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5" r:id="rId3"/>
    <p:sldId id="258" r:id="rId4"/>
    <p:sldId id="304" r:id="rId5"/>
    <p:sldId id="305" r:id="rId6"/>
    <p:sldId id="301" r:id="rId7"/>
    <p:sldId id="311" r:id="rId8"/>
    <p:sldId id="317" r:id="rId9"/>
    <p:sldId id="312" r:id="rId10"/>
    <p:sldId id="313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3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s\ENCUESTAS\ENCUESTAS%202026\ENCUESTAS%20SEGUNDO%20TRIMESTRE%2020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spc="0" baseline="0">
                    <a:solidFill>
                      <a:schemeClr val="accent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Hoja1!$F$3:$F$6</c:f>
              <c:strCache>
                <c:ptCount val="4"/>
                <c:pt idx="0">
                  <c:v>Felicitaciones </c:v>
                </c:pt>
                <c:pt idx="1">
                  <c:v>Queja </c:v>
                </c:pt>
                <c:pt idx="2">
                  <c:v>Reclamo </c:v>
                </c:pt>
                <c:pt idx="3">
                  <c:v>Sugerencia </c:v>
                </c:pt>
              </c:strCache>
            </c:strRef>
          </c:cat>
          <c:val>
            <c:numRef>
              <c:f>Hoja1!$G$3:$G$6</c:f>
              <c:numCache>
                <c:formatCode>General</c:formatCode>
                <c:ptCount val="4"/>
                <c:pt idx="0">
                  <c:v>5</c:v>
                </c:pt>
                <c:pt idx="1">
                  <c:v>6</c:v>
                </c:pt>
                <c:pt idx="2">
                  <c:v>24</c:v>
                </c:pt>
                <c:pt idx="3">
                  <c:v>1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spc="0" baseline="0">
                    <a:solidFill>
                      <a:schemeClr val="accent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Hoja1!$F$3:$F$5</c:f>
              <c:strCache>
                <c:ptCount val="3"/>
                <c:pt idx="0">
                  <c:v>Buzón de sugerencias </c:v>
                </c:pt>
                <c:pt idx="1">
                  <c:v>Correo electrónico institucional </c:v>
                </c:pt>
                <c:pt idx="2">
                  <c:v>Personalizadas </c:v>
                </c:pt>
              </c:strCache>
            </c:strRef>
          </c:cat>
          <c:val>
            <c:numRef>
              <c:f>Hoja1!$G$3:$G$5</c:f>
              <c:numCache>
                <c:formatCode>General</c:formatCode>
                <c:ptCount val="3"/>
                <c:pt idx="0">
                  <c:v>27</c:v>
                </c:pt>
                <c:pt idx="1">
                  <c:v>3</c:v>
                </c:pt>
                <c:pt idx="2">
                  <c:v>6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spc="0" baseline="0">
                    <a:solidFill>
                      <a:schemeClr val="accent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Hoja1!$E$2:$E$5</c:f>
              <c:strCache>
                <c:ptCount val="4"/>
                <c:pt idx="0">
                  <c:v>U.B.A Belén </c:v>
                </c:pt>
                <c:pt idx="1">
                  <c:v>U.B.A Camilo Torres </c:v>
                </c:pt>
                <c:pt idx="2">
                  <c:v>U.B.A Las Américas </c:v>
                </c:pt>
                <c:pt idx="3">
                  <c:v>U.B.A Principal </c:v>
                </c:pt>
              </c:strCache>
            </c:strRef>
          </c:cat>
          <c:val>
            <c:numRef>
              <c:f>Hoja1!$F$2:$F$5</c:f>
              <c:numCache>
                <c:formatCode>General</c:formatCode>
                <c:ptCount val="4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26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spc="0" baseline="0">
                    <a:solidFill>
                      <a:schemeClr val="accent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Hoja1!$D$3:$D$7</c:f>
              <c:strCache>
                <c:ptCount val="5"/>
                <c:pt idx="0">
                  <c:v>Nueva EPS </c:v>
                </c:pt>
                <c:pt idx="1">
                  <c:v>Anónimo </c:v>
                </c:pt>
                <c:pt idx="2">
                  <c:v>Asmet Salud </c:v>
                </c:pt>
                <c:pt idx="3">
                  <c:v>Salud Total </c:v>
                </c:pt>
                <c:pt idx="4">
                  <c:v>Sanitas </c:v>
                </c:pt>
              </c:strCache>
            </c:strRef>
          </c:cat>
          <c:val>
            <c:numRef>
              <c:f>Hoja1!$E$3:$E$7</c:f>
              <c:numCache>
                <c:formatCode>General</c:formatCode>
                <c:ptCount val="5"/>
                <c:pt idx="0">
                  <c:v>10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18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2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2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s-CO" sz="12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s-CO" sz="1200" b="1" i="0" u="none" strike="noStrike" kern="1200" spc="0" baseline="0">
                    <a:solidFill>
                      <a:schemeClr val="accent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Hoja1!$C$2596:$C$2598</c:f>
              <c:strCache>
                <c:ptCount val="3"/>
                <c:pt idx="0">
                  <c:v>U.B.A Principal </c:v>
                </c:pt>
                <c:pt idx="1">
                  <c:v>U.B.A Camilo Torres</c:v>
                </c:pt>
                <c:pt idx="2">
                  <c:v>u.B.A Las Américas</c:v>
                </c:pt>
              </c:strCache>
            </c:strRef>
          </c:cat>
          <c:val>
            <c:numRef>
              <c:f>Hoja1!$D$2596:$D$2598</c:f>
              <c:numCache>
                <c:formatCode>General</c:formatCode>
                <c:ptCount val="3"/>
                <c:pt idx="0">
                  <c:v>1787</c:v>
                </c:pt>
                <c:pt idx="1">
                  <c:v>469</c:v>
                </c:pt>
                <c:pt idx="2">
                  <c:v>305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s-CO"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A2637C1-76BF-5B97-4307-DEE9A0A5B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A96F34A-7A56-B63F-6868-A8E154E558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BB22DBF-1C44-6A67-4620-C51418346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E80C022-EAEB-07EF-43DB-70C2A9241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B3E9939-8EE5-1A54-550B-380F9BC57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0879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3E5D8D-8B10-099E-1256-2D02E98B0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566ADC1F-6C4F-F45C-E351-057D964AE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FB8DCA8-81F5-C9EA-9625-5CD5268EC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C08D00D-EB59-D032-A000-5810DBD3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3DFCAA9-2FFD-545B-07DD-AE1CC7DCF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37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23025D81-0B13-092C-D69B-F9B5E5095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5326B78-878E-207B-83FB-485A38738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7FEFF75-7B17-6BFF-145F-CC1D92015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89CB6A6-BB0B-F425-73E2-B1AADAB98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5FF9120-B749-AB62-E890-258A5A71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487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9871863-760E-7D6E-D40E-629FFE992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82621A7-DD63-7CF5-B34B-D15E765E5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A0E5C50-2EC3-CB87-6872-537F7012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D658659-7AF1-D0AF-8EA6-17BB17586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075A28D-5C97-5272-90C4-7A7A2A3B4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6898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53522EB-84B2-2B73-D965-1BEB39BBB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DC25ACB-054E-9EB2-0F82-78E3B8420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451E5E9-94C5-B096-3130-518A87437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5FE582C-1F6A-E385-8FDD-3C5E68D1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C091A1E-A68F-D192-610B-87146D7E4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4237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FE24E67-24DD-8F6A-886E-8A874B8A0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B01AEE8-CBFD-A393-F4DF-60E64B1114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008B564-F695-5263-ABC8-9474E35B2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CB0518D-6BF9-AE65-0B86-040E8E72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4B5BE850-32A3-116B-7E65-5B4268996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FFDFE81-2A10-7818-6DCD-64FBE44B1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5642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6413D6C-842C-CB44-C1D5-2AE301E50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53621E0-607E-208D-C6CA-971A2D52F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F75ECFBA-7C3B-500C-F71F-2CAF5A1D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7BFAF8EB-B504-ACBA-C405-941796676F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9F6A69C7-14D2-F9EA-0DEB-FC597EC9E3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38C1944-FA6E-460E-506C-B0E0C930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E37F41B6-6EDB-8F05-87BC-000C13206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E37D33AB-7B64-B8C2-BE40-70BA52DF7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484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851EC49-7896-6AA6-1F25-25FC0FD57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0EC1CA9-424B-BCEB-F0C9-48FCB2BB5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46A224FD-5C7E-5924-6D27-AC664CB0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828EA22D-FEEC-BA56-149C-F64000C33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648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F8C2E628-10BB-5E51-BEEE-D594EA29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55C9CFBC-E69E-0CEB-44C2-33BE6C3FD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DE41AA1-DB98-9CEE-1049-FEBEF3898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266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44A8DE7-1C65-98F8-EFE0-8DEF75967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9343312-8C52-CD79-B15D-17D2594C4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C1FD9D36-B99A-9CA0-8D5C-3B0958122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2ECB38C-6BC8-6E5D-8CB0-460B6C6C2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7F17A23-2ED1-5135-7732-7B29D5D1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2C2FA17-42CB-3860-BFA9-490F1AEAA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833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E598C4-1029-5E6E-EE11-7CD224753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6724548-F457-58D4-F012-5AD8B8CC9E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79C0410-52DD-B17F-CDD8-DA7F13215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882B871-24B6-D136-AD77-BF8EF7A16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8D08E072-AF47-BB82-9FEE-8471D5D6F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797769C-6AA9-7D01-F952-831867D91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61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56BAB457-1920-5EB8-D9E2-369B8F721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166477D-B9F0-4CE4-948B-1AE1BDDDD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825C51D-BD05-D6FF-8761-EB0575142F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59541-AC0D-49D3-B7E8-7238664DE422}" type="datetimeFigureOut">
              <a:rPr lang="es-CO" smtClean="0"/>
              <a:t>7/07/2026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BE33660-BDD3-3D53-3926-208546E0E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2C41A29-98AA-F94A-5AB6-F841ABC9B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BA871-5D47-4398-BD46-296AE5ECE06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554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3E8FBC7-D546-22AC-029F-AC8243DB9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638" y="3367666"/>
            <a:ext cx="10668000" cy="1502675"/>
          </a:xfrm>
        </p:spPr>
        <p:txBody>
          <a:bodyPr>
            <a:noAutofit/>
          </a:bodyPr>
          <a:lstStyle/>
          <a:p>
            <a:r>
              <a:rPr lang="es-CO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PQRSDF Y RESULTADO DE ENCUESTAS DE SATISFACCIÓN AL USUARIO</a:t>
            </a:r>
            <a:br>
              <a:rPr lang="es-CO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</a:br>
            <a:r>
              <a:rPr lang="es-CO" sz="48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48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</a:br>
            <a:r>
              <a:rPr lang="es-CO" sz="4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SEGUNDO </a:t>
            </a:r>
            <a:r>
              <a:rPr lang="es-CO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TRIMESTRE </a:t>
            </a:r>
            <a:r>
              <a:rPr lang="es-CO" sz="4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2026</a:t>
            </a:r>
            <a:endParaRPr lang="es-CO" sz="48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41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41454CB2-39B3-BA7F-613F-54B505043E57}"/>
              </a:ext>
            </a:extLst>
          </p:cNvPr>
          <p:cNvSpPr txBox="1"/>
          <p:nvPr/>
        </p:nvSpPr>
        <p:spPr>
          <a:xfrm>
            <a:off x="501804" y="4137103"/>
            <a:ext cx="1035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CO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es-CO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 por su atención</a:t>
            </a:r>
            <a:endParaRPr lang="es-CO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0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20F41E47-882D-6F3F-3AD3-FBC52D542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0673" y="468351"/>
            <a:ext cx="7036419" cy="725429"/>
          </a:xfrm>
        </p:spPr>
        <p:txBody>
          <a:bodyPr>
            <a:normAutofit/>
          </a:bodyPr>
          <a:lstStyle/>
          <a:p>
            <a:r>
              <a:rPr lang="es-CO" sz="4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PQRSDF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41454CB2-39B3-BA7F-613F-54B505043E57}"/>
              </a:ext>
            </a:extLst>
          </p:cNvPr>
          <p:cNvSpPr txBox="1"/>
          <p:nvPr/>
        </p:nvSpPr>
        <p:spPr>
          <a:xfrm>
            <a:off x="457200" y="4454913"/>
            <a:ext cx="105936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s-CO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felicitaciones: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Personal de la U.B.A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Las Américas, personal de facturación y profesional médico de la U.B.A Camilo Torres, personal de la U.B.A Principal.</a:t>
            </a:r>
            <a:endParaRPr lang="es-CO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s-CO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CO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quejas: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Relaciona personal de facturación de la U.B.A Camilo Torres, auxiliares de enfermería de la U.B.A Principal e </a:t>
            </a:r>
            <a:r>
              <a:rPr lang="es-CO" dirty="0" err="1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higenista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de la U.B.A Las Américas  .</a:t>
            </a:r>
            <a:endParaRPr lang="es-CO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endParaRPr lang="es-CO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0891825"/>
              </p:ext>
            </p:extLst>
          </p:nvPr>
        </p:nvGraphicFramePr>
        <p:xfrm>
          <a:off x="3642574" y="14527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384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20F41E47-882D-6F3F-3AD3-FBC52D542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6786" y="1263168"/>
            <a:ext cx="6338047" cy="776660"/>
          </a:xfrm>
        </p:spPr>
        <p:txBody>
          <a:bodyPr>
            <a:noAutofit/>
          </a:bodyPr>
          <a:lstStyle/>
          <a:p>
            <a:r>
              <a:rPr lang="es-CO" sz="3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PQRSDF</a:t>
            </a: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dirty="0"/>
              <a:t/>
            </a:r>
            <a:br>
              <a:rPr lang="es-CO" sz="3600" dirty="0"/>
            </a:br>
            <a:endParaRPr lang="es-CO" sz="3600" b="1" dirty="0">
              <a:latin typeface="Arial Black" panose="020B0A040201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41454CB2-39B3-BA7F-613F-54B505043E57}"/>
              </a:ext>
            </a:extLst>
          </p:cNvPr>
          <p:cNvSpPr txBox="1"/>
          <p:nvPr/>
        </p:nvSpPr>
        <p:spPr>
          <a:xfrm>
            <a:off x="490654" y="973237"/>
            <a:ext cx="110843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s-CO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CO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sugerencias</a:t>
            </a:r>
            <a:r>
              <a:rPr lang="es-CO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s-CO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En baño de usuarios no había disponibilidad de papel higiénico. </a:t>
            </a:r>
            <a:endParaRPr lang="es-CO" sz="20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0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24 </a:t>
            </a:r>
            <a:r>
              <a:rPr lang="es-CO" sz="20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reclamos: </a:t>
            </a:r>
            <a:r>
              <a:rPr lang="es-CO" sz="200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 continuación se relaciona los motivos de reclamos para este periodo</a:t>
            </a:r>
            <a:r>
              <a:rPr lang="es-CO" sz="2000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es-CO" sz="20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Dificultad para acceder al servicio de asignación de citas presencial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Replantear la entrega de fichas más temprano y en mayor cantidad para solicitud de citas presencial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Demora en la atención para toma de radiografía convencional, odontología y enfermería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Mejorar la atención por parte de algunos médicos, atienden a  la carrera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Solicitud de realización de  procedimiento no habilitado en la institución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Informar la hora de atención del profesional y desde que hora debe estar facturando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pantalla del </a:t>
            </a:r>
            <a:r>
              <a:rPr lang="es-CO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digiturno</a:t>
            </a: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fallo, le indicaron solicitar de nuevo turno,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ha sido posible solicitar cita odontológica para continuar tratamiento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de oportunidad en la atención del servicio de facturación de laboratorios por lo tanto se demoró la toma de la muestra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 de cita informados de manera errada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Aparente cobro de medicamento que no había debido de cobrarse en el servicio de consulta externa afiliado a EPS que no tiene contrato con la institución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Asignaron cita de primera infancia aparentemente sin verificar que no había contratación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5684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5">
            <a:extLst>
              <a:ext uri="{FF2B5EF4-FFF2-40B4-BE49-F238E27FC236}">
                <a16:creationId xmlns="" xmlns:a16="http://schemas.microsoft.com/office/drawing/2014/main" id="{20F41E47-882D-6F3F-3AD3-FBC52D542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130781"/>
            <a:ext cx="10734907" cy="968728"/>
          </a:xfrm>
        </p:spPr>
        <p:txBody>
          <a:bodyPr>
            <a:normAutofit fontScale="90000"/>
          </a:bodyPr>
          <a:lstStyle/>
          <a:p>
            <a:pPr algn="just"/>
            <a:r>
              <a:rPr lang="es-CO" sz="4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PQRSDF</a:t>
            </a:r>
            <a:r>
              <a:rPr lang="es-CO" sz="4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4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4400" dirty="0" smtClean="0"/>
              <a:t/>
            </a:r>
            <a:br>
              <a:rPr lang="es-CO" sz="4400" dirty="0" smtClean="0"/>
            </a:br>
            <a:endParaRPr lang="es-CO" sz="4400" b="1" dirty="0">
              <a:latin typeface="Arial Black" panose="020B0A04020102020204" pitchFamily="34" charset="0"/>
            </a:endParaRPr>
          </a:p>
        </p:txBody>
      </p:sp>
      <p:sp>
        <p:nvSpPr>
          <p:cNvPr id="4" name="13 CuadroTexto"/>
          <p:cNvSpPr txBox="1"/>
          <p:nvPr/>
        </p:nvSpPr>
        <p:spPr>
          <a:xfrm>
            <a:off x="755576" y="1145997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Herramienta utilizada</a:t>
            </a:r>
            <a:r>
              <a:rPr lang="es-CO" dirty="0" smtClean="0">
                <a:solidFill>
                  <a:srgbClr val="006600"/>
                </a:solidFill>
              </a:rPr>
              <a:t> </a:t>
            </a:r>
            <a:endParaRPr lang="es-CO" dirty="0">
              <a:solidFill>
                <a:srgbClr val="006600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97055" y="5047929"/>
            <a:ext cx="10486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La herramienta con mayor demanda para instaurar manifestaciones fue los buzones de sugerencia con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27, 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de manera personalizada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 correo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electrónico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institucional con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CO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0145199"/>
              </p:ext>
            </p:extLst>
          </p:nvPr>
        </p:nvGraphicFramePr>
        <p:xfrm>
          <a:off x="2910625" y="1798074"/>
          <a:ext cx="5115877" cy="3134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653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41454CB2-39B3-BA7F-613F-54B505043E57}"/>
              </a:ext>
            </a:extLst>
          </p:cNvPr>
          <p:cNvSpPr txBox="1"/>
          <p:nvPr/>
        </p:nvSpPr>
        <p:spPr>
          <a:xfrm>
            <a:off x="578004" y="1971984"/>
            <a:ext cx="104932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O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O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s-CO" dirty="0"/>
          </a:p>
        </p:txBody>
      </p:sp>
      <p:sp>
        <p:nvSpPr>
          <p:cNvPr id="8" name="Título 5">
            <a:extLst>
              <a:ext uri="{FF2B5EF4-FFF2-40B4-BE49-F238E27FC236}">
                <a16:creationId xmlns="" xmlns:a16="http://schemas.microsoft.com/office/drawing/2014/main" id="{20F41E47-882D-6F3F-3AD3-FBC52D542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130781"/>
            <a:ext cx="10734907" cy="968728"/>
          </a:xfrm>
        </p:spPr>
        <p:txBody>
          <a:bodyPr>
            <a:normAutofit fontScale="90000"/>
          </a:bodyPr>
          <a:lstStyle/>
          <a:p>
            <a:r>
              <a:rPr lang="es-CO" sz="4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Manifestaciones por </a:t>
            </a:r>
            <a:r>
              <a:rPr lang="es-CO" sz="44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U.B.A</a:t>
            </a:r>
            <a:r>
              <a:rPr lang="es-CO" sz="4400" dirty="0"/>
              <a:t/>
            </a:r>
            <a:br>
              <a:rPr lang="es-CO" sz="4400" dirty="0"/>
            </a:br>
            <a:endParaRPr lang="es-CO" sz="4400" b="1" dirty="0">
              <a:latin typeface="Arial Black" panose="020B0A04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78004" y="4898278"/>
            <a:ext cx="103947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Por afluencia de pacientes la Unidad Básica de Atención con  que presento mayor volumen de manifestaciones fue la Principal con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26, continua la U.B.A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Camilo Torres la U.B.A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con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Las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Américas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con 4 y Belén con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CO" sz="2000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2182626"/>
              </p:ext>
            </p:extLst>
          </p:nvPr>
        </p:nvGraphicFramePr>
        <p:xfrm>
          <a:off x="2758190" y="1543987"/>
          <a:ext cx="5623810" cy="3256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827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20F41E47-882D-6F3F-3AD3-FBC52D542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4195" y="1944778"/>
            <a:ext cx="8084635" cy="412595"/>
          </a:xfrm>
        </p:spPr>
        <p:txBody>
          <a:bodyPr>
            <a:noAutofit/>
          </a:bodyPr>
          <a:lstStyle/>
          <a:p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Manifestaciones por EAPB</a:t>
            </a: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dirty="0" smtClean="0"/>
              <a:t/>
            </a:r>
            <a:br>
              <a:rPr lang="es-CO" sz="3600" dirty="0" smtClean="0"/>
            </a:br>
            <a:endParaRPr lang="es-CO" sz="3600" b="1" dirty="0">
              <a:latin typeface="Arial Black" panose="020B0A040201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41454CB2-39B3-BA7F-613F-54B505043E57}"/>
              </a:ext>
            </a:extLst>
          </p:cNvPr>
          <p:cNvSpPr txBox="1"/>
          <p:nvPr/>
        </p:nvSpPr>
        <p:spPr>
          <a:xfrm>
            <a:off x="646770" y="5040350"/>
            <a:ext cx="1035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La EAPB con mayor número de manifestaciones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es Sanitas con 10, 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Nueva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EPS con 10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s-CO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Asmet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Salud con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4,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Salud Total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y Anónima cada una con 2.</a:t>
            </a:r>
            <a:endParaRPr lang="es-CO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es-CO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282741"/>
              </p:ext>
            </p:extLst>
          </p:nvPr>
        </p:nvGraphicFramePr>
        <p:xfrm>
          <a:off x="2550016" y="1455313"/>
          <a:ext cx="6246253" cy="346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797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20F41E47-882D-6F3F-3AD3-FBC52D542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9229" y="2843562"/>
            <a:ext cx="8084635" cy="412595"/>
          </a:xfrm>
        </p:spPr>
        <p:txBody>
          <a:bodyPr>
            <a:noAutofit/>
          </a:bodyPr>
          <a:lstStyle/>
          <a:p>
            <a:r>
              <a:rPr lang="es-CO" sz="3600" b="1" dirty="0" smtClean="0">
                <a:latin typeface="Arial Black" panose="020B0A04020102020204" pitchFamily="34" charset="0"/>
              </a:rPr>
              <a:t>	</a:t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ENCUESTAS </a:t>
            </a:r>
            <a:r>
              <a:rPr lang="es-CO" sz="3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CO" sz="36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SATISFACCIÓN </a:t>
            </a:r>
            <a:r>
              <a:rPr lang="es-CO" sz="3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AL USUARIO </a:t>
            </a: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dirty="0"/>
              <a:t/>
            </a:r>
            <a:br>
              <a:rPr lang="es-CO" sz="3600" dirty="0"/>
            </a:br>
            <a:endParaRPr lang="es-CO" sz="3600" b="1" dirty="0">
              <a:latin typeface="Arial Black" panose="020B0A040201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41454CB2-39B3-BA7F-613F-54B505043E57}"/>
              </a:ext>
            </a:extLst>
          </p:cNvPr>
          <p:cNvSpPr txBox="1"/>
          <p:nvPr/>
        </p:nvSpPr>
        <p:spPr>
          <a:xfrm>
            <a:off x="356839" y="4861932"/>
            <a:ext cx="10671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Se realizaron un total de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2562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encuestas. En los diferentes servicios de la institución, en la U.B.A Principal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1787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encuestas, en la en la U.B.A Camilo Torres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469,  la U.B.A </a:t>
            </a:r>
            <a:r>
              <a:rPr lang="es-CO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Las Américas </a:t>
            </a:r>
            <a:r>
              <a:rPr lang="es-CO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305 y Belén con 1.</a:t>
            </a:r>
            <a:endParaRPr lang="es-CO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es-CO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0469946"/>
              </p:ext>
            </p:extLst>
          </p:nvPr>
        </p:nvGraphicFramePr>
        <p:xfrm>
          <a:off x="3327816" y="1813810"/>
          <a:ext cx="5801194" cy="2986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08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20F41E47-882D-6F3F-3AD3-FBC52D542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9229" y="2843562"/>
            <a:ext cx="8084635" cy="412595"/>
          </a:xfrm>
        </p:spPr>
        <p:txBody>
          <a:bodyPr>
            <a:noAutofit/>
          </a:bodyPr>
          <a:lstStyle/>
          <a:p>
            <a:r>
              <a:rPr lang="es-CO" sz="3600" b="1" dirty="0" smtClean="0">
                <a:latin typeface="Arial Black" panose="020B0A04020102020204" pitchFamily="34" charset="0"/>
              </a:rPr>
              <a:t>	</a:t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OBSERVACIONES RELEVANTES</a:t>
            </a: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dirty="0"/>
              <a:t/>
            </a:r>
            <a:br>
              <a:rPr lang="es-CO" sz="3600" dirty="0"/>
            </a:br>
            <a:endParaRPr lang="es-CO" sz="3600" b="1" dirty="0">
              <a:latin typeface="Arial Black" panose="020B0A040201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41454CB2-39B3-BA7F-613F-54B505043E57}"/>
              </a:ext>
            </a:extLst>
          </p:cNvPr>
          <p:cNvSpPr txBox="1"/>
          <p:nvPr/>
        </p:nvSpPr>
        <p:spPr>
          <a:xfrm>
            <a:off x="546410" y="1918010"/>
            <a:ext cx="106717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Buena atención por parte del personal que atiende en la </a:t>
            </a:r>
            <a:r>
              <a:rPr lang="es-CO" sz="2000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U.B.A´s</a:t>
            </a:r>
            <a:r>
              <a:rPr lang="es-CO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Principal, Camilo </a:t>
            </a:r>
            <a:r>
              <a:rPr lang="es-CO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Torres, Las Américas  </a:t>
            </a:r>
            <a:r>
              <a:rPr lang="es-CO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Belén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Dificultad para acceder al servicio de asignación de citas telefónicas </a:t>
            </a:r>
            <a:endParaRPr lang="es-ES" sz="2000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Excelente servicio la </a:t>
            </a:r>
            <a:r>
              <a:rPr lang="es-ES" sz="20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unica</a:t>
            </a:r>
            <a:r>
              <a:rPr lang="es-ES" sz="2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dificultad es para acceder al servicio de asignación de citas </a:t>
            </a:r>
            <a:endParaRPr lang="es-ES" sz="2000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Ofertar más agenda de odontología </a:t>
            </a:r>
            <a:r>
              <a:rPr lang="es-ES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los pacientes que continúan tratamiento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2000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2000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 smtClean="0">
              <a:solidFill>
                <a:srgbClr val="0066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 smtClean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3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20F41E47-882D-6F3F-3AD3-FBC52D542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493" y="2977376"/>
            <a:ext cx="10281422" cy="412595"/>
          </a:xfrm>
        </p:spPr>
        <p:txBody>
          <a:bodyPr>
            <a:noAutofit/>
          </a:bodyPr>
          <a:lstStyle/>
          <a:p>
            <a:r>
              <a:rPr lang="es-CO" sz="3600" b="1" dirty="0" smtClean="0">
                <a:latin typeface="Arial Black" panose="020B0A04020102020204" pitchFamily="34" charset="0"/>
              </a:rPr>
              <a:t>	</a:t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 smtClean="0">
                <a:latin typeface="Arial Black" panose="020B0A04020102020204" pitchFamily="34" charset="0"/>
              </a:rPr>
              <a:t/>
            </a:r>
            <a:br>
              <a:rPr lang="es-CO" sz="3600" b="1" dirty="0" smtClean="0">
                <a:latin typeface="Arial Black" panose="020B0A04020102020204" pitchFamily="34" charset="0"/>
              </a:rPr>
            </a:br>
            <a:r>
              <a:rPr lang="es-CO" sz="3600" b="1" dirty="0">
                <a:latin typeface="Arial Black" panose="020B0A04020102020204" pitchFamily="34" charset="0"/>
              </a:rPr>
              <a:t/>
            </a:r>
            <a:br>
              <a:rPr lang="es-CO" sz="3600" b="1" dirty="0">
                <a:latin typeface="Arial Black" panose="020B0A04020102020204" pitchFamily="34" charset="0"/>
              </a:rPr>
            </a:br>
            <a:r>
              <a:rPr lang="es-CO" sz="36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Consolidado Resolución 256 de 2016</a:t>
            </a: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s-CO" sz="36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s-CO" sz="3600" dirty="0"/>
              <a:t/>
            </a:r>
            <a:br>
              <a:rPr lang="es-CO" sz="3600" dirty="0"/>
            </a:br>
            <a:endParaRPr lang="es-CO" sz="36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443778"/>
              </p:ext>
            </p:extLst>
          </p:nvPr>
        </p:nvGraphicFramePr>
        <p:xfrm>
          <a:off x="825187" y="2029075"/>
          <a:ext cx="10303728" cy="230919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074130"/>
                <a:gridCol w="1573897"/>
                <a:gridCol w="411432"/>
                <a:gridCol w="411432"/>
                <a:gridCol w="897765"/>
                <a:gridCol w="747961"/>
                <a:gridCol w="746907"/>
                <a:gridCol w="897765"/>
                <a:gridCol w="734248"/>
                <a:gridCol w="733193"/>
                <a:gridCol w="1074998"/>
              </a:tblGrid>
              <a:tr h="500207"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ABRIL</a:t>
                      </a:r>
                      <a:endParaRPr lang="es-CO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PORCENTAJE </a:t>
                      </a:r>
                      <a:endParaRPr lang="es-CO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b="1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MAYO</a:t>
                      </a:r>
                      <a:endParaRPr lang="es-CO" sz="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PORCENTAJE </a:t>
                      </a:r>
                      <a:endParaRPr lang="es-CO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b="1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JUNIO</a:t>
                      </a:r>
                      <a:endParaRPr lang="es-CO" sz="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9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PORCENTAJE </a:t>
                      </a:r>
                      <a:endParaRPr lang="es-CO" sz="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8936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usuarios que respondieron “muy buena” o “buena” a la pregunta: ¿cómo calificaría su experiencia global respecto a los servicios de salud que ha recibido a través de su IPS?”</a:t>
                      </a:r>
                      <a:endParaRPr lang="es-CO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usuarios que respondieron la pregunta</a:t>
                      </a:r>
                      <a:endParaRPr lang="es-CO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8028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usuarios que respondieron “definitivamente sí” o “probablemente sí” a la pregunta:” ¿recomendaría a sus familiares y amigos esta IPS?”</a:t>
                      </a:r>
                      <a:endParaRPr lang="es-CO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de usuarios que respondieron la pregunta</a:t>
                      </a:r>
                      <a:endParaRPr lang="es-CO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81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3237</TotalTime>
  <Words>598</Words>
  <Application>Microsoft Office PowerPoint</Application>
  <PresentationFormat>Panorámica</PresentationFormat>
  <Paragraphs>91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Book Antiqua</vt:lpstr>
      <vt:lpstr>Calibri</vt:lpstr>
      <vt:lpstr>Calibri Light</vt:lpstr>
      <vt:lpstr>Wingdings</vt:lpstr>
      <vt:lpstr>Tema de Office</vt:lpstr>
      <vt:lpstr>PQRSDF Y RESULTADO DE ENCUESTAS DE SATISFACCIÓN AL USUARIO  SEGUNDO TRIMESTRE 2026</vt:lpstr>
      <vt:lpstr>PQRSDF</vt:lpstr>
      <vt:lpstr>PQRSDF  </vt:lpstr>
      <vt:lpstr>PQRSDF  </vt:lpstr>
      <vt:lpstr>Manifestaciones por U.B.A </vt:lpstr>
      <vt:lpstr>                     Manifestaciones por EAPB  </vt:lpstr>
      <vt:lpstr>                                      ENCUESTAS DE SATISFACCIÓN AL USUARIO    </vt:lpstr>
      <vt:lpstr>                                      OBSERVACIONES RELEVANTES   </vt:lpstr>
      <vt:lpstr>                                      Consolidado Resolución 256 de 2016    </vt:lpstr>
      <vt:lpstr>Gracias por su atención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Alejandra  Cabrera Sarria</dc:creator>
  <cp:lastModifiedBy>SIAU E.S.E. SAN SEBASTIAN</cp:lastModifiedBy>
  <cp:revision>156</cp:revision>
  <dcterms:created xsi:type="dcterms:W3CDTF">2022-05-23T15:59:10Z</dcterms:created>
  <dcterms:modified xsi:type="dcterms:W3CDTF">2026-07-07T16:50:09Z</dcterms:modified>
</cp:coreProperties>
</file>