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315" r:id="rId3"/>
    <p:sldId id="258" r:id="rId4"/>
    <p:sldId id="304" r:id="rId5"/>
    <p:sldId id="305" r:id="rId6"/>
    <p:sldId id="311" r:id="rId7"/>
    <p:sldId id="327" r:id="rId8"/>
    <p:sldId id="312" r:id="rId9"/>
    <p:sldId id="322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Hoja1!$D$3:$D$6</c:f>
              <c:strCache>
                <c:ptCount val="4"/>
                <c:pt idx="0">
                  <c:v>Quejas </c:v>
                </c:pt>
                <c:pt idx="1">
                  <c:v>Reclamos </c:v>
                </c:pt>
                <c:pt idx="2">
                  <c:v>Felicitaciones </c:v>
                </c:pt>
                <c:pt idx="3">
                  <c:v>Peticiones </c:v>
                </c:pt>
              </c:strCache>
            </c:strRef>
          </c:cat>
          <c:val>
            <c:numRef>
              <c:f>Hoja1!$E$3:$E$6</c:f>
              <c:numCache>
                <c:formatCode>General</c:formatCode>
                <c:ptCount val="4"/>
                <c:pt idx="0">
                  <c:v>4</c:v>
                </c:pt>
                <c:pt idx="1">
                  <c:v>27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8912155748384566"/>
                  <c:y val="-0.283067881982322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Hoja1!$F$4:$F$6</c:f>
              <c:strCache>
                <c:ptCount val="3"/>
                <c:pt idx="0">
                  <c:v>Personalizado </c:v>
                </c:pt>
                <c:pt idx="1">
                  <c:v>Buzón de sugerencias </c:v>
                </c:pt>
                <c:pt idx="2">
                  <c:v>Correo electrónico </c:v>
                </c:pt>
              </c:strCache>
            </c:strRef>
          </c:cat>
          <c:val>
            <c:numRef>
              <c:f>Hoja1!$G$4:$G$6</c:f>
              <c:numCache>
                <c:formatCode>General</c:formatCode>
                <c:ptCount val="3"/>
                <c:pt idx="0">
                  <c:v>3</c:v>
                </c:pt>
                <c:pt idx="1">
                  <c:v>32</c:v>
                </c:pt>
                <c:pt idx="2">
                  <c:v>3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Hoja1!$E$2:$E$5</c:f>
              <c:strCache>
                <c:ptCount val="4"/>
                <c:pt idx="0">
                  <c:v>U.B.A Principal </c:v>
                </c:pt>
                <c:pt idx="1">
                  <c:v>U.B.A Las Américas </c:v>
                </c:pt>
                <c:pt idx="2">
                  <c:v>U.B.A Camilo Torres</c:v>
                </c:pt>
                <c:pt idx="3">
                  <c:v>U.B.A Belén</c:v>
                </c:pt>
              </c:strCache>
            </c:strRef>
          </c:cat>
          <c:val>
            <c:numRef>
              <c:f>Hoja1!$F$2:$F$5</c:f>
              <c:numCache>
                <c:formatCode>General</c:formatCode>
                <c:ptCount val="4"/>
                <c:pt idx="0">
                  <c:v>16</c:v>
                </c:pt>
                <c:pt idx="1">
                  <c:v>6</c:v>
                </c:pt>
                <c:pt idx="2">
                  <c:v>15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Hoja1!$F$2:$F$5</c:f>
              <c:strCache>
                <c:ptCount val="4"/>
                <c:pt idx="0">
                  <c:v>U.B.A Belén </c:v>
                </c:pt>
                <c:pt idx="1">
                  <c:v>U.B.A Camilo Torres </c:v>
                </c:pt>
                <c:pt idx="2">
                  <c:v>U.B.A Las Américas</c:v>
                </c:pt>
                <c:pt idx="3">
                  <c:v>U.B.A Principal </c:v>
                </c:pt>
              </c:strCache>
            </c:strRef>
          </c:cat>
          <c:val>
            <c:numRef>
              <c:f>Hoja1!$G$2:$G$5</c:f>
              <c:numCache>
                <c:formatCode>General</c:formatCode>
                <c:ptCount val="4"/>
                <c:pt idx="0">
                  <c:v>46</c:v>
                </c:pt>
                <c:pt idx="1">
                  <c:v>596</c:v>
                </c:pt>
                <c:pt idx="2">
                  <c:v>180</c:v>
                </c:pt>
                <c:pt idx="3">
                  <c:v>1958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2637C1-76BF-5B97-4307-DEE9A0A5B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A96F34A-7A56-B63F-6868-A8E154E5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BB22DBF-1C44-6A67-4620-C5141834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80C022-EAEB-07EF-43DB-70C2A924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B3E9939-8EE5-1A54-550B-380F9BC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87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71863-760E-7D6E-D40E-629FFE99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2621A7-DD63-7CF5-B34B-D15E765E5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A0E5C50-2EC3-CB87-6872-537F7012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D658659-7AF1-D0AF-8EA6-17BB175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75A28D-5C97-5272-90C4-7A7A2A3B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689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522EB-84B2-2B73-D965-1BEB39BB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DC25ACB-054E-9EB2-0F82-78E3B842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1E5E9-94C5-B096-3130-518A87437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5FE582C-1F6A-E385-8FDD-3C5E68D1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091A1E-A68F-D192-610B-87146D7E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423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E24E67-24DD-8F6A-886E-8A874B8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01AEE8-CBFD-A393-F4DF-60E64B111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008B564-F695-5263-ABC8-9474E35B2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B0518D-6BF9-AE65-0B86-040E8E72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B5BE850-32A3-116B-7E65-5B42689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FFDFE81-2A10-7818-6DCD-64FBE44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564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413D6C-842C-CB44-C1D5-2AE301E5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3621E0-607E-208D-C6CA-971A2D52F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75ECFBA-7C3B-500C-F71F-2CAF5A1D1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BFAF8EB-B504-ACBA-C405-94179667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6A69C7-14D2-F9EA-0DEB-FC597EC9E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8C1944-FA6E-460E-506C-B0E0C930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37F41B6-6EDB-8F05-87BC-000C1320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37D33AB-7B64-B8C2-BE40-70BA52DF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48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1EC49-7896-6AA6-1F25-25FC0FD5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0EC1CA9-424B-BCEB-F0C9-48FCB2BB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6A224FD-5C7E-5924-6D27-AC664CB0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28EA22D-FEEC-BA56-149C-F64000C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4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8C2E628-10BB-5E51-BEEE-D594EA29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C9CFBC-E69E-0CEB-44C2-33BE6C3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DE41AA1-DB98-9CEE-1049-FEBEF38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66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4A8DE7-1C65-98F8-EFE0-8DEF7596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343312-8C52-CD79-B15D-17D2594C4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1FD9D36-B99A-9CA0-8D5C-3B0958122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ECB38C-6BC8-6E5D-8CB0-460B6C6C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7F17A23-2ED1-5135-7732-7B29D5D1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C2FA17-42CB-3860-BFA9-490F1AEA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E598C4-1029-5E6E-EE11-7CD22475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6724548-F457-58D4-F012-5AD8B8CC9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79C0410-52DD-B17F-CDD8-DA7F1321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882B871-24B6-D136-AD77-BF8EF7A1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D08E072-AF47-BB82-9FEE-8471D5D6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797769C-6AA9-7D01-F952-831867D9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61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3E5D8D-8B10-099E-1256-2D02E98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66ADC1F-6C4F-F45C-E351-057D964AE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B8DCA8-81F5-C9EA-9625-5CD5268EC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08D00D-EB59-D032-A000-5810DBD30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DFCAA9-2FFD-545B-07DD-AE1CC7DC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3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025D81-0B13-092C-D69B-F9B5E5095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5326B78-878E-207B-83FB-485A3873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FEFF75-7B17-6BFF-145F-CC1D9201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9CB6A6-BB0B-F425-73E2-B1AADAB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FF9120-B749-AB62-E890-258A5A71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48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6BAB457-1920-5EB8-D9E2-369B8F72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166477D-B9F0-4CE4-948B-1AE1BDDD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825C51D-BD05-D6FF-8761-EB0575142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9541-AC0D-49D3-B7E8-7238664DE422}" type="datetimeFigureOut">
              <a:rPr lang="es-CO" smtClean="0"/>
              <a:t>13/04/2026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BE33660-BDD3-3D53-3926-208546E0E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2C41A29-98AA-F94A-5AB6-F841ABC9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A871-5D47-4398-BD46-296AE5ECE0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5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E8FBC7-D546-22AC-029F-AC8243DB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638" y="3367666"/>
            <a:ext cx="10668000" cy="1502675"/>
          </a:xfrm>
        </p:spPr>
        <p:txBody>
          <a:bodyPr>
            <a:noAutofit/>
          </a:bodyPr>
          <a:lstStyle/>
          <a:p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 Y RESULTADO DE ENCUESTAS DE SATISFACCIÓN AL USUARIO</a:t>
            </a:r>
            <a: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8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8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</a:br>
            <a:r>
              <a:rPr lang="es-CO" sz="4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PRIMER TRIMESTRE 2026</a:t>
            </a:r>
            <a:endParaRPr lang="es-CO" sz="48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0673" y="468351"/>
            <a:ext cx="7036419" cy="725429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57200" y="5165164"/>
            <a:ext cx="10593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s-CO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felicitaciones: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Relaciona personal de facturación, auxiliar de farmacia y odontólogo de la U.B.A Camilo Torres y el personal de la U.B.A Las Américas.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endParaRPr lang="es-CO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1372165"/>
              </p:ext>
            </p:extLst>
          </p:nvPr>
        </p:nvGraphicFramePr>
        <p:xfrm>
          <a:off x="2459865" y="1558344"/>
          <a:ext cx="7418231" cy="3606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38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786" y="1263168"/>
            <a:ext cx="6338047" cy="776660"/>
          </a:xfrm>
        </p:spPr>
        <p:txBody>
          <a:bodyPr>
            <a:noAutofit/>
          </a:bodyPr>
          <a:lstStyle/>
          <a:p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490654" y="973237"/>
            <a:ext cx="1108431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petición: 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cita de control de hipertensión.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 Quejas: 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personal de odontología e higiene oral.</a:t>
            </a:r>
            <a:endParaRPr lang="es-ES" sz="20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27 </a:t>
            </a:r>
            <a:r>
              <a:rPr lang="es-CO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reclamos: </a:t>
            </a:r>
            <a:r>
              <a:rPr lang="es-CO" sz="2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 continuación se relaciona los motivos de reclamos para este periodo</a:t>
            </a:r>
            <a:r>
              <a:rPr lang="es-CO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Demora en la atención en los servicios de facturación, medicina general, higiene oral, psicología y toma de radiografía convencional y periapical.</a:t>
            </a:r>
            <a:endParaRPr lang="es-CO" dirty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No dispensación de medicamento.</a:t>
            </a:r>
            <a:endParaRPr lang="es-CO" dirty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No atención de paciente en el servicio de odontología por falla en equipo odontológico.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Dificultad para acceder al servicio de asignación de citas telefónicas y presencial.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No tomaron ecografía bilateral porque la orden decía ecografía bilateral cantidad 1.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La psicóloga no llego atender consulta.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Médica no tomo signos vitales a paciente en consulta.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Cancelación de cita sin el consentimiento de la usuaria.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Cita asignada un día antes del día solicitado.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Farmacia estaba cerrada en el horario de atención.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Insatisfacción por procedimiento odontológico realizado.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rgbClr val="006600"/>
                </a:solidFill>
              </a:rPr>
              <a:t>Informaron cita de ecografía con hora errada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s-CO" dirty="0" smtClean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s-CO" dirty="0">
              <a:solidFill>
                <a:srgbClr val="0066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s-CO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4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pPr algn="just"/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PQRSDF</a:t>
            </a:r>
            <a: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4400" dirty="0" smtClean="0"/>
              <a:t/>
            </a:r>
            <a:br>
              <a:rPr lang="es-CO" sz="4400" dirty="0" smtClean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4" name="13 CuadroTexto"/>
          <p:cNvSpPr txBox="1"/>
          <p:nvPr/>
        </p:nvSpPr>
        <p:spPr>
          <a:xfrm>
            <a:off x="755576" y="114599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Herramienta utilizada</a:t>
            </a:r>
            <a:r>
              <a:rPr lang="es-CO" dirty="0" smtClean="0">
                <a:solidFill>
                  <a:srgbClr val="006600"/>
                </a:solidFill>
              </a:rPr>
              <a:t> </a:t>
            </a:r>
            <a:endParaRPr lang="es-CO" dirty="0">
              <a:solidFill>
                <a:srgbClr val="0066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7055" y="5047929"/>
            <a:ext cx="10486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La herramienta con mayor demanda para instaurar manifestaciones fue los buzones de sugerencia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32, 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manera personalizada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y por correo electrónico cada una con 3.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235773"/>
              </p:ext>
            </p:extLst>
          </p:nvPr>
        </p:nvGraphicFramePr>
        <p:xfrm>
          <a:off x="2730321" y="1615145"/>
          <a:ext cx="5574406" cy="343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211217"/>
              </p:ext>
            </p:extLst>
          </p:nvPr>
        </p:nvGraphicFramePr>
        <p:xfrm>
          <a:off x="1996225" y="1615145"/>
          <a:ext cx="7379595" cy="3185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965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78004" y="1971984"/>
            <a:ext cx="10493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s-C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30781"/>
            <a:ext cx="10734907" cy="968728"/>
          </a:xfrm>
        </p:spPr>
        <p:txBody>
          <a:bodyPr>
            <a:normAutofit fontScale="90000"/>
          </a:bodyPr>
          <a:lstStyle/>
          <a:p>
            <a:r>
              <a:rPr lang="es-CO" sz="4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Manifestaciones por </a:t>
            </a:r>
            <a:r>
              <a:rPr lang="es-CO" sz="4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</a:t>
            </a:r>
            <a:r>
              <a:rPr lang="es-CO" sz="4400" dirty="0"/>
              <a:t/>
            </a:r>
            <a:br>
              <a:rPr lang="es-CO" sz="4400" dirty="0"/>
            </a:br>
            <a:endParaRPr lang="es-CO" sz="4400" b="1" dirty="0"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78004" y="5106911"/>
            <a:ext cx="10394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Por afluencia de pacientes la Unidad Básica de Atención con  que presento mayor volumen de manifestaciones fue la Principal con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16, Camilo Torres con 15, Las Américas con 6 y Belén con 1.</a:t>
            </a:r>
            <a:endParaRPr lang="es-CO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5905651"/>
              </p:ext>
            </p:extLst>
          </p:nvPr>
        </p:nvGraphicFramePr>
        <p:xfrm>
          <a:off x="2524259" y="1571223"/>
          <a:ext cx="6503831" cy="3535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827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SATISFACCIÓN </a:t>
            </a: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AL USUARIO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356839" y="4861932"/>
            <a:ext cx="10671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 realizaron un total de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2780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encuestas. En los diferentes servicios de la institución, en la U.B.A Principal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1985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encuestas, en la en la U.B.A Camilo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Torres 596,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U.B.A Las Américas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180, </a:t>
            </a:r>
            <a:r>
              <a:rPr lang="es-CO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en la U.B.A Belén </a:t>
            </a:r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46.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6816161"/>
              </p:ext>
            </p:extLst>
          </p:nvPr>
        </p:nvGraphicFramePr>
        <p:xfrm>
          <a:off x="2797791" y="1719618"/>
          <a:ext cx="5584209" cy="3080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0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29" y="2843562"/>
            <a:ext cx="8084635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OBSERVACIONES RELEVANTES 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46410" y="1918010"/>
            <a:ext cx="1067171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 atención por parte del personal que atiende en la </a:t>
            </a:r>
            <a:r>
              <a:rPr lang="es-CO" sz="20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U.B.A´s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Principal, Camilo Torres y Belén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Dispensar medicamentos completos en las </a:t>
            </a:r>
            <a:r>
              <a:rPr lang="es-CO" sz="20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U.B.A´s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Principal, Camilo Torres y Belén.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la oportunidad </a:t>
            </a: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atención de medicina, toma de radiografía convencional y vacunación.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Solicitan mejorar la actitud por parte de personal de facturación de odontología.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Muy bueno el servicio de parte de el personal de Farmacia</a:t>
            </a:r>
            <a:r>
              <a:rPr lang="es-ES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lo </a:t>
            </a:r>
            <a:r>
              <a:rPr lang="es-ES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único malo es que no le solucionan al paciente cuando se le pierde la </a:t>
            </a:r>
            <a:r>
              <a:rPr lang="es-ES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fórmula.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Solicita más tiempo para la consulta de psicología.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Aumentar la oferta de la consulta odontológica.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Paciente inconforme por que no dan las citas </a:t>
            </a:r>
            <a:r>
              <a:rPr lang="es-ES" sz="20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presenciales y dificultad para acceder a solicitar citas vía telefónica.</a:t>
            </a:r>
            <a:endParaRPr lang="es-CO" sz="2000" dirty="0" smtClean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 smtClean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2000" dirty="0" smtClean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 smtClean="0">
              <a:solidFill>
                <a:srgbClr val="0066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 smtClean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2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20F41E47-882D-6F3F-3AD3-FBC52D542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93" y="2977376"/>
            <a:ext cx="10281422" cy="412595"/>
          </a:xfrm>
        </p:spPr>
        <p:txBody>
          <a:bodyPr>
            <a:noAutofit/>
          </a:bodyPr>
          <a:lstStyle/>
          <a:p>
            <a:r>
              <a:rPr lang="es-CO" sz="3600" b="1" dirty="0" smtClean="0">
                <a:latin typeface="Arial Black" panose="020B0A04020102020204" pitchFamily="34" charset="0"/>
              </a:rPr>
              <a:t>	</a:t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 smtClean="0">
                <a:latin typeface="Arial Black" panose="020B0A04020102020204" pitchFamily="34" charset="0"/>
              </a:rPr>
              <a:t/>
            </a:r>
            <a:br>
              <a:rPr lang="es-CO" sz="3600" b="1" dirty="0" smtClean="0">
                <a:latin typeface="Arial Black" panose="020B0A04020102020204" pitchFamily="34" charset="0"/>
              </a:rPr>
            </a:br>
            <a:r>
              <a:rPr lang="es-CO" sz="3600" b="1" dirty="0">
                <a:latin typeface="Arial Black" panose="020B0A04020102020204" pitchFamily="34" charset="0"/>
              </a:rPr>
              <a:t/>
            </a:r>
            <a:br>
              <a:rPr lang="es-CO" sz="3600" b="1" dirty="0">
                <a:latin typeface="Arial Black" panose="020B0A04020102020204" pitchFamily="34" charset="0"/>
              </a:rPr>
            </a:br>
            <a:r>
              <a:rPr lang="es-CO" sz="36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Consolidado Resolución 256 de 2016</a:t>
            </a: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CO" sz="3600" dirty="0"/>
              <a:t/>
            </a:r>
            <a:br>
              <a:rPr lang="es-CO" sz="3600" dirty="0"/>
            </a:br>
            <a:endParaRPr lang="es-CO" sz="36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314048"/>
              </p:ext>
            </p:extLst>
          </p:nvPr>
        </p:nvGraphicFramePr>
        <p:xfrm>
          <a:off x="825187" y="1738130"/>
          <a:ext cx="10303728" cy="230919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074130"/>
                <a:gridCol w="1573897"/>
                <a:gridCol w="411432"/>
                <a:gridCol w="411432"/>
                <a:gridCol w="897765"/>
                <a:gridCol w="747961"/>
                <a:gridCol w="746907"/>
                <a:gridCol w="897765"/>
                <a:gridCol w="734248"/>
                <a:gridCol w="733193"/>
                <a:gridCol w="1074998"/>
              </a:tblGrid>
              <a:tr h="500207"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ENERO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FEBRERO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CO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8936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“muy buena” o “buena” a la pregunta: ¿cómo calificaría su experiencia global respecto a los servicios de salud que ha recibido a través de su IPS?”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883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884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916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918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977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978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8028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“definitivamente sí” o “probablemente sí” a la pregunta:” ¿recomendaría a sus familiares y amigos esta IPS?”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usuarios que respondieron la pregunta</a:t>
                      </a:r>
                      <a:endParaRPr lang="es-C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883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884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918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918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978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978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8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454CB2-39B3-BA7F-613F-54B505043E57}"/>
              </a:ext>
            </a:extLst>
          </p:cNvPr>
          <p:cNvSpPr txBox="1"/>
          <p:nvPr/>
        </p:nvSpPr>
        <p:spPr>
          <a:xfrm>
            <a:off x="501804" y="4137103"/>
            <a:ext cx="10359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CO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por su atención</a:t>
            </a:r>
            <a:endParaRPr lang="es-CO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73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4125</TotalTime>
  <Words>568</Words>
  <Application>Microsoft Office PowerPoint</Application>
  <PresentationFormat>Panorámica</PresentationFormat>
  <Paragraphs>88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Wingdings</vt:lpstr>
      <vt:lpstr>Tema de Office</vt:lpstr>
      <vt:lpstr>PQRSDF Y RESULTADO DE ENCUESTAS DE SATISFACCIÓN AL USUARIO  PRIMER TRIMESTRE 2026</vt:lpstr>
      <vt:lpstr>PQRSDF</vt:lpstr>
      <vt:lpstr>PQRSDF  </vt:lpstr>
      <vt:lpstr>PQRSDF  </vt:lpstr>
      <vt:lpstr>Manifestaciones por U.B.A </vt:lpstr>
      <vt:lpstr>                                      ENCUESTAS DE SATISFACCIÓN AL USUARIO    </vt:lpstr>
      <vt:lpstr>                                     OBSERVACIONES RELEVANTES    </vt:lpstr>
      <vt:lpstr>                                      Consolidado Resolución 256 de 2016    </vt:lpstr>
      <vt:lpstr>Gracias por su atención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Alejandra  Cabrera Sarria</dc:creator>
  <cp:lastModifiedBy>SIAU E.S.E. SAN SEBASTIAN</cp:lastModifiedBy>
  <cp:revision>193</cp:revision>
  <dcterms:created xsi:type="dcterms:W3CDTF">2022-05-23T15:59:10Z</dcterms:created>
  <dcterms:modified xsi:type="dcterms:W3CDTF">2026-04-13T19:57:41Z</dcterms:modified>
</cp:coreProperties>
</file>