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6" r:id="rId2"/>
    <p:sldId id="318" r:id="rId3"/>
    <p:sldId id="324" r:id="rId4"/>
    <p:sldId id="320" r:id="rId5"/>
    <p:sldId id="321" r:id="rId6"/>
    <p:sldId id="322" r:id="rId7"/>
    <p:sldId id="323" r:id="rId8"/>
    <p:sldId id="312" r:id="rId9"/>
    <p:sldId id="313" r:id="rId10"/>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533" autoAdjust="0"/>
    <p:restoredTop sz="94660"/>
  </p:normalViewPr>
  <p:slideViewPr>
    <p:cSldViewPr snapToGrid="0">
      <p:cViewPr varScale="1">
        <p:scale>
          <a:sx n="74" d="100"/>
          <a:sy n="74" d="100"/>
        </p:scale>
        <p:origin x="35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2"/>
              </a:solidFill>
              <a:ln>
                <a:noFill/>
              </a:ln>
              <a:effectLst>
                <a:outerShdw blurRad="63500" sx="102000" sy="102000" algn="ctr" rotWithShape="0">
                  <a:prstClr val="black">
                    <a:alpha val="20000"/>
                  </a:prstClr>
                </a:outerShdw>
              </a:effectLst>
            </c:spPr>
          </c:dPt>
          <c:dPt>
            <c:idx val="1"/>
            <c:bubble3D val="0"/>
            <c:spPr>
              <a:solidFill>
                <a:schemeClr val="accent4"/>
              </a:solidFill>
              <a:ln>
                <a:noFill/>
              </a:ln>
              <a:effectLst>
                <a:outerShdw blurRad="63500" sx="102000" sy="102000" algn="ctr" rotWithShape="0">
                  <a:prstClr val="black">
                    <a:alpha val="20000"/>
                  </a:prstClr>
                </a:outerShdw>
              </a:effectLst>
            </c:spPr>
          </c:dPt>
          <c:dPt>
            <c:idx val="2"/>
            <c:bubble3D val="0"/>
            <c:spPr>
              <a:solidFill>
                <a:schemeClr val="accent6"/>
              </a:solidFill>
              <a:ln>
                <a:noFill/>
              </a:ln>
              <a:effectLst>
                <a:outerShdw blurRad="63500" sx="102000" sy="102000" algn="ctr" rotWithShape="0">
                  <a:prstClr val="black">
                    <a:alpha val="20000"/>
                  </a:prstClr>
                </a:outerShdw>
              </a:effectLst>
            </c:spPr>
          </c:dPt>
          <c:dPt>
            <c:idx val="3"/>
            <c:bubble3D val="0"/>
            <c:spPr>
              <a:solidFill>
                <a:schemeClr val="accent2">
                  <a:lumMod val="60000"/>
                </a:schemeClr>
              </a:solidFill>
              <a:ln>
                <a:noFill/>
              </a:ln>
              <a:effectLst>
                <a:outerShdw blurRad="63500" sx="102000" sy="102000" algn="ctr" rotWithShape="0">
                  <a:prstClr val="black">
                    <a:alpha val="20000"/>
                  </a:prstClr>
                </a:outerShdw>
              </a:effectLst>
            </c:spPr>
          </c:dPt>
          <c:dPt>
            <c:idx val="4"/>
            <c:bubble3D val="0"/>
            <c:spPr>
              <a:solidFill>
                <a:schemeClr val="accent4">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O"/>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mn-lt"/>
                      <a:ea typeface="+mn-ea"/>
                      <a:cs typeface="+mn-cs"/>
                    </a:defRPr>
                  </a:pPr>
                  <a:endParaRPr lang="es-CO"/>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lumMod val="60000"/>
                        </a:schemeClr>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lumMod val="60000"/>
                        </a:schemeClr>
                      </a:solidFill>
                      <a:latin typeface="+mn-lt"/>
                      <a:ea typeface="+mn-ea"/>
                      <a:cs typeface="+mn-cs"/>
                    </a:defRPr>
                  </a:pPr>
                  <a:endParaRPr lang="es-CO"/>
                </a:p>
              </c:txPr>
              <c:dLblPos val="outEnd"/>
              <c:showLegendKey val="0"/>
              <c:showVal val="0"/>
              <c:showCatName val="1"/>
              <c:showSerName val="0"/>
              <c:showPercent val="1"/>
              <c:showBubbleSize val="0"/>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Hoja1!$E$4:$E$8</c:f>
              <c:strCache>
                <c:ptCount val="5"/>
                <c:pt idx="0">
                  <c:v>Felicitación </c:v>
                </c:pt>
                <c:pt idx="1">
                  <c:v>Petición</c:v>
                </c:pt>
                <c:pt idx="2">
                  <c:v>Quejas</c:v>
                </c:pt>
                <c:pt idx="3">
                  <c:v>Sugerencias </c:v>
                </c:pt>
                <c:pt idx="4">
                  <c:v>Reclamos</c:v>
                </c:pt>
              </c:strCache>
            </c:strRef>
          </c:cat>
          <c:val>
            <c:numRef>
              <c:f>Hoja1!$F$4:$F$8</c:f>
              <c:numCache>
                <c:formatCode>General</c:formatCode>
                <c:ptCount val="5"/>
                <c:pt idx="0">
                  <c:v>6</c:v>
                </c:pt>
                <c:pt idx="1">
                  <c:v>1</c:v>
                </c:pt>
                <c:pt idx="2">
                  <c:v>2</c:v>
                </c:pt>
                <c:pt idx="3">
                  <c:v>2</c:v>
                </c:pt>
                <c:pt idx="4">
                  <c:v>15</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2"/>
              </a:solidFill>
              <a:ln>
                <a:noFill/>
              </a:ln>
              <a:effectLst>
                <a:outerShdw blurRad="63500" sx="102000" sy="102000" algn="ctr" rotWithShape="0">
                  <a:prstClr val="black">
                    <a:alpha val="20000"/>
                  </a:prstClr>
                </a:outerShdw>
              </a:effectLst>
            </c:spPr>
          </c:dPt>
          <c:dPt>
            <c:idx val="1"/>
            <c:bubble3D val="0"/>
            <c:spPr>
              <a:solidFill>
                <a:schemeClr val="accent4"/>
              </a:solidFill>
              <a:ln>
                <a:noFill/>
              </a:ln>
              <a:effectLst>
                <a:outerShdw blurRad="63500" sx="102000" sy="102000" algn="ctr" rotWithShape="0">
                  <a:prstClr val="black">
                    <a:alpha val="20000"/>
                  </a:prstClr>
                </a:outerShdw>
              </a:effectLst>
            </c:spPr>
          </c:dPt>
          <c:dPt>
            <c:idx val="2"/>
            <c:bubble3D val="0"/>
            <c:spPr>
              <a:solidFill>
                <a:schemeClr val="accent6"/>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4"/>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6"/>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Hoja1!$F$3:$F$5</c:f>
              <c:strCache>
                <c:ptCount val="3"/>
                <c:pt idx="0">
                  <c:v>Buzón de sugerencias</c:v>
                </c:pt>
                <c:pt idx="1">
                  <c:v>Personalizada </c:v>
                </c:pt>
                <c:pt idx="2">
                  <c:v>Correo electrónico</c:v>
                </c:pt>
              </c:strCache>
            </c:strRef>
          </c:cat>
          <c:val>
            <c:numRef>
              <c:f>Hoja1!$G$3:$G$5</c:f>
              <c:numCache>
                <c:formatCode>General</c:formatCode>
                <c:ptCount val="3"/>
                <c:pt idx="0">
                  <c:v>20</c:v>
                </c:pt>
                <c:pt idx="1">
                  <c:v>4</c:v>
                </c:pt>
                <c:pt idx="2">
                  <c:v>2</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2"/>
              </a:solidFill>
              <a:ln>
                <a:noFill/>
              </a:ln>
              <a:effectLst>
                <a:outerShdw blurRad="63500" sx="102000" sy="102000" algn="ctr" rotWithShape="0">
                  <a:prstClr val="black">
                    <a:alpha val="20000"/>
                  </a:prstClr>
                </a:outerShdw>
              </a:effectLst>
            </c:spPr>
          </c:dPt>
          <c:dPt>
            <c:idx val="1"/>
            <c:bubble3D val="0"/>
            <c:spPr>
              <a:solidFill>
                <a:schemeClr val="accent4"/>
              </a:solidFill>
              <a:ln>
                <a:noFill/>
              </a:ln>
              <a:effectLst>
                <a:outerShdw blurRad="63500" sx="102000" sy="102000" algn="ctr" rotWithShape="0">
                  <a:prstClr val="black">
                    <a:alpha val="20000"/>
                  </a:prstClr>
                </a:outerShdw>
              </a:effectLst>
            </c:spPr>
          </c:dPt>
          <c:dPt>
            <c:idx val="2"/>
            <c:bubble3D val="0"/>
            <c:spPr>
              <a:solidFill>
                <a:schemeClr val="accent6"/>
              </a:solidFill>
              <a:ln>
                <a:noFill/>
              </a:ln>
              <a:effectLst>
                <a:outerShdw blurRad="63500" sx="102000" sy="102000" algn="ctr" rotWithShape="0">
                  <a:prstClr val="black">
                    <a:alpha val="20000"/>
                  </a:prstClr>
                </a:outerShdw>
              </a:effectLst>
            </c:spPr>
          </c:dPt>
          <c:dPt>
            <c:idx val="3"/>
            <c:bubble3D val="0"/>
            <c:spPr>
              <a:solidFill>
                <a:schemeClr val="accent2">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O"/>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mn-lt"/>
                      <a:ea typeface="+mn-ea"/>
                      <a:cs typeface="+mn-cs"/>
                    </a:defRPr>
                  </a:pPr>
                  <a:endParaRPr lang="es-CO"/>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lumMod val="60000"/>
                        </a:schemeClr>
                      </a:solidFill>
                      <a:latin typeface="+mn-lt"/>
                      <a:ea typeface="+mn-ea"/>
                      <a:cs typeface="+mn-cs"/>
                    </a:defRPr>
                  </a:pPr>
                  <a:endParaRPr lang="es-CO"/>
                </a:p>
              </c:txPr>
              <c:dLblPos val="outEnd"/>
              <c:showLegendKey val="0"/>
              <c:showVal val="0"/>
              <c:showCatName val="1"/>
              <c:showSerName val="0"/>
              <c:showPercent val="1"/>
              <c:showBubbleSize val="0"/>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Hoja1!$F$2:$F$5</c:f>
              <c:strCache>
                <c:ptCount val="4"/>
                <c:pt idx="0">
                  <c:v>U.B.A Principal </c:v>
                </c:pt>
                <c:pt idx="1">
                  <c:v>U.B.A Camilo Torres</c:v>
                </c:pt>
                <c:pt idx="2">
                  <c:v>U.B.A Las Américas </c:v>
                </c:pt>
                <c:pt idx="3">
                  <c:v>U.B.A Leticia</c:v>
                </c:pt>
              </c:strCache>
            </c:strRef>
          </c:cat>
          <c:val>
            <c:numRef>
              <c:f>Hoja1!$G$2:$G$5</c:f>
              <c:numCache>
                <c:formatCode>General</c:formatCode>
                <c:ptCount val="4"/>
                <c:pt idx="0">
                  <c:v>16</c:v>
                </c:pt>
                <c:pt idx="1">
                  <c:v>5</c:v>
                </c:pt>
                <c:pt idx="2">
                  <c:v>4</c:v>
                </c:pt>
                <c:pt idx="3">
                  <c:v>1</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2"/>
              </a:solidFill>
              <a:ln>
                <a:noFill/>
              </a:ln>
              <a:effectLst>
                <a:outerShdw blurRad="63500" sx="102000" sy="102000" algn="ctr" rotWithShape="0">
                  <a:prstClr val="black">
                    <a:alpha val="20000"/>
                  </a:prstClr>
                </a:outerShdw>
              </a:effectLst>
            </c:spPr>
          </c:dPt>
          <c:dPt>
            <c:idx val="1"/>
            <c:bubble3D val="0"/>
            <c:spPr>
              <a:solidFill>
                <a:schemeClr val="accent4"/>
              </a:solidFill>
              <a:ln>
                <a:noFill/>
              </a:ln>
              <a:effectLst>
                <a:outerShdw blurRad="63500" sx="102000" sy="102000" algn="ctr" rotWithShape="0">
                  <a:prstClr val="black">
                    <a:alpha val="20000"/>
                  </a:prstClr>
                </a:outerShdw>
              </a:effectLst>
            </c:spPr>
          </c:dPt>
          <c:dPt>
            <c:idx val="2"/>
            <c:bubble3D val="0"/>
            <c:spPr>
              <a:solidFill>
                <a:schemeClr val="accent6"/>
              </a:solidFill>
              <a:ln>
                <a:noFill/>
              </a:ln>
              <a:effectLst>
                <a:outerShdw blurRad="63500" sx="102000" sy="102000" algn="ctr" rotWithShape="0">
                  <a:prstClr val="black">
                    <a:alpha val="20000"/>
                  </a:prstClr>
                </a:outerShdw>
              </a:effectLst>
            </c:spPr>
          </c:dPt>
          <c:dPt>
            <c:idx val="3"/>
            <c:bubble3D val="0"/>
            <c:spPr>
              <a:solidFill>
                <a:schemeClr val="accent2">
                  <a:lumMod val="60000"/>
                </a:schemeClr>
              </a:solidFill>
              <a:ln>
                <a:noFill/>
              </a:ln>
              <a:effectLst>
                <a:outerShdw blurRad="63500" sx="102000" sy="102000" algn="ctr" rotWithShape="0">
                  <a:prstClr val="black">
                    <a:alpha val="20000"/>
                  </a:prstClr>
                </a:outerShdw>
              </a:effectLst>
            </c:spPr>
          </c:dPt>
          <c:dPt>
            <c:idx val="4"/>
            <c:bubble3D val="0"/>
            <c:spPr>
              <a:solidFill>
                <a:schemeClr val="accent4">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dLbl>
            <c:dLbl>
              <c:idx val="1"/>
              <c:layout>
                <c:manualLayout>
                  <c:x val="-4.8310316344718648E-2"/>
                  <c:y val="0.14354275994940111"/>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4"/>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9.432014143492691E-2"/>
                  <c:y val="3.879534052686516E-2"/>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6"/>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3"/>
              <c:layout>
                <c:manualLayout>
                  <c:x val="6.671424638080195E-2"/>
                  <c:y val="0"/>
                </c:manualLayout>
              </c:layout>
              <c:tx>
                <c:rich>
                  <a:bodyPr rot="0" spcFirstLastPara="1" vertOverflow="ellipsis" vert="horz" wrap="square" lIns="38100" tIns="19050" rIns="38100" bIns="19050" anchor="ctr" anchorCtr="1">
                    <a:spAutoFit/>
                  </a:bodyPr>
                  <a:lstStyle/>
                  <a:p>
                    <a:pPr>
                      <a:defRPr sz="1200" b="1" i="0" u="none" strike="noStrike" kern="1200" spc="0" baseline="0">
                        <a:solidFill>
                          <a:schemeClr val="accent2"/>
                        </a:solidFill>
                        <a:latin typeface="Arial" panose="020B0604020202020204" pitchFamily="34" charset="0"/>
                        <a:ea typeface="+mn-ea"/>
                        <a:cs typeface="Arial" panose="020B0604020202020204" pitchFamily="34" charset="0"/>
                      </a:defRPr>
                    </a:pPr>
                    <a:r>
                      <a:rPr lang="en-US" baseline="0" dirty="0" smtClean="0"/>
                      <a:t>U.B.A </a:t>
                    </a:r>
                    <a:r>
                      <a:rPr lang="en-US" baseline="0" dirty="0" err="1" smtClean="0"/>
                      <a:t>Belén</a:t>
                    </a:r>
                    <a:r>
                      <a:rPr lang="en-US" baseline="0" dirty="0" smtClean="0"/>
                      <a:t> </a:t>
                    </a:r>
                    <a:fld id="{5B56E0B8-CB47-4F3E-8BBC-C54D67D51643}" type="PERCENTAGE">
                      <a:rPr lang="en-US" baseline="0" smtClean="0"/>
                      <a:pPr>
                        <a:defRPr sz="1200">
                          <a:latin typeface="Arial" panose="020B0604020202020204" pitchFamily="34" charset="0"/>
                          <a:cs typeface="Arial" panose="020B0604020202020204" pitchFamily="34" charset="0"/>
                        </a:defRPr>
                      </a:pPr>
                      <a:t>[PORCENTAJE]</a:t>
                    </a:fld>
                    <a:endParaRPr lang="en-US" baseline="0" dirty="0" smtClean="0"/>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2">
                          <a:lumMod val="60000"/>
                        </a:schemeClr>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4"/>
              <c:layout>
                <c:manualLayout>
                  <c:x val="0.31056631935890555"/>
                  <c:y val="4.6554408632238198E-2"/>
                </c:manualLayout>
              </c:layout>
              <c:tx>
                <c:rich>
                  <a:bodyPr rot="0" spcFirstLastPara="1" vertOverflow="ellipsis" vert="horz" wrap="square" lIns="38100" tIns="19050" rIns="38100" bIns="19050" anchor="ctr" anchorCtr="1">
                    <a:spAutoFit/>
                  </a:bodyPr>
                  <a:lstStyle/>
                  <a:p>
                    <a:pPr>
                      <a:defRPr sz="1200" b="1" i="0" u="none" strike="noStrike" kern="1200" spc="0" baseline="0">
                        <a:solidFill>
                          <a:schemeClr val="accent2"/>
                        </a:solidFill>
                        <a:latin typeface="Arial" panose="020B0604020202020204" pitchFamily="34" charset="0"/>
                        <a:ea typeface="+mn-ea"/>
                        <a:cs typeface="Arial" panose="020B0604020202020204" pitchFamily="34" charset="0"/>
                      </a:defRPr>
                    </a:pPr>
                    <a:r>
                      <a:rPr lang="en-US" baseline="0" dirty="0" smtClean="0"/>
                      <a:t>U.B.A Leticia </a:t>
                    </a:r>
                    <a:fld id="{4A0C7DB8-E491-4406-B39B-6581B395A52F}" type="PERCENTAGE">
                      <a:rPr lang="en-US" baseline="0" smtClean="0"/>
                      <a:pPr>
                        <a:defRPr sz="1200">
                          <a:latin typeface="Arial" panose="020B0604020202020204" pitchFamily="34" charset="0"/>
                          <a:cs typeface="Arial" panose="020B0604020202020204" pitchFamily="34" charset="0"/>
                        </a:defRPr>
                      </a:pPr>
                      <a:t>[PORCENTAJE]</a:t>
                    </a:fld>
                    <a:endParaRPr lang="en-US" baseline="0" dirty="0" smtClean="0"/>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4">
                          <a:lumMod val="60000"/>
                        </a:schemeClr>
                      </a:solidFill>
                      <a:latin typeface="Arial" panose="020B0604020202020204" pitchFamily="34" charset="0"/>
                      <a:ea typeface="+mn-ea"/>
                      <a:cs typeface="Arial" panose="020B0604020202020204" pitchFamily="34" charset="0"/>
                    </a:defRPr>
                  </a:pPr>
                  <a:endParaRPr lang="es-CO"/>
                </a:p>
              </c:txPr>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CO"/>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Hoja1!$D$4:$D$8</c:f>
              <c:strCache>
                <c:ptCount val="5"/>
                <c:pt idx="0">
                  <c:v>U.B.A Principal </c:v>
                </c:pt>
                <c:pt idx="1">
                  <c:v>U.B.A Camilo Torres</c:v>
                </c:pt>
                <c:pt idx="2">
                  <c:v>U.B.A Las Américas </c:v>
                </c:pt>
                <c:pt idx="3">
                  <c:v>U.B.A Leticia</c:v>
                </c:pt>
                <c:pt idx="4">
                  <c:v>U.B.A Belén </c:v>
                </c:pt>
              </c:strCache>
            </c:strRef>
          </c:cat>
          <c:val>
            <c:numRef>
              <c:f>Hoja1!$E$4:$E$8</c:f>
              <c:numCache>
                <c:formatCode>General</c:formatCode>
                <c:ptCount val="5"/>
                <c:pt idx="0">
                  <c:v>2326</c:v>
                </c:pt>
                <c:pt idx="1">
                  <c:v>494</c:v>
                </c:pt>
                <c:pt idx="2">
                  <c:v>162</c:v>
                </c:pt>
                <c:pt idx="3">
                  <c:v>102</c:v>
                </c:pt>
                <c:pt idx="4">
                  <c:v>16</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FA2637C1-76BF-5B97-4307-DEE9A0A5B2D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 xmlns:a16="http://schemas.microsoft.com/office/drawing/2014/main" id="{4A96F34A-7A56-B63F-6868-A8E154E558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 xmlns:a16="http://schemas.microsoft.com/office/drawing/2014/main" id="{7BB22DBF-1C44-6A67-4620-C51418346B48}"/>
              </a:ext>
            </a:extLst>
          </p:cNvPr>
          <p:cNvSpPr>
            <a:spLocks noGrp="1"/>
          </p:cNvSpPr>
          <p:nvPr>
            <p:ph type="dt" sz="half" idx="10"/>
          </p:nvPr>
        </p:nvSpPr>
        <p:spPr/>
        <p:txBody>
          <a:bodyPr/>
          <a:lstStyle/>
          <a:p>
            <a:fld id="{29559541-AC0D-49D3-B7E8-7238664DE422}" type="datetimeFigureOut">
              <a:rPr lang="es-CO" smtClean="0"/>
              <a:t>11/02/2026</a:t>
            </a:fld>
            <a:endParaRPr lang="es-CO"/>
          </a:p>
        </p:txBody>
      </p:sp>
      <p:sp>
        <p:nvSpPr>
          <p:cNvPr id="5" name="Marcador de pie de página 4">
            <a:extLst>
              <a:ext uri="{FF2B5EF4-FFF2-40B4-BE49-F238E27FC236}">
                <a16:creationId xmlns="" xmlns:a16="http://schemas.microsoft.com/office/drawing/2014/main" id="{8E80C022-EAEB-07EF-43DB-70C2A92419C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 xmlns:a16="http://schemas.microsoft.com/office/drawing/2014/main" id="{EB3E9939-8EE5-1A54-550B-380F9BC57E53}"/>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3500879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B9871863-760E-7D6E-D40E-629FFE992F5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 xmlns:a16="http://schemas.microsoft.com/office/drawing/2014/main" id="{C82621A7-DD63-7CF5-B34B-D15E765E503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 xmlns:a16="http://schemas.microsoft.com/office/drawing/2014/main" id="{0A0E5C50-2EC3-CB87-6872-537F70128014}"/>
              </a:ext>
            </a:extLst>
          </p:cNvPr>
          <p:cNvSpPr>
            <a:spLocks noGrp="1"/>
          </p:cNvSpPr>
          <p:nvPr>
            <p:ph type="dt" sz="half" idx="10"/>
          </p:nvPr>
        </p:nvSpPr>
        <p:spPr/>
        <p:txBody>
          <a:bodyPr/>
          <a:lstStyle/>
          <a:p>
            <a:fld id="{29559541-AC0D-49D3-B7E8-7238664DE422}" type="datetimeFigureOut">
              <a:rPr lang="es-CO" smtClean="0"/>
              <a:t>11/02/2026</a:t>
            </a:fld>
            <a:endParaRPr lang="es-CO"/>
          </a:p>
        </p:txBody>
      </p:sp>
      <p:sp>
        <p:nvSpPr>
          <p:cNvPr id="5" name="Marcador de pie de página 4">
            <a:extLst>
              <a:ext uri="{FF2B5EF4-FFF2-40B4-BE49-F238E27FC236}">
                <a16:creationId xmlns="" xmlns:a16="http://schemas.microsoft.com/office/drawing/2014/main" id="{CD658659-7AF1-D0AF-8EA6-17BB1758619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 xmlns:a16="http://schemas.microsoft.com/office/drawing/2014/main" id="{3075A28D-5C97-5272-90C4-7A7A2A3B4390}"/>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416898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53522EB-84B2-2B73-D965-1BEB39BBBD2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 xmlns:a16="http://schemas.microsoft.com/office/drawing/2014/main" id="{7DC25ACB-054E-9EB2-0F82-78E3B84206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 xmlns:a16="http://schemas.microsoft.com/office/drawing/2014/main" id="{A451E5E9-94C5-B096-3130-518A8743778E}"/>
              </a:ext>
            </a:extLst>
          </p:cNvPr>
          <p:cNvSpPr>
            <a:spLocks noGrp="1"/>
          </p:cNvSpPr>
          <p:nvPr>
            <p:ph type="dt" sz="half" idx="10"/>
          </p:nvPr>
        </p:nvSpPr>
        <p:spPr/>
        <p:txBody>
          <a:bodyPr/>
          <a:lstStyle/>
          <a:p>
            <a:fld id="{29559541-AC0D-49D3-B7E8-7238664DE422}" type="datetimeFigureOut">
              <a:rPr lang="es-CO" smtClean="0"/>
              <a:t>11/02/2026</a:t>
            </a:fld>
            <a:endParaRPr lang="es-CO"/>
          </a:p>
        </p:txBody>
      </p:sp>
      <p:sp>
        <p:nvSpPr>
          <p:cNvPr id="5" name="Marcador de pie de página 4">
            <a:extLst>
              <a:ext uri="{FF2B5EF4-FFF2-40B4-BE49-F238E27FC236}">
                <a16:creationId xmlns="" xmlns:a16="http://schemas.microsoft.com/office/drawing/2014/main" id="{05FE582C-1F6A-E385-8FDD-3C5E68D1015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 xmlns:a16="http://schemas.microsoft.com/office/drawing/2014/main" id="{EC091A1E-A68F-D192-610B-87146D7E403C}"/>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3154237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7FE24E67-24DD-8F6A-886E-8A874B8A000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 xmlns:a16="http://schemas.microsoft.com/office/drawing/2014/main" id="{EB01AEE8-CBFD-A393-F4DF-60E64B11149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 xmlns:a16="http://schemas.microsoft.com/office/drawing/2014/main" id="{0008B564-F695-5263-ABC8-9474E35B209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 xmlns:a16="http://schemas.microsoft.com/office/drawing/2014/main" id="{6CB0518D-6BF9-AE65-0B86-040E8E72C10C}"/>
              </a:ext>
            </a:extLst>
          </p:cNvPr>
          <p:cNvSpPr>
            <a:spLocks noGrp="1"/>
          </p:cNvSpPr>
          <p:nvPr>
            <p:ph type="dt" sz="half" idx="10"/>
          </p:nvPr>
        </p:nvSpPr>
        <p:spPr/>
        <p:txBody>
          <a:bodyPr/>
          <a:lstStyle/>
          <a:p>
            <a:fld id="{29559541-AC0D-49D3-B7E8-7238664DE422}" type="datetimeFigureOut">
              <a:rPr lang="es-CO" smtClean="0"/>
              <a:t>11/02/2026</a:t>
            </a:fld>
            <a:endParaRPr lang="es-CO"/>
          </a:p>
        </p:txBody>
      </p:sp>
      <p:sp>
        <p:nvSpPr>
          <p:cNvPr id="6" name="Marcador de pie de página 5">
            <a:extLst>
              <a:ext uri="{FF2B5EF4-FFF2-40B4-BE49-F238E27FC236}">
                <a16:creationId xmlns="" xmlns:a16="http://schemas.microsoft.com/office/drawing/2014/main" id="{4B5BE850-32A3-116B-7E65-5B4268996784}"/>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 xmlns:a16="http://schemas.microsoft.com/office/drawing/2014/main" id="{9FFDFE81-2A10-7818-6DCD-64FBE44B1834}"/>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3605642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66413D6C-842C-CB44-C1D5-2AE301E5045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 xmlns:a16="http://schemas.microsoft.com/office/drawing/2014/main" id="{D53621E0-607E-208D-C6CA-971A2D52F3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 xmlns:a16="http://schemas.microsoft.com/office/drawing/2014/main" id="{F75ECFBA-7C3B-500C-F71F-2CAF5A1D14C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 xmlns:a16="http://schemas.microsoft.com/office/drawing/2014/main" id="{7BFAF8EB-B504-ACBA-C405-941796676F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 xmlns:a16="http://schemas.microsoft.com/office/drawing/2014/main" id="{9F6A69C7-14D2-F9EA-0DEB-FC597EC9E35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 xmlns:a16="http://schemas.microsoft.com/office/drawing/2014/main" id="{538C1944-FA6E-460E-506C-B0E0C93078AF}"/>
              </a:ext>
            </a:extLst>
          </p:cNvPr>
          <p:cNvSpPr>
            <a:spLocks noGrp="1"/>
          </p:cNvSpPr>
          <p:nvPr>
            <p:ph type="dt" sz="half" idx="10"/>
          </p:nvPr>
        </p:nvSpPr>
        <p:spPr/>
        <p:txBody>
          <a:bodyPr/>
          <a:lstStyle/>
          <a:p>
            <a:fld id="{29559541-AC0D-49D3-B7E8-7238664DE422}" type="datetimeFigureOut">
              <a:rPr lang="es-CO" smtClean="0"/>
              <a:t>11/02/2026</a:t>
            </a:fld>
            <a:endParaRPr lang="es-CO"/>
          </a:p>
        </p:txBody>
      </p:sp>
      <p:sp>
        <p:nvSpPr>
          <p:cNvPr id="8" name="Marcador de pie de página 7">
            <a:extLst>
              <a:ext uri="{FF2B5EF4-FFF2-40B4-BE49-F238E27FC236}">
                <a16:creationId xmlns="" xmlns:a16="http://schemas.microsoft.com/office/drawing/2014/main" id="{E37F41B6-6EDB-8F05-87BC-000C13206B25}"/>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 xmlns:a16="http://schemas.microsoft.com/office/drawing/2014/main" id="{E37D33AB-7B64-B8C2-BE40-70BA52DF7D76}"/>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924849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5851EC49-7896-6AA6-1F25-25FC0FD574F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 xmlns:a16="http://schemas.microsoft.com/office/drawing/2014/main" id="{F0EC1CA9-424B-BCEB-F0C9-48FCB2BB53E0}"/>
              </a:ext>
            </a:extLst>
          </p:cNvPr>
          <p:cNvSpPr>
            <a:spLocks noGrp="1"/>
          </p:cNvSpPr>
          <p:nvPr>
            <p:ph type="dt" sz="half" idx="10"/>
          </p:nvPr>
        </p:nvSpPr>
        <p:spPr/>
        <p:txBody>
          <a:bodyPr/>
          <a:lstStyle/>
          <a:p>
            <a:fld id="{29559541-AC0D-49D3-B7E8-7238664DE422}" type="datetimeFigureOut">
              <a:rPr lang="es-CO" smtClean="0"/>
              <a:t>11/02/2026</a:t>
            </a:fld>
            <a:endParaRPr lang="es-CO"/>
          </a:p>
        </p:txBody>
      </p:sp>
      <p:sp>
        <p:nvSpPr>
          <p:cNvPr id="4" name="Marcador de pie de página 3">
            <a:extLst>
              <a:ext uri="{FF2B5EF4-FFF2-40B4-BE49-F238E27FC236}">
                <a16:creationId xmlns="" xmlns:a16="http://schemas.microsoft.com/office/drawing/2014/main" id="{46A224FD-5C7E-5924-6D27-AC664CB0B4BB}"/>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 xmlns:a16="http://schemas.microsoft.com/office/drawing/2014/main" id="{828EA22D-FEEC-BA56-149C-F64000C33FBC}"/>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2136484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 xmlns:a16="http://schemas.microsoft.com/office/drawing/2014/main" id="{F8C2E628-10BB-5E51-BEEE-D594EA292BEF}"/>
              </a:ext>
            </a:extLst>
          </p:cNvPr>
          <p:cNvSpPr>
            <a:spLocks noGrp="1"/>
          </p:cNvSpPr>
          <p:nvPr>
            <p:ph type="dt" sz="half" idx="10"/>
          </p:nvPr>
        </p:nvSpPr>
        <p:spPr/>
        <p:txBody>
          <a:bodyPr/>
          <a:lstStyle/>
          <a:p>
            <a:fld id="{29559541-AC0D-49D3-B7E8-7238664DE422}" type="datetimeFigureOut">
              <a:rPr lang="es-CO" smtClean="0"/>
              <a:t>11/02/2026</a:t>
            </a:fld>
            <a:endParaRPr lang="es-CO"/>
          </a:p>
        </p:txBody>
      </p:sp>
      <p:sp>
        <p:nvSpPr>
          <p:cNvPr id="3" name="Marcador de pie de página 2">
            <a:extLst>
              <a:ext uri="{FF2B5EF4-FFF2-40B4-BE49-F238E27FC236}">
                <a16:creationId xmlns="" xmlns:a16="http://schemas.microsoft.com/office/drawing/2014/main" id="{55C9CFBC-E69E-0CEB-44C2-33BE6C3FD8B3}"/>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 xmlns:a16="http://schemas.microsoft.com/office/drawing/2014/main" id="{8DE41AA1-DB98-9CEE-1049-FEBEF3898FA3}"/>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802669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B44A8DE7-1C65-98F8-EFE0-8DEF75967AF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 xmlns:a16="http://schemas.microsoft.com/office/drawing/2014/main" id="{49343312-8C52-CD79-B15D-17D2594C43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 xmlns:a16="http://schemas.microsoft.com/office/drawing/2014/main" id="{C1FD9D36-B99A-9CA0-8D5C-3B09581222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62ECB38C-6BC8-6E5D-8CB0-460B6C6C287C}"/>
              </a:ext>
            </a:extLst>
          </p:cNvPr>
          <p:cNvSpPr>
            <a:spLocks noGrp="1"/>
          </p:cNvSpPr>
          <p:nvPr>
            <p:ph type="dt" sz="half" idx="10"/>
          </p:nvPr>
        </p:nvSpPr>
        <p:spPr/>
        <p:txBody>
          <a:bodyPr/>
          <a:lstStyle/>
          <a:p>
            <a:fld id="{29559541-AC0D-49D3-B7E8-7238664DE422}" type="datetimeFigureOut">
              <a:rPr lang="es-CO" smtClean="0"/>
              <a:t>11/02/2026</a:t>
            </a:fld>
            <a:endParaRPr lang="es-CO"/>
          </a:p>
        </p:txBody>
      </p:sp>
      <p:sp>
        <p:nvSpPr>
          <p:cNvPr id="6" name="Marcador de pie de página 5">
            <a:extLst>
              <a:ext uri="{FF2B5EF4-FFF2-40B4-BE49-F238E27FC236}">
                <a16:creationId xmlns="" xmlns:a16="http://schemas.microsoft.com/office/drawing/2014/main" id="{E7F17A23-2ED1-5135-7732-7B29D5D1EEE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 xmlns:a16="http://schemas.microsoft.com/office/drawing/2014/main" id="{02C2FA17-42CB-3860-BFA9-490F1AEAA757}"/>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59833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0EE598C4-1029-5E6E-EE11-7CD224753EC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 xmlns:a16="http://schemas.microsoft.com/office/drawing/2014/main" id="{B6724548-F457-58D4-F012-5AD8B8CC9E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 xmlns:a16="http://schemas.microsoft.com/office/drawing/2014/main" id="{879C0410-52DD-B17F-CDD8-DA7F13215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B882B871-24B6-D136-AD77-BF8EF7A16298}"/>
              </a:ext>
            </a:extLst>
          </p:cNvPr>
          <p:cNvSpPr>
            <a:spLocks noGrp="1"/>
          </p:cNvSpPr>
          <p:nvPr>
            <p:ph type="dt" sz="half" idx="10"/>
          </p:nvPr>
        </p:nvSpPr>
        <p:spPr/>
        <p:txBody>
          <a:bodyPr/>
          <a:lstStyle/>
          <a:p>
            <a:fld id="{29559541-AC0D-49D3-B7E8-7238664DE422}" type="datetimeFigureOut">
              <a:rPr lang="es-CO" smtClean="0"/>
              <a:t>11/02/2026</a:t>
            </a:fld>
            <a:endParaRPr lang="es-CO"/>
          </a:p>
        </p:txBody>
      </p:sp>
      <p:sp>
        <p:nvSpPr>
          <p:cNvPr id="6" name="Marcador de pie de página 5">
            <a:extLst>
              <a:ext uri="{FF2B5EF4-FFF2-40B4-BE49-F238E27FC236}">
                <a16:creationId xmlns="" xmlns:a16="http://schemas.microsoft.com/office/drawing/2014/main" id="{8D08E072-AF47-BB82-9FEE-8471D5D6F9B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 xmlns:a16="http://schemas.microsoft.com/office/drawing/2014/main" id="{E797769C-6AA9-7D01-F952-831867D915A6}"/>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262619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A3E5D8D-8B10-099E-1256-2D02E98B079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 xmlns:a16="http://schemas.microsoft.com/office/drawing/2014/main" id="{566ADC1F-6C4F-F45C-E351-057D964AE33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 xmlns:a16="http://schemas.microsoft.com/office/drawing/2014/main" id="{3FB8DCA8-81F5-C9EA-9625-5CD5268ECD0A}"/>
              </a:ext>
            </a:extLst>
          </p:cNvPr>
          <p:cNvSpPr>
            <a:spLocks noGrp="1"/>
          </p:cNvSpPr>
          <p:nvPr>
            <p:ph type="dt" sz="half" idx="10"/>
          </p:nvPr>
        </p:nvSpPr>
        <p:spPr/>
        <p:txBody>
          <a:bodyPr/>
          <a:lstStyle/>
          <a:p>
            <a:fld id="{29559541-AC0D-49D3-B7E8-7238664DE422}" type="datetimeFigureOut">
              <a:rPr lang="es-CO" smtClean="0"/>
              <a:t>11/02/2026</a:t>
            </a:fld>
            <a:endParaRPr lang="es-CO"/>
          </a:p>
        </p:txBody>
      </p:sp>
      <p:sp>
        <p:nvSpPr>
          <p:cNvPr id="5" name="Marcador de pie de página 4">
            <a:extLst>
              <a:ext uri="{FF2B5EF4-FFF2-40B4-BE49-F238E27FC236}">
                <a16:creationId xmlns="" xmlns:a16="http://schemas.microsoft.com/office/drawing/2014/main" id="{0C08D00D-EB59-D032-A000-5810DBD3028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 xmlns:a16="http://schemas.microsoft.com/office/drawing/2014/main" id="{73DFCAA9-2FFD-545B-07DD-AE1CC7DCF10E}"/>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141377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 xmlns:a16="http://schemas.microsoft.com/office/drawing/2014/main" id="{23025D81-0B13-092C-D69B-F9B5E5095AA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 xmlns:a16="http://schemas.microsoft.com/office/drawing/2014/main" id="{D5326B78-878E-207B-83FB-485A387388B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 xmlns:a16="http://schemas.microsoft.com/office/drawing/2014/main" id="{D7FEFF75-7B17-6BFF-145F-CC1D92015E6B}"/>
              </a:ext>
            </a:extLst>
          </p:cNvPr>
          <p:cNvSpPr>
            <a:spLocks noGrp="1"/>
          </p:cNvSpPr>
          <p:nvPr>
            <p:ph type="dt" sz="half" idx="10"/>
          </p:nvPr>
        </p:nvSpPr>
        <p:spPr/>
        <p:txBody>
          <a:bodyPr/>
          <a:lstStyle/>
          <a:p>
            <a:fld id="{29559541-AC0D-49D3-B7E8-7238664DE422}" type="datetimeFigureOut">
              <a:rPr lang="es-CO" smtClean="0"/>
              <a:t>11/02/2026</a:t>
            </a:fld>
            <a:endParaRPr lang="es-CO"/>
          </a:p>
        </p:txBody>
      </p:sp>
      <p:sp>
        <p:nvSpPr>
          <p:cNvPr id="5" name="Marcador de pie de página 4">
            <a:extLst>
              <a:ext uri="{FF2B5EF4-FFF2-40B4-BE49-F238E27FC236}">
                <a16:creationId xmlns="" xmlns:a16="http://schemas.microsoft.com/office/drawing/2014/main" id="{189CB6A6-BB0B-F425-73E2-B1AADAB983C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 xmlns:a16="http://schemas.microsoft.com/office/drawing/2014/main" id="{75FF9120-B749-AB62-E890-258A5A710F7B}"/>
              </a:ext>
            </a:extLst>
          </p:cNvPr>
          <p:cNvSpPr>
            <a:spLocks noGrp="1"/>
          </p:cNvSpPr>
          <p:nvPr>
            <p:ph type="sldNum" sz="quarter" idx="12"/>
          </p:nvPr>
        </p:nvSpPr>
        <p:spPr/>
        <p:txBody>
          <a:bodyPr/>
          <a:lstStyle/>
          <a:p>
            <a:fld id="{65BBA871-5D47-4398-BD46-296AE5ECE06E}" type="slidenum">
              <a:rPr lang="es-CO" smtClean="0"/>
              <a:t>‹Nº›</a:t>
            </a:fld>
            <a:endParaRPr lang="es-CO"/>
          </a:p>
        </p:txBody>
      </p:sp>
    </p:spTree>
    <p:extLst>
      <p:ext uri="{BB962C8B-B14F-4D97-AF65-F5344CB8AC3E}">
        <p14:creationId xmlns:p14="http://schemas.microsoft.com/office/powerpoint/2010/main" val="323487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 xmlns:a16="http://schemas.microsoft.com/office/drawing/2014/main" id="{56BAB457-1920-5EB8-D9E2-369B8F7212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 xmlns:a16="http://schemas.microsoft.com/office/drawing/2014/main" id="{F166477D-B9F0-4CE4-948B-1AE1BDDDD8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 xmlns:a16="http://schemas.microsoft.com/office/drawing/2014/main" id="{6825C51D-BD05-D6FF-8761-EB0575142F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59541-AC0D-49D3-B7E8-7238664DE422}" type="datetimeFigureOut">
              <a:rPr lang="es-CO" smtClean="0"/>
              <a:t>11/02/2026</a:t>
            </a:fld>
            <a:endParaRPr lang="es-CO"/>
          </a:p>
        </p:txBody>
      </p:sp>
      <p:sp>
        <p:nvSpPr>
          <p:cNvPr id="5" name="Marcador de pie de página 4">
            <a:extLst>
              <a:ext uri="{FF2B5EF4-FFF2-40B4-BE49-F238E27FC236}">
                <a16:creationId xmlns="" xmlns:a16="http://schemas.microsoft.com/office/drawing/2014/main" id="{1BE33660-BDD3-3D53-3926-208546E0E6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 xmlns:a16="http://schemas.microsoft.com/office/drawing/2014/main" id="{62C41A29-98AA-F94A-5AB6-F841ABC9B8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BBA871-5D47-4398-BD46-296AE5ECE06E}" type="slidenum">
              <a:rPr lang="es-CO" smtClean="0"/>
              <a:t>‹Nº›</a:t>
            </a:fld>
            <a:endParaRPr lang="es-CO"/>
          </a:p>
        </p:txBody>
      </p:sp>
    </p:spTree>
    <p:extLst>
      <p:ext uri="{BB962C8B-B14F-4D97-AF65-F5344CB8AC3E}">
        <p14:creationId xmlns:p14="http://schemas.microsoft.com/office/powerpoint/2010/main" val="4125548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23E8FBC7-D546-22AC-029F-AC8243DB9F9D}"/>
              </a:ext>
            </a:extLst>
          </p:cNvPr>
          <p:cNvSpPr>
            <a:spLocks noGrp="1"/>
          </p:cNvSpPr>
          <p:nvPr>
            <p:ph type="ctrTitle"/>
          </p:nvPr>
        </p:nvSpPr>
        <p:spPr>
          <a:xfrm>
            <a:off x="661638" y="3367666"/>
            <a:ext cx="10668000" cy="1502675"/>
          </a:xfrm>
        </p:spPr>
        <p:txBody>
          <a:bodyPr>
            <a:noAutofit/>
          </a:bodyPr>
          <a:lstStyle/>
          <a:p>
            <a:r>
              <a:rPr lang="es-CO" sz="4800" b="1" dirty="0">
                <a:solidFill>
                  <a:srgbClr val="006600"/>
                </a:solidFill>
                <a:latin typeface="Arial" pitchFamily="34" charset="0"/>
                <a:cs typeface="Arial" pitchFamily="34" charset="0"/>
              </a:rPr>
              <a:t>PQRSDF Y RESULTADO DE ENCUESTAS DE SATISFACCIÓN AL USUARIO</a:t>
            </a:r>
            <a:br>
              <a:rPr lang="es-CO" sz="4800" b="1" dirty="0">
                <a:solidFill>
                  <a:srgbClr val="006600"/>
                </a:solidFill>
                <a:latin typeface="Arial" pitchFamily="34" charset="0"/>
                <a:cs typeface="Arial" pitchFamily="34" charset="0"/>
              </a:rPr>
            </a:br>
            <a:r>
              <a:rPr lang="es-CO" sz="4800" dirty="0">
                <a:solidFill>
                  <a:srgbClr val="006600"/>
                </a:solidFill>
                <a:latin typeface="Arial" pitchFamily="34" charset="0"/>
                <a:cs typeface="Arial" pitchFamily="34" charset="0"/>
              </a:rPr>
              <a:t/>
            </a:r>
            <a:br>
              <a:rPr lang="es-CO" sz="4800" dirty="0">
                <a:solidFill>
                  <a:srgbClr val="006600"/>
                </a:solidFill>
                <a:latin typeface="Arial" pitchFamily="34" charset="0"/>
                <a:cs typeface="Arial" pitchFamily="34" charset="0"/>
              </a:rPr>
            </a:br>
            <a:r>
              <a:rPr lang="es-CO" sz="4800" b="1" dirty="0" smtClean="0">
                <a:solidFill>
                  <a:srgbClr val="006600"/>
                </a:solidFill>
                <a:latin typeface="Arial" pitchFamily="34" charset="0"/>
                <a:cs typeface="Arial" pitchFamily="34" charset="0"/>
              </a:rPr>
              <a:t>CUARTO TRIMESTRE 2025</a:t>
            </a:r>
            <a:endParaRPr lang="es-CO" sz="4800" b="1" dirty="0">
              <a:solidFill>
                <a:srgbClr val="006600"/>
              </a:solidFill>
              <a:latin typeface="Arial" pitchFamily="34" charset="0"/>
              <a:cs typeface="Arial" pitchFamily="34" charset="0"/>
            </a:endParaRPr>
          </a:p>
        </p:txBody>
      </p:sp>
    </p:spTree>
    <p:extLst>
      <p:ext uri="{BB962C8B-B14F-4D97-AF65-F5344CB8AC3E}">
        <p14:creationId xmlns:p14="http://schemas.microsoft.com/office/powerpoint/2010/main" val="996416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uadroTexto 6">
            <a:extLst>
              <a:ext uri="{FF2B5EF4-FFF2-40B4-BE49-F238E27FC236}">
                <a16:creationId xmlns="" xmlns:a16="http://schemas.microsoft.com/office/drawing/2014/main" id="{41454CB2-39B3-BA7F-613F-54B505043E57}"/>
              </a:ext>
            </a:extLst>
          </p:cNvPr>
          <p:cNvSpPr txBox="1"/>
          <p:nvPr/>
        </p:nvSpPr>
        <p:spPr>
          <a:xfrm>
            <a:off x="501804" y="4137103"/>
            <a:ext cx="10359483" cy="646331"/>
          </a:xfrm>
          <a:prstGeom prst="rect">
            <a:avLst/>
          </a:prstGeom>
          <a:noFill/>
        </p:spPr>
        <p:txBody>
          <a:bodyPr wrap="square" rtlCol="0">
            <a:spAutoFit/>
          </a:bodyPr>
          <a:lstStyle/>
          <a:p>
            <a:pPr algn="just"/>
            <a:r>
              <a:rPr lang="es-CO" dirty="0" smtClean="0">
                <a:solidFill>
                  <a:srgbClr val="006600"/>
                </a:solidFill>
                <a:latin typeface="Arial" pitchFamily="34" charset="0"/>
                <a:cs typeface="Arial" pitchFamily="34" charset="0"/>
              </a:rPr>
              <a:t>.</a:t>
            </a:r>
            <a:endParaRPr lang="es-CO" dirty="0">
              <a:solidFill>
                <a:srgbClr val="006600"/>
              </a:solidFill>
              <a:latin typeface="Arial" pitchFamily="34" charset="0"/>
              <a:cs typeface="Arial" pitchFamily="34" charset="0"/>
            </a:endParaRPr>
          </a:p>
          <a:p>
            <a:pPr algn="just"/>
            <a:endParaRPr lang="es-CO" dirty="0">
              <a:solidFill>
                <a:prstClr val="black"/>
              </a:solidFill>
            </a:endParaRPr>
          </a:p>
        </p:txBody>
      </p:sp>
      <p:sp>
        <p:nvSpPr>
          <p:cNvPr id="2" name="Título 1"/>
          <p:cNvSpPr>
            <a:spLocks noGrp="1"/>
          </p:cNvSpPr>
          <p:nvPr>
            <p:ph type="ctrTitle"/>
          </p:nvPr>
        </p:nvSpPr>
        <p:spPr>
          <a:xfrm>
            <a:off x="1004080" y="5050859"/>
            <a:ext cx="10658031" cy="1807141"/>
          </a:xfrm>
        </p:spPr>
        <p:txBody>
          <a:bodyPr>
            <a:noAutofit/>
          </a:bodyPr>
          <a:lstStyle/>
          <a:p>
            <a:pPr algn="l"/>
            <a:r>
              <a:rPr lang="es-CO" sz="1800" b="1" dirty="0">
                <a:solidFill>
                  <a:srgbClr val="006600"/>
                </a:solidFill>
                <a:latin typeface="Arial" panose="020B0604020202020204" pitchFamily="34" charset="0"/>
                <a:cs typeface="Arial" panose="020B0604020202020204" pitchFamily="34" charset="0"/>
              </a:rPr>
              <a:t>6</a:t>
            </a:r>
            <a:r>
              <a:rPr lang="es-CO" sz="1800" b="1" dirty="0" smtClean="0">
                <a:solidFill>
                  <a:srgbClr val="006600"/>
                </a:solidFill>
                <a:latin typeface="Arial" panose="020B0604020202020204" pitchFamily="34" charset="0"/>
                <a:cs typeface="Arial" panose="020B0604020202020204" pitchFamily="34" charset="0"/>
              </a:rPr>
              <a:t> Felicitaciones: </a:t>
            </a:r>
            <a:r>
              <a:rPr lang="es-CO" sz="1800" dirty="0">
                <a:solidFill>
                  <a:srgbClr val="006600"/>
                </a:solidFill>
                <a:latin typeface="Arial" pitchFamily="34" charset="0"/>
                <a:cs typeface="Arial" pitchFamily="34" charset="0"/>
              </a:rPr>
              <a:t>Relaciona </a:t>
            </a:r>
            <a:r>
              <a:rPr lang="es-CO" sz="1800" dirty="0" smtClean="0">
                <a:solidFill>
                  <a:srgbClr val="006600"/>
                </a:solidFill>
                <a:latin typeface="Arial" pitchFamily="34" charset="0"/>
                <a:cs typeface="Arial" pitchFamily="34" charset="0"/>
              </a:rPr>
              <a:t>médico de la U.B.A Camilo Torres y todo el personal de la U.B.A Las Américas.</a:t>
            </a:r>
            <a:br>
              <a:rPr lang="es-CO" sz="1800" dirty="0" smtClean="0">
                <a:solidFill>
                  <a:srgbClr val="006600"/>
                </a:solidFill>
                <a:latin typeface="Arial" pitchFamily="34" charset="0"/>
                <a:cs typeface="Arial" pitchFamily="34" charset="0"/>
              </a:rPr>
            </a:br>
            <a:r>
              <a:rPr lang="es-CO" sz="1800" dirty="0" smtClean="0">
                <a:solidFill>
                  <a:srgbClr val="006600"/>
                </a:solidFill>
                <a:latin typeface="Arial" pitchFamily="34" charset="0"/>
                <a:cs typeface="Arial" pitchFamily="34" charset="0"/>
              </a:rPr>
              <a:t> </a:t>
            </a:r>
            <a:br>
              <a:rPr lang="es-CO" sz="1800" dirty="0" smtClean="0">
                <a:solidFill>
                  <a:srgbClr val="006600"/>
                </a:solidFill>
                <a:latin typeface="Arial" pitchFamily="34" charset="0"/>
                <a:cs typeface="Arial" pitchFamily="34" charset="0"/>
              </a:rPr>
            </a:br>
            <a:r>
              <a:rPr lang="es-CO" sz="1800" b="1" dirty="0" smtClean="0">
                <a:solidFill>
                  <a:srgbClr val="006600"/>
                </a:solidFill>
                <a:latin typeface="Arial" pitchFamily="34" charset="0"/>
                <a:cs typeface="Arial" pitchFamily="34" charset="0"/>
              </a:rPr>
              <a:t>1 Petición: </a:t>
            </a:r>
            <a:r>
              <a:rPr lang="es-CO" sz="1800" dirty="0" smtClean="0">
                <a:solidFill>
                  <a:srgbClr val="006600"/>
                </a:solidFill>
                <a:latin typeface="Arial" pitchFamily="34" charset="0"/>
                <a:cs typeface="Arial" pitchFamily="34" charset="0"/>
              </a:rPr>
              <a:t>Cita de odontología general.</a:t>
            </a:r>
            <a:br>
              <a:rPr lang="es-CO" sz="1800" dirty="0" smtClean="0">
                <a:solidFill>
                  <a:srgbClr val="006600"/>
                </a:solidFill>
                <a:latin typeface="Arial" pitchFamily="34" charset="0"/>
                <a:cs typeface="Arial" pitchFamily="34" charset="0"/>
              </a:rPr>
            </a:br>
            <a:r>
              <a:rPr lang="es-CO" sz="1800" dirty="0" smtClean="0">
                <a:solidFill>
                  <a:srgbClr val="006600"/>
                </a:solidFill>
                <a:latin typeface="Arial" pitchFamily="34" charset="0"/>
                <a:cs typeface="Arial" pitchFamily="34" charset="0"/>
              </a:rPr>
              <a:t/>
            </a:r>
            <a:br>
              <a:rPr lang="es-CO" sz="1800" dirty="0" smtClean="0">
                <a:solidFill>
                  <a:srgbClr val="006600"/>
                </a:solidFill>
                <a:latin typeface="Arial" pitchFamily="34" charset="0"/>
                <a:cs typeface="Arial" pitchFamily="34" charset="0"/>
              </a:rPr>
            </a:br>
            <a:r>
              <a:rPr lang="es-CO" sz="1800" b="1" dirty="0" smtClean="0">
                <a:solidFill>
                  <a:srgbClr val="006600"/>
                </a:solidFill>
                <a:latin typeface="Arial" panose="020B0604020202020204" pitchFamily="34" charset="0"/>
                <a:cs typeface="Arial" panose="020B0604020202020204" pitchFamily="34" charset="0"/>
              </a:rPr>
              <a:t>2 </a:t>
            </a:r>
            <a:r>
              <a:rPr lang="es-CO" sz="1800" b="1" dirty="0">
                <a:solidFill>
                  <a:srgbClr val="006600"/>
                </a:solidFill>
                <a:latin typeface="Arial" panose="020B0604020202020204" pitchFamily="34" charset="0"/>
                <a:cs typeface="Arial" panose="020B0604020202020204" pitchFamily="34" charset="0"/>
              </a:rPr>
              <a:t>Quejas: </a:t>
            </a:r>
            <a:r>
              <a:rPr lang="es-CO" sz="1800" dirty="0">
                <a:solidFill>
                  <a:srgbClr val="006600"/>
                </a:solidFill>
                <a:latin typeface="Arial" panose="020B0604020202020204" pitchFamily="34" charset="0"/>
                <a:cs typeface="Arial" panose="020B0604020202020204" pitchFamily="34" charset="0"/>
              </a:rPr>
              <a:t>Facturadora U.B.A Principal y auxiliar de laboratorio de la U.B.A Principal.</a:t>
            </a:r>
            <a:br>
              <a:rPr lang="es-CO" sz="1800" dirty="0">
                <a:solidFill>
                  <a:srgbClr val="006600"/>
                </a:solidFill>
                <a:latin typeface="Arial" panose="020B0604020202020204" pitchFamily="34" charset="0"/>
                <a:cs typeface="Arial" panose="020B0604020202020204" pitchFamily="34" charset="0"/>
              </a:rPr>
            </a:br>
            <a:r>
              <a:rPr lang="es-CO" sz="1800" dirty="0">
                <a:solidFill>
                  <a:srgbClr val="006600"/>
                </a:solidFill>
                <a:latin typeface="Arial" panose="020B0604020202020204" pitchFamily="34" charset="0"/>
                <a:cs typeface="Arial" panose="020B0604020202020204" pitchFamily="34" charset="0"/>
              </a:rPr>
              <a:t/>
            </a:r>
            <a:br>
              <a:rPr lang="es-CO" sz="1800" dirty="0">
                <a:solidFill>
                  <a:srgbClr val="006600"/>
                </a:solidFill>
                <a:latin typeface="Arial" panose="020B0604020202020204" pitchFamily="34" charset="0"/>
                <a:cs typeface="Arial" panose="020B0604020202020204" pitchFamily="34" charset="0"/>
              </a:rPr>
            </a:br>
            <a:r>
              <a:rPr lang="es-CO" sz="1800" b="1" dirty="0">
                <a:solidFill>
                  <a:srgbClr val="006600"/>
                </a:solidFill>
                <a:latin typeface="Arial" panose="020B0604020202020204" pitchFamily="34" charset="0"/>
                <a:cs typeface="Arial" panose="020B0604020202020204" pitchFamily="34" charset="0"/>
              </a:rPr>
              <a:t>2 Sugerencia: </a:t>
            </a:r>
            <a:r>
              <a:rPr lang="es-CO" sz="1800" dirty="0">
                <a:solidFill>
                  <a:srgbClr val="006600"/>
                </a:solidFill>
                <a:latin typeface="Arial" panose="020B0604020202020204" pitchFamily="34" charset="0"/>
                <a:cs typeface="Arial" panose="020B0604020202020204" pitchFamily="34" charset="0"/>
              </a:rPr>
              <a:t>para atención en el servicio de odontología sugieren protector para colocar en la prenda de</a:t>
            </a:r>
            <a:r>
              <a:rPr lang="es-CO" sz="1600" dirty="0">
                <a:solidFill>
                  <a:srgbClr val="006600"/>
                </a:solidFill>
                <a:latin typeface="Arial" panose="020B0604020202020204" pitchFamily="34" charset="0"/>
                <a:cs typeface="Arial" panose="020B0604020202020204" pitchFamily="34" charset="0"/>
              </a:rPr>
              <a:t> vestir del paciente y la </a:t>
            </a:r>
            <a:r>
              <a:rPr lang="es-CO" sz="1600" dirty="0" err="1">
                <a:solidFill>
                  <a:srgbClr val="006600"/>
                </a:solidFill>
                <a:latin typeface="Arial" panose="020B0604020202020204" pitchFamily="34" charset="0"/>
                <a:cs typeface="Arial" panose="020B0604020202020204" pitchFamily="34" charset="0"/>
              </a:rPr>
              <a:t>higenista</a:t>
            </a:r>
            <a:r>
              <a:rPr lang="es-CO" sz="1600" dirty="0">
                <a:solidFill>
                  <a:srgbClr val="006600"/>
                </a:solidFill>
                <a:latin typeface="Arial" panose="020B0604020202020204" pitchFamily="34" charset="0"/>
                <a:cs typeface="Arial" panose="020B0604020202020204" pitchFamily="34" charset="0"/>
              </a:rPr>
              <a:t> del Camilo Torres continué la atención de paciente si uno </a:t>
            </a:r>
            <a:r>
              <a:rPr lang="es-CO" sz="1800" dirty="0">
                <a:solidFill>
                  <a:srgbClr val="006600"/>
                </a:solidFill>
                <a:latin typeface="Arial" pitchFamily="34" charset="0"/>
                <a:cs typeface="Arial" pitchFamily="34" charset="0"/>
              </a:rPr>
              <a:t>de los pacientes no llega.</a:t>
            </a:r>
            <a:r>
              <a:rPr lang="es-CO" sz="1800" dirty="0" smtClean="0">
                <a:solidFill>
                  <a:srgbClr val="006600"/>
                </a:solidFill>
                <a:latin typeface="Arial" pitchFamily="34" charset="0"/>
                <a:cs typeface="Arial" pitchFamily="34" charset="0"/>
              </a:rPr>
              <a:t/>
            </a:r>
            <a:br>
              <a:rPr lang="es-CO" sz="1800" dirty="0" smtClean="0">
                <a:solidFill>
                  <a:srgbClr val="006600"/>
                </a:solidFill>
                <a:latin typeface="Arial" pitchFamily="34" charset="0"/>
                <a:cs typeface="Arial" pitchFamily="34" charset="0"/>
              </a:rPr>
            </a:br>
            <a:r>
              <a:rPr lang="es-CO" sz="1800" dirty="0">
                <a:solidFill>
                  <a:srgbClr val="006600"/>
                </a:solidFill>
                <a:latin typeface="Arial" pitchFamily="34" charset="0"/>
                <a:cs typeface="Arial" pitchFamily="34" charset="0"/>
              </a:rPr>
              <a:t/>
            </a:r>
            <a:br>
              <a:rPr lang="es-CO" sz="1800" dirty="0">
                <a:solidFill>
                  <a:srgbClr val="006600"/>
                </a:solidFill>
                <a:latin typeface="Arial" pitchFamily="34" charset="0"/>
                <a:cs typeface="Arial" pitchFamily="34" charset="0"/>
              </a:rPr>
            </a:br>
            <a:endParaRPr lang="es-CO" sz="1800" b="1" dirty="0">
              <a:solidFill>
                <a:srgbClr val="006600"/>
              </a:solidFill>
              <a:latin typeface="Arial" panose="020B0604020202020204" pitchFamily="34" charset="0"/>
              <a:cs typeface="Arial" panose="020B0604020202020204" pitchFamily="34" charset="0"/>
            </a:endParaRPr>
          </a:p>
        </p:txBody>
      </p:sp>
      <p:sp>
        <p:nvSpPr>
          <p:cNvPr id="5" name="Título 5">
            <a:extLst>
              <a:ext uri="{FF2B5EF4-FFF2-40B4-BE49-F238E27FC236}">
                <a16:creationId xmlns="" xmlns:a16="http://schemas.microsoft.com/office/drawing/2014/main" id="{20F41E47-882D-6F3F-3AD3-FBC52D542499}"/>
              </a:ext>
            </a:extLst>
          </p:cNvPr>
          <p:cNvSpPr txBox="1">
            <a:spLocks/>
          </p:cNvSpPr>
          <p:nvPr/>
        </p:nvSpPr>
        <p:spPr>
          <a:xfrm>
            <a:off x="2515444" y="519958"/>
            <a:ext cx="7036419" cy="72542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CO" sz="4000" b="1" smtClean="0">
                <a:solidFill>
                  <a:srgbClr val="006600"/>
                </a:solidFill>
                <a:latin typeface="Arial" pitchFamily="34" charset="0"/>
                <a:cs typeface="Arial" pitchFamily="34" charset="0"/>
              </a:rPr>
              <a:t>PQRSDF</a:t>
            </a:r>
            <a:endParaRPr lang="es-CO" sz="4000" b="1" dirty="0">
              <a:solidFill>
                <a:srgbClr val="006600"/>
              </a:solidFill>
              <a:latin typeface="Arial" pitchFamily="34" charset="0"/>
              <a:cs typeface="Arial" pitchFamily="34" charset="0"/>
            </a:endParaRPr>
          </a:p>
        </p:txBody>
      </p:sp>
      <p:graphicFrame>
        <p:nvGraphicFramePr>
          <p:cNvPr id="6" name="Gráfico 5"/>
          <p:cNvGraphicFramePr>
            <a:graphicFrameLocks/>
          </p:cNvGraphicFramePr>
          <p:nvPr>
            <p:extLst>
              <p:ext uri="{D42A27DB-BD31-4B8C-83A1-F6EECF244321}">
                <p14:modId xmlns:p14="http://schemas.microsoft.com/office/powerpoint/2010/main" val="942095425"/>
              </p:ext>
            </p:extLst>
          </p:nvPr>
        </p:nvGraphicFramePr>
        <p:xfrm>
          <a:off x="3848637" y="1126478"/>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80398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uadroTexto 6">
            <a:extLst>
              <a:ext uri="{FF2B5EF4-FFF2-40B4-BE49-F238E27FC236}">
                <a16:creationId xmlns="" xmlns:a16="http://schemas.microsoft.com/office/drawing/2014/main" id="{41454CB2-39B3-BA7F-613F-54B505043E57}"/>
              </a:ext>
            </a:extLst>
          </p:cNvPr>
          <p:cNvSpPr txBox="1"/>
          <p:nvPr/>
        </p:nvSpPr>
        <p:spPr>
          <a:xfrm>
            <a:off x="532976" y="4157885"/>
            <a:ext cx="10359483" cy="646331"/>
          </a:xfrm>
          <a:prstGeom prst="rect">
            <a:avLst/>
          </a:prstGeom>
          <a:noFill/>
        </p:spPr>
        <p:txBody>
          <a:bodyPr wrap="square" rtlCol="0">
            <a:spAutoFit/>
          </a:bodyPr>
          <a:lstStyle/>
          <a:p>
            <a:pPr algn="just"/>
            <a:r>
              <a:rPr lang="es-CO" dirty="0" smtClean="0">
                <a:solidFill>
                  <a:srgbClr val="006600"/>
                </a:solidFill>
                <a:latin typeface="Arial" pitchFamily="34" charset="0"/>
                <a:cs typeface="Arial" pitchFamily="34" charset="0"/>
              </a:rPr>
              <a:t>.</a:t>
            </a:r>
            <a:endParaRPr lang="es-CO" dirty="0">
              <a:solidFill>
                <a:srgbClr val="006600"/>
              </a:solidFill>
              <a:latin typeface="Arial" pitchFamily="34" charset="0"/>
              <a:cs typeface="Arial" pitchFamily="34" charset="0"/>
            </a:endParaRPr>
          </a:p>
          <a:p>
            <a:pPr algn="just"/>
            <a:endParaRPr lang="es-CO" dirty="0">
              <a:solidFill>
                <a:prstClr val="black"/>
              </a:solidFill>
            </a:endParaRPr>
          </a:p>
        </p:txBody>
      </p:sp>
      <p:sp>
        <p:nvSpPr>
          <p:cNvPr id="6" name="Título 5">
            <a:extLst>
              <a:ext uri="{FF2B5EF4-FFF2-40B4-BE49-F238E27FC236}">
                <a16:creationId xmlns="" xmlns:a16="http://schemas.microsoft.com/office/drawing/2014/main" id="{41454CB2-39B3-BA7F-613F-54B505043E57}"/>
              </a:ext>
            </a:extLst>
          </p:cNvPr>
          <p:cNvSpPr txBox="1">
            <a:spLocks noGrp="1"/>
          </p:cNvSpPr>
          <p:nvPr>
            <p:ph type="ctrTitle"/>
          </p:nvPr>
        </p:nvSpPr>
        <p:spPr>
          <a:xfrm>
            <a:off x="1266422" y="1009877"/>
            <a:ext cx="9144000" cy="5410712"/>
          </a:xfrm>
          <a:prstGeom prst="rect">
            <a:avLst/>
          </a:prstGeom>
          <a:noFill/>
        </p:spPr>
        <p:txBody>
          <a:bodyPr wrap="square" rtlCol="0">
            <a:spAutoFit/>
          </a:bodyPr>
          <a:lstStyle/>
          <a:p>
            <a:pPr marL="285750" indent="-285750" algn="just">
              <a:buFont typeface="Arial" panose="020B0604020202020204" pitchFamily="34" charset="0"/>
              <a:buChar char="•"/>
            </a:pPr>
            <a:r>
              <a:rPr lang="es-CO" sz="2000" b="1" dirty="0" smtClean="0">
                <a:solidFill>
                  <a:srgbClr val="006600"/>
                </a:solidFill>
                <a:latin typeface="Arial" pitchFamily="34" charset="0"/>
                <a:cs typeface="Arial" pitchFamily="34" charset="0"/>
              </a:rPr>
              <a:t>15 </a:t>
            </a:r>
            <a:r>
              <a:rPr lang="es-CO" sz="2000" b="1" dirty="0">
                <a:solidFill>
                  <a:srgbClr val="006600"/>
                </a:solidFill>
                <a:latin typeface="Arial" pitchFamily="34" charset="0"/>
                <a:cs typeface="Arial" pitchFamily="34" charset="0"/>
              </a:rPr>
              <a:t>reclamos: </a:t>
            </a:r>
            <a:r>
              <a:rPr lang="es-CO" sz="2000" dirty="0">
                <a:solidFill>
                  <a:srgbClr val="006600"/>
                </a:solidFill>
                <a:latin typeface="Arial" pitchFamily="34" charset="0"/>
                <a:cs typeface="Arial" pitchFamily="34" charset="0"/>
              </a:rPr>
              <a:t>a continuación se relaciona los motivos de reclamos para este periodo</a:t>
            </a:r>
            <a:r>
              <a:rPr lang="es-CO" sz="2000" dirty="0" smtClean="0">
                <a:solidFill>
                  <a:srgbClr val="006600"/>
                </a:solidFill>
                <a:latin typeface="Arial" pitchFamily="34" charset="0"/>
                <a:cs typeface="Arial" pitchFamily="34" charset="0"/>
              </a:rPr>
              <a:t>:</a:t>
            </a:r>
          </a:p>
          <a:p>
            <a:pPr marL="342900" indent="-342900" algn="just">
              <a:buFont typeface="Wingdings" panose="05000000000000000000" pitchFamily="2" charset="2"/>
              <a:buChar char="ü"/>
            </a:pPr>
            <a:endParaRPr lang="es-CO" sz="2000" dirty="0">
              <a:solidFill>
                <a:srgbClr val="006600"/>
              </a:solidFill>
              <a:latin typeface="Arial" panose="020B0604020202020204" pitchFamily="34" charset="0"/>
              <a:cs typeface="Arial" pitchFamily="34" charset="0"/>
            </a:endParaRPr>
          </a:p>
          <a:p>
            <a:pPr marL="342900" lvl="0" indent="-342900" algn="just">
              <a:buFont typeface="Wingdings" panose="05000000000000000000" pitchFamily="2" charset="2"/>
              <a:buChar char="ü"/>
            </a:pPr>
            <a:r>
              <a:rPr lang="es-CO" sz="2000" dirty="0" smtClean="0">
                <a:solidFill>
                  <a:srgbClr val="006600"/>
                </a:solidFill>
                <a:latin typeface="Arial" panose="020B0604020202020204" pitchFamily="34" charset="0"/>
                <a:cs typeface="Arial" panose="020B0604020202020204" pitchFamily="34" charset="0"/>
              </a:rPr>
              <a:t>Demora en la atención en los servicios de facturación, medicina general, laboratorio </a:t>
            </a:r>
            <a:endParaRPr lang="es-CO" sz="2000" dirty="0">
              <a:solidFill>
                <a:srgbClr val="006600"/>
              </a:solidFill>
              <a:latin typeface="Arial" panose="020B0604020202020204" pitchFamily="34" charset="0"/>
              <a:cs typeface="Arial" panose="020B0604020202020204" pitchFamily="34" charset="0"/>
            </a:endParaRPr>
          </a:p>
          <a:p>
            <a:pPr marL="342900" lvl="0" indent="-342900" algn="just">
              <a:buFont typeface="Wingdings" panose="05000000000000000000" pitchFamily="2" charset="2"/>
              <a:buChar char="ü"/>
            </a:pPr>
            <a:r>
              <a:rPr lang="es-CO" sz="2000" dirty="0" smtClean="0">
                <a:solidFill>
                  <a:srgbClr val="006600"/>
                </a:solidFill>
                <a:latin typeface="Arial" panose="020B0604020202020204" pitchFamily="34" charset="0"/>
                <a:cs typeface="Arial" panose="020B0604020202020204" pitchFamily="34" charset="0"/>
              </a:rPr>
              <a:t>No prestación de servicio de la farmacia por celebración religiosa</a:t>
            </a:r>
            <a:endParaRPr lang="es-CO" sz="2000" dirty="0">
              <a:solidFill>
                <a:srgbClr val="006600"/>
              </a:solidFill>
              <a:latin typeface="Arial" panose="020B0604020202020204" pitchFamily="34" charset="0"/>
              <a:cs typeface="Arial" panose="020B0604020202020204" pitchFamily="34" charset="0"/>
            </a:endParaRPr>
          </a:p>
          <a:p>
            <a:pPr marL="342900" lvl="0" indent="-342900" algn="just">
              <a:buFont typeface="Wingdings" panose="05000000000000000000" pitchFamily="2" charset="2"/>
              <a:buChar char="ü"/>
            </a:pPr>
            <a:r>
              <a:rPr lang="es-CO" sz="2000" dirty="0" smtClean="0">
                <a:solidFill>
                  <a:srgbClr val="006600"/>
                </a:solidFill>
                <a:latin typeface="Arial" panose="020B0604020202020204" pitchFamily="34" charset="0"/>
                <a:cs typeface="Arial" panose="020B0604020202020204" pitchFamily="34" charset="0"/>
              </a:rPr>
              <a:t>No llamado a paciente por parte  de odontóloga en la U.B.A Principal</a:t>
            </a:r>
            <a:endParaRPr lang="es-CO" sz="2000" dirty="0">
              <a:solidFill>
                <a:srgbClr val="006600"/>
              </a:solidFill>
              <a:latin typeface="Arial" panose="020B0604020202020204" pitchFamily="34" charset="0"/>
              <a:cs typeface="Arial" panose="020B0604020202020204" pitchFamily="34" charset="0"/>
            </a:endParaRPr>
          </a:p>
          <a:p>
            <a:pPr marL="342900" lvl="0" indent="-342900" algn="just">
              <a:buFont typeface="Wingdings" panose="05000000000000000000" pitchFamily="2" charset="2"/>
              <a:buChar char="ü"/>
            </a:pPr>
            <a:r>
              <a:rPr lang="es-CO" sz="2000" dirty="0" smtClean="0">
                <a:solidFill>
                  <a:srgbClr val="006600"/>
                </a:solidFill>
                <a:latin typeface="Arial" panose="020B0604020202020204" pitchFamily="34" charset="0"/>
                <a:cs typeface="Arial" panose="020B0604020202020204" pitchFamily="34" charset="0"/>
              </a:rPr>
              <a:t>Teléfono de asignación de citas no funciona</a:t>
            </a:r>
          </a:p>
          <a:p>
            <a:pPr marL="342900" lvl="0" indent="-342900" algn="just">
              <a:buFont typeface="Wingdings" panose="05000000000000000000" pitchFamily="2" charset="2"/>
              <a:buChar char="ü"/>
            </a:pPr>
            <a:r>
              <a:rPr lang="es-CO" sz="2000" dirty="0" smtClean="0">
                <a:solidFill>
                  <a:srgbClr val="006600"/>
                </a:solidFill>
                <a:latin typeface="Arial" panose="020B0604020202020204" pitchFamily="34" charset="0"/>
                <a:cs typeface="Arial" panose="020B0604020202020204" pitchFamily="34" charset="0"/>
              </a:rPr>
              <a:t>No dispensación de medicamentos</a:t>
            </a:r>
          </a:p>
          <a:p>
            <a:pPr marL="342900" lvl="0" indent="-342900" algn="just">
              <a:buFont typeface="Wingdings" panose="05000000000000000000" pitchFamily="2" charset="2"/>
              <a:buChar char="ü"/>
            </a:pPr>
            <a:r>
              <a:rPr lang="es-CO" sz="2000" dirty="0" smtClean="0">
                <a:solidFill>
                  <a:srgbClr val="006600"/>
                </a:solidFill>
                <a:latin typeface="Arial" panose="020B0604020202020204" pitchFamily="34" charset="0"/>
                <a:cs typeface="Arial" panose="020B0604020202020204" pitchFamily="34" charset="0"/>
              </a:rPr>
              <a:t>No llamaron para informar que cita de psicología la habían cancelado</a:t>
            </a:r>
          </a:p>
          <a:p>
            <a:pPr marL="342900" lvl="0" indent="-342900" algn="just">
              <a:buFont typeface="Wingdings" panose="05000000000000000000" pitchFamily="2" charset="2"/>
              <a:buChar char="ü"/>
            </a:pPr>
            <a:r>
              <a:rPr lang="es-CO" sz="2000" dirty="0" smtClean="0">
                <a:solidFill>
                  <a:srgbClr val="006600"/>
                </a:solidFill>
                <a:latin typeface="Arial" panose="020B0604020202020204" pitchFamily="34" charset="0"/>
                <a:cs typeface="Arial" panose="020B0604020202020204" pitchFamily="34" charset="0"/>
              </a:rPr>
              <a:t>Llegó el paciente a cumplir cita odontológica y no se encontraba la profesional en la U.B.A Principal se comunicaron con la Odontóloga e indicó que en la tarde lo atendería.</a:t>
            </a:r>
            <a:br>
              <a:rPr lang="es-CO" sz="2000" dirty="0" smtClean="0">
                <a:solidFill>
                  <a:srgbClr val="006600"/>
                </a:solidFill>
                <a:latin typeface="Arial" panose="020B0604020202020204" pitchFamily="34" charset="0"/>
                <a:cs typeface="Arial" panose="020B0604020202020204" pitchFamily="34" charset="0"/>
              </a:rPr>
            </a:br>
            <a:r>
              <a:rPr lang="es-CO" sz="2000" dirty="0" smtClean="0">
                <a:solidFill>
                  <a:srgbClr val="006600"/>
                </a:solidFill>
                <a:latin typeface="Arial" panose="020B0604020202020204" pitchFamily="34" charset="0"/>
                <a:cs typeface="Arial" panose="020B0604020202020204" pitchFamily="34" charset="0"/>
              </a:rPr>
              <a:t>Por </a:t>
            </a:r>
            <a:r>
              <a:rPr lang="es-CO" sz="2000" dirty="0">
                <a:solidFill>
                  <a:srgbClr val="006600"/>
                </a:solidFill>
                <a:latin typeface="Arial" panose="020B0604020202020204" pitchFamily="34" charset="0"/>
                <a:cs typeface="Arial" panose="020B0604020202020204" pitchFamily="34" charset="0"/>
              </a:rPr>
              <a:t>insumo de </a:t>
            </a:r>
            <a:r>
              <a:rPr lang="es-CO" sz="2000" dirty="0" smtClean="0">
                <a:solidFill>
                  <a:srgbClr val="006600"/>
                </a:solidFill>
                <a:latin typeface="Arial" panose="020B0604020202020204" pitchFamily="34" charset="0"/>
                <a:cs typeface="Arial" panose="020B0604020202020204" pitchFamily="34" charset="0"/>
              </a:rPr>
              <a:t>odontología.</a:t>
            </a:r>
            <a:br>
              <a:rPr lang="es-CO" sz="2000" dirty="0" smtClean="0">
                <a:solidFill>
                  <a:srgbClr val="006600"/>
                </a:solidFill>
                <a:latin typeface="Arial" panose="020B0604020202020204" pitchFamily="34" charset="0"/>
                <a:cs typeface="Arial" panose="020B0604020202020204" pitchFamily="34" charset="0"/>
              </a:rPr>
            </a:br>
            <a:r>
              <a:rPr lang="es-CO" sz="2000" dirty="0" smtClean="0">
                <a:solidFill>
                  <a:srgbClr val="006600"/>
                </a:solidFill>
                <a:latin typeface="Arial" panose="020B0604020202020204" pitchFamily="34" charset="0"/>
                <a:cs typeface="Arial" panose="020B0604020202020204" pitchFamily="34" charset="0"/>
              </a:rPr>
              <a:t>Técnica </a:t>
            </a:r>
            <a:r>
              <a:rPr lang="es-CO" sz="2000" dirty="0">
                <a:solidFill>
                  <a:srgbClr val="006600"/>
                </a:solidFill>
                <a:latin typeface="Arial" panose="020B0604020202020204" pitchFamily="34" charset="0"/>
                <a:cs typeface="Arial" panose="020B0604020202020204" pitchFamily="34" charset="0"/>
              </a:rPr>
              <a:t>aplicada para la toma de </a:t>
            </a:r>
            <a:r>
              <a:rPr lang="es-CO" sz="2000" dirty="0" smtClean="0">
                <a:solidFill>
                  <a:srgbClr val="006600"/>
                </a:solidFill>
                <a:latin typeface="Arial" panose="020B0604020202020204" pitchFamily="34" charset="0"/>
                <a:cs typeface="Arial" panose="020B0604020202020204" pitchFamily="34" charset="0"/>
              </a:rPr>
              <a:t>citología.</a:t>
            </a:r>
            <a:br>
              <a:rPr lang="es-CO" sz="2000" dirty="0" smtClean="0">
                <a:solidFill>
                  <a:srgbClr val="006600"/>
                </a:solidFill>
                <a:latin typeface="Arial" panose="020B0604020202020204" pitchFamily="34" charset="0"/>
                <a:cs typeface="Arial" panose="020B0604020202020204" pitchFamily="34" charset="0"/>
              </a:rPr>
            </a:br>
            <a:r>
              <a:rPr lang="es-CO" sz="2000" dirty="0" smtClean="0">
                <a:solidFill>
                  <a:srgbClr val="006600"/>
                </a:solidFill>
                <a:latin typeface="Arial" panose="020B0604020202020204" pitchFamily="34" charset="0"/>
                <a:cs typeface="Arial" panose="020B0604020202020204" pitchFamily="34" charset="0"/>
              </a:rPr>
              <a:t>Médico </a:t>
            </a:r>
            <a:r>
              <a:rPr lang="es-CO" sz="2000" dirty="0">
                <a:solidFill>
                  <a:srgbClr val="006600"/>
                </a:solidFill>
                <a:latin typeface="Arial" panose="020B0604020202020204" pitchFamily="34" charset="0"/>
                <a:cs typeface="Arial" panose="020B0604020202020204" pitchFamily="34" charset="0"/>
              </a:rPr>
              <a:t>de la U.B.A Belén no brindó posibilidad de </a:t>
            </a:r>
            <a:r>
              <a:rPr lang="es-CO" sz="2000" dirty="0" smtClean="0">
                <a:solidFill>
                  <a:srgbClr val="006600"/>
                </a:solidFill>
                <a:latin typeface="Arial" panose="020B0604020202020204" pitchFamily="34" charset="0"/>
                <a:cs typeface="Arial" panose="020B0604020202020204" pitchFamily="34" charset="0"/>
              </a:rPr>
              <a:t>tratamiento.</a:t>
            </a:r>
            <a:br>
              <a:rPr lang="es-CO" sz="2000" dirty="0" smtClean="0">
                <a:solidFill>
                  <a:srgbClr val="006600"/>
                </a:solidFill>
                <a:latin typeface="Arial" panose="020B0604020202020204" pitchFamily="34" charset="0"/>
                <a:cs typeface="Arial" panose="020B0604020202020204" pitchFamily="34" charset="0"/>
              </a:rPr>
            </a:br>
            <a:r>
              <a:rPr lang="es-CO" sz="2000" dirty="0" smtClean="0">
                <a:solidFill>
                  <a:srgbClr val="006600"/>
                </a:solidFill>
                <a:latin typeface="Arial" panose="020B0604020202020204" pitchFamily="34" charset="0"/>
                <a:cs typeface="Arial" panose="020B0604020202020204" pitchFamily="34" charset="0"/>
              </a:rPr>
              <a:t>Cita </a:t>
            </a:r>
            <a:r>
              <a:rPr lang="es-CO" sz="2000" dirty="0">
                <a:solidFill>
                  <a:srgbClr val="006600"/>
                </a:solidFill>
                <a:latin typeface="Arial" panose="020B0604020202020204" pitchFamily="34" charset="0"/>
                <a:cs typeface="Arial" panose="020B0604020202020204" pitchFamily="34" charset="0"/>
              </a:rPr>
              <a:t>solicitada vía telefónica  no fue garantizada para gestante.</a:t>
            </a:r>
            <a:br>
              <a:rPr lang="es-CO" sz="2000" dirty="0">
                <a:solidFill>
                  <a:srgbClr val="006600"/>
                </a:solidFill>
                <a:latin typeface="Arial" panose="020B0604020202020204" pitchFamily="34" charset="0"/>
                <a:cs typeface="Arial" panose="020B0604020202020204" pitchFamily="34" charset="0"/>
              </a:rPr>
            </a:br>
            <a:endParaRPr lang="es-CO" sz="2000" dirty="0" smtClean="0">
              <a:solidFill>
                <a:srgbClr val="006600"/>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ü"/>
            </a:pPr>
            <a:endParaRPr lang="es-CO" sz="1200" dirty="0">
              <a:solidFill>
                <a:srgbClr val="006600"/>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ü"/>
            </a:pPr>
            <a:endParaRPr lang="es-CO" sz="1200" dirty="0">
              <a:solidFill>
                <a:srgbClr val="0066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54324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457200" y="1130781"/>
            <a:ext cx="10734907" cy="968728"/>
          </a:xfrm>
        </p:spPr>
        <p:txBody>
          <a:bodyPr>
            <a:normAutofit fontScale="90000"/>
          </a:bodyPr>
          <a:lstStyle/>
          <a:p>
            <a:pPr algn="just"/>
            <a:r>
              <a:rPr lang="es-CO" sz="4400" b="1" dirty="0">
                <a:solidFill>
                  <a:srgbClr val="006600"/>
                </a:solidFill>
                <a:latin typeface="Arial" pitchFamily="34" charset="0"/>
                <a:cs typeface="Arial" pitchFamily="34" charset="0"/>
              </a:rPr>
              <a:t>PQRSDF</a:t>
            </a:r>
            <a:r>
              <a:rPr lang="es-CO" sz="4400" b="1" dirty="0" smtClean="0">
                <a:solidFill>
                  <a:schemeClr val="accent1">
                    <a:lumMod val="50000"/>
                  </a:schemeClr>
                </a:solidFill>
                <a:latin typeface="Arial" pitchFamily="34" charset="0"/>
                <a:cs typeface="Arial" pitchFamily="34" charset="0"/>
              </a:rPr>
              <a:t/>
            </a:r>
            <a:br>
              <a:rPr lang="es-CO" sz="4400" b="1" dirty="0" smtClean="0">
                <a:solidFill>
                  <a:schemeClr val="accent1">
                    <a:lumMod val="50000"/>
                  </a:schemeClr>
                </a:solidFill>
                <a:latin typeface="Arial" pitchFamily="34" charset="0"/>
                <a:cs typeface="Arial" pitchFamily="34" charset="0"/>
              </a:rPr>
            </a:br>
            <a:r>
              <a:rPr lang="es-CO" sz="4400" dirty="0" smtClean="0"/>
              <a:t/>
            </a:r>
            <a:br>
              <a:rPr lang="es-CO" sz="4400" dirty="0" smtClean="0"/>
            </a:br>
            <a:endParaRPr lang="es-CO" sz="4400" b="1" dirty="0">
              <a:latin typeface="Arial Black" panose="020B0A04020102020204" pitchFamily="34" charset="0"/>
            </a:endParaRPr>
          </a:p>
        </p:txBody>
      </p:sp>
      <p:sp>
        <p:nvSpPr>
          <p:cNvPr id="4" name="13 CuadroTexto"/>
          <p:cNvSpPr txBox="1"/>
          <p:nvPr/>
        </p:nvSpPr>
        <p:spPr>
          <a:xfrm>
            <a:off x="755576" y="1145997"/>
            <a:ext cx="4536504" cy="369332"/>
          </a:xfrm>
          <a:prstGeom prst="rect">
            <a:avLst/>
          </a:prstGeom>
          <a:noFill/>
        </p:spPr>
        <p:txBody>
          <a:bodyPr wrap="square" rtlCol="0">
            <a:spAutoFit/>
          </a:bodyPr>
          <a:lstStyle/>
          <a:p>
            <a:r>
              <a:rPr lang="es-CO" dirty="0" smtClean="0">
                <a:solidFill>
                  <a:srgbClr val="006600"/>
                </a:solidFill>
                <a:latin typeface="Arial" pitchFamily="34" charset="0"/>
                <a:cs typeface="Arial" pitchFamily="34" charset="0"/>
              </a:rPr>
              <a:t>Herramienta utilizada</a:t>
            </a:r>
            <a:r>
              <a:rPr lang="es-CO" dirty="0" smtClean="0">
                <a:solidFill>
                  <a:srgbClr val="006600"/>
                </a:solidFill>
              </a:rPr>
              <a:t> </a:t>
            </a:r>
            <a:endParaRPr lang="es-CO" dirty="0">
              <a:solidFill>
                <a:srgbClr val="006600"/>
              </a:solidFill>
            </a:endParaRPr>
          </a:p>
        </p:txBody>
      </p:sp>
      <p:sp>
        <p:nvSpPr>
          <p:cNvPr id="2" name="Rectángulo 1"/>
          <p:cNvSpPr/>
          <p:nvPr/>
        </p:nvSpPr>
        <p:spPr>
          <a:xfrm>
            <a:off x="497055" y="5047929"/>
            <a:ext cx="10486895" cy="646331"/>
          </a:xfrm>
          <a:prstGeom prst="rect">
            <a:avLst/>
          </a:prstGeom>
        </p:spPr>
        <p:txBody>
          <a:bodyPr wrap="square">
            <a:spAutoFit/>
          </a:bodyPr>
          <a:lstStyle/>
          <a:p>
            <a:pPr algn="just"/>
            <a:r>
              <a:rPr lang="es-CO" dirty="0">
                <a:solidFill>
                  <a:srgbClr val="006600"/>
                </a:solidFill>
                <a:latin typeface="Arial" pitchFamily="34" charset="0"/>
                <a:cs typeface="Arial" pitchFamily="34" charset="0"/>
              </a:rPr>
              <a:t>La herramienta con mayor demanda para instaurar manifestaciones fue los buzones de sugerencia con </a:t>
            </a:r>
            <a:r>
              <a:rPr lang="es-CO" dirty="0" smtClean="0">
                <a:solidFill>
                  <a:srgbClr val="006600"/>
                </a:solidFill>
                <a:latin typeface="Arial" pitchFamily="34" charset="0"/>
                <a:cs typeface="Arial" pitchFamily="34" charset="0"/>
              </a:rPr>
              <a:t>20,  </a:t>
            </a:r>
            <a:r>
              <a:rPr lang="es-CO" dirty="0">
                <a:solidFill>
                  <a:srgbClr val="006600"/>
                </a:solidFill>
                <a:latin typeface="Arial" pitchFamily="34" charset="0"/>
                <a:cs typeface="Arial" pitchFamily="34" charset="0"/>
              </a:rPr>
              <a:t>de manera personalizada </a:t>
            </a:r>
            <a:r>
              <a:rPr lang="es-CO" dirty="0" smtClean="0">
                <a:solidFill>
                  <a:srgbClr val="006600"/>
                </a:solidFill>
                <a:latin typeface="Arial" pitchFamily="34" charset="0"/>
                <a:cs typeface="Arial" pitchFamily="34" charset="0"/>
              </a:rPr>
              <a:t>4,  y por correo </a:t>
            </a:r>
            <a:r>
              <a:rPr lang="es-CO" dirty="0">
                <a:solidFill>
                  <a:srgbClr val="006600"/>
                </a:solidFill>
                <a:latin typeface="Arial" pitchFamily="34" charset="0"/>
                <a:cs typeface="Arial" pitchFamily="34" charset="0"/>
              </a:rPr>
              <a:t>electrónico </a:t>
            </a:r>
            <a:r>
              <a:rPr lang="es-CO" dirty="0" smtClean="0">
                <a:solidFill>
                  <a:srgbClr val="006600"/>
                </a:solidFill>
                <a:latin typeface="Arial" pitchFamily="34" charset="0"/>
                <a:cs typeface="Arial" pitchFamily="34" charset="0"/>
              </a:rPr>
              <a:t>institucional 2.</a:t>
            </a:r>
          </a:p>
        </p:txBody>
      </p:sp>
      <p:graphicFrame>
        <p:nvGraphicFramePr>
          <p:cNvPr id="7" name="Gráfico 6"/>
          <p:cNvGraphicFramePr>
            <a:graphicFrameLocks/>
          </p:cNvGraphicFramePr>
          <p:nvPr>
            <p:extLst>
              <p:ext uri="{D42A27DB-BD31-4B8C-83A1-F6EECF244321}">
                <p14:modId xmlns:p14="http://schemas.microsoft.com/office/powerpoint/2010/main" val="821308411"/>
              </p:ext>
            </p:extLst>
          </p:nvPr>
        </p:nvGraphicFramePr>
        <p:xfrm>
          <a:off x="2614411" y="1530545"/>
          <a:ext cx="6194738" cy="35173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759953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uadroTexto 6">
            <a:extLst>
              <a:ext uri="{FF2B5EF4-FFF2-40B4-BE49-F238E27FC236}">
                <a16:creationId xmlns="" xmlns:a16="http://schemas.microsoft.com/office/drawing/2014/main" id="{41454CB2-39B3-BA7F-613F-54B505043E57}"/>
              </a:ext>
            </a:extLst>
          </p:cNvPr>
          <p:cNvSpPr txBox="1"/>
          <p:nvPr/>
        </p:nvSpPr>
        <p:spPr>
          <a:xfrm>
            <a:off x="578004" y="1971984"/>
            <a:ext cx="10493298" cy="923330"/>
          </a:xfrm>
          <a:prstGeom prst="rect">
            <a:avLst/>
          </a:prstGeom>
          <a:noFill/>
        </p:spPr>
        <p:txBody>
          <a:bodyPr wrap="square" rtlCol="0">
            <a:spAutoFit/>
          </a:bodyPr>
          <a:lstStyle/>
          <a:p>
            <a:pPr marL="285750" indent="-285750" algn="just">
              <a:buFont typeface="Arial" panose="020B0604020202020204" pitchFamily="34" charset="0"/>
              <a:buChar char="•"/>
            </a:pPr>
            <a:endParaRPr lang="es-CO" dirty="0" smtClean="0">
              <a:solidFill>
                <a:prstClr val="black"/>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es-CO" b="1" dirty="0" smtClean="0">
              <a:solidFill>
                <a:prstClr val="black"/>
              </a:solidFill>
              <a:latin typeface="Arial" panose="020B0604020202020204" pitchFamily="34" charset="0"/>
              <a:cs typeface="Arial" panose="020B0604020202020204" pitchFamily="34" charset="0"/>
            </a:endParaRPr>
          </a:p>
          <a:p>
            <a:pPr algn="just"/>
            <a:endParaRPr lang="es-CO" dirty="0">
              <a:solidFill>
                <a:prstClr val="black"/>
              </a:solidFill>
            </a:endParaRPr>
          </a:p>
        </p:txBody>
      </p:sp>
      <p:sp>
        <p:nvSpPr>
          <p:cNvPr id="8"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457200" y="1130781"/>
            <a:ext cx="10734907" cy="968728"/>
          </a:xfrm>
        </p:spPr>
        <p:txBody>
          <a:bodyPr>
            <a:normAutofit fontScale="90000"/>
          </a:bodyPr>
          <a:lstStyle/>
          <a:p>
            <a:r>
              <a:rPr lang="es-CO" sz="4400" b="1" dirty="0">
                <a:solidFill>
                  <a:srgbClr val="006600"/>
                </a:solidFill>
                <a:latin typeface="Arial" pitchFamily="34" charset="0"/>
                <a:cs typeface="Arial" pitchFamily="34" charset="0"/>
              </a:rPr>
              <a:t>Manifestaciones por </a:t>
            </a:r>
            <a:r>
              <a:rPr lang="es-CO" sz="4400" b="1" dirty="0" smtClean="0">
                <a:solidFill>
                  <a:srgbClr val="006600"/>
                </a:solidFill>
                <a:latin typeface="Arial" pitchFamily="34" charset="0"/>
                <a:cs typeface="Arial" pitchFamily="34" charset="0"/>
              </a:rPr>
              <a:t>U.B.A</a:t>
            </a:r>
            <a:r>
              <a:rPr lang="es-CO" sz="4400" dirty="0"/>
              <a:t/>
            </a:r>
            <a:br>
              <a:rPr lang="es-CO" sz="4400" dirty="0"/>
            </a:br>
            <a:endParaRPr lang="es-CO" sz="4400" b="1" dirty="0">
              <a:latin typeface="Arial Black" panose="020B0A04020102020204" pitchFamily="34" charset="0"/>
            </a:endParaRPr>
          </a:p>
        </p:txBody>
      </p:sp>
      <p:sp>
        <p:nvSpPr>
          <p:cNvPr id="2" name="Rectángulo 1"/>
          <p:cNvSpPr/>
          <p:nvPr/>
        </p:nvSpPr>
        <p:spPr>
          <a:xfrm>
            <a:off x="578004" y="4898278"/>
            <a:ext cx="10394796" cy="923330"/>
          </a:xfrm>
          <a:prstGeom prst="rect">
            <a:avLst/>
          </a:prstGeom>
        </p:spPr>
        <p:txBody>
          <a:bodyPr wrap="square">
            <a:spAutoFit/>
          </a:bodyPr>
          <a:lstStyle/>
          <a:p>
            <a:pPr algn="just"/>
            <a:r>
              <a:rPr lang="es-CO" dirty="0">
                <a:solidFill>
                  <a:srgbClr val="006600"/>
                </a:solidFill>
                <a:latin typeface="Arial" pitchFamily="34" charset="0"/>
                <a:cs typeface="Arial" pitchFamily="34" charset="0"/>
              </a:rPr>
              <a:t>Por afluencia de pacientes la Unidad Básica de Atención con  que presento mayor volumen de manifestaciones fue la Principal con </a:t>
            </a:r>
            <a:r>
              <a:rPr lang="es-CO" dirty="0" smtClean="0">
                <a:solidFill>
                  <a:srgbClr val="006600"/>
                </a:solidFill>
                <a:latin typeface="Arial" pitchFamily="34" charset="0"/>
                <a:cs typeface="Arial" pitchFamily="34" charset="0"/>
              </a:rPr>
              <a:t>16, continua la U.B.A Camilo Torres con 5, Las Américas con 4 y Leticia  con 1.</a:t>
            </a:r>
            <a:endParaRPr lang="es-CO" sz="2000" dirty="0">
              <a:solidFill>
                <a:srgbClr val="006600"/>
              </a:solidFill>
              <a:latin typeface="Arial" pitchFamily="34" charset="0"/>
              <a:cs typeface="Arial" pitchFamily="34" charset="0"/>
            </a:endParaRPr>
          </a:p>
        </p:txBody>
      </p:sp>
      <p:graphicFrame>
        <p:nvGraphicFramePr>
          <p:cNvPr id="6" name="Gráfico 5"/>
          <p:cNvGraphicFramePr>
            <a:graphicFrameLocks/>
          </p:cNvGraphicFramePr>
          <p:nvPr>
            <p:extLst>
              <p:ext uri="{D42A27DB-BD31-4B8C-83A1-F6EECF244321}">
                <p14:modId xmlns:p14="http://schemas.microsoft.com/office/powerpoint/2010/main" val="4212686375"/>
              </p:ext>
            </p:extLst>
          </p:nvPr>
        </p:nvGraphicFramePr>
        <p:xfrm>
          <a:off x="381000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959064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1639229" y="2843562"/>
            <a:ext cx="8084635" cy="412595"/>
          </a:xfrm>
        </p:spPr>
        <p:txBody>
          <a:bodyPr>
            <a:noAutofit/>
          </a:bodyPr>
          <a:lstStyle/>
          <a:p>
            <a:r>
              <a:rPr lang="es-CO" sz="3600" b="1" dirty="0" smtClean="0">
                <a:latin typeface="Arial Black" panose="020B0A04020102020204" pitchFamily="34" charset="0"/>
              </a:rPr>
              <a:t>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solidFill>
                  <a:srgbClr val="006600"/>
                </a:solidFill>
                <a:latin typeface="Arial" pitchFamily="34" charset="0"/>
                <a:cs typeface="Arial" pitchFamily="34" charset="0"/>
              </a:rPr>
              <a:t>ENCUESTAS </a:t>
            </a:r>
            <a:r>
              <a:rPr lang="es-CO" sz="3600" b="1" dirty="0">
                <a:solidFill>
                  <a:srgbClr val="006600"/>
                </a:solidFill>
                <a:latin typeface="Arial" pitchFamily="34" charset="0"/>
                <a:cs typeface="Arial" pitchFamily="34" charset="0"/>
              </a:rPr>
              <a:t>DE </a:t>
            </a:r>
            <a:r>
              <a:rPr lang="es-CO" sz="3600" b="1" dirty="0" smtClean="0">
                <a:solidFill>
                  <a:srgbClr val="006600"/>
                </a:solidFill>
                <a:latin typeface="Arial" pitchFamily="34" charset="0"/>
                <a:cs typeface="Arial" pitchFamily="34" charset="0"/>
              </a:rPr>
              <a:t>SATISFACCIÓN </a:t>
            </a:r>
            <a:r>
              <a:rPr lang="es-CO" sz="3600" b="1" dirty="0">
                <a:solidFill>
                  <a:srgbClr val="006600"/>
                </a:solidFill>
                <a:latin typeface="Arial" pitchFamily="34" charset="0"/>
                <a:cs typeface="Arial" pitchFamily="34" charset="0"/>
              </a:rPr>
              <a:t>AL USUARIO </a:t>
            </a:r>
            <a:r>
              <a:rPr lang="es-CO" sz="3600" b="1" dirty="0">
                <a:solidFill>
                  <a:schemeClr val="accent1">
                    <a:lumMod val="50000"/>
                  </a:schemeClr>
                </a:solidFill>
                <a:latin typeface="Arial" pitchFamily="34" charset="0"/>
                <a:cs typeface="Arial" pitchFamily="34" charset="0"/>
              </a:rPr>
              <a:t/>
            </a:r>
            <a:br>
              <a:rPr lang="es-CO" sz="3600" b="1" dirty="0">
                <a:solidFill>
                  <a:schemeClr val="accent1">
                    <a:lumMod val="50000"/>
                  </a:schemeClr>
                </a:solidFill>
                <a:latin typeface="Arial" pitchFamily="34" charset="0"/>
                <a:cs typeface="Arial" pitchFamily="34" charset="0"/>
              </a:rPr>
            </a:br>
            <a:r>
              <a:rPr lang="es-CO" sz="3600" b="1" dirty="0">
                <a:solidFill>
                  <a:schemeClr val="accent1">
                    <a:lumMod val="50000"/>
                  </a:schemeClr>
                </a:solidFill>
                <a:latin typeface="Arial" pitchFamily="34" charset="0"/>
                <a:cs typeface="Arial" pitchFamily="34" charset="0"/>
              </a:rPr>
              <a:t/>
            </a:r>
            <a:br>
              <a:rPr lang="es-CO" sz="3600" b="1" dirty="0">
                <a:solidFill>
                  <a:schemeClr val="accent1">
                    <a:lumMod val="50000"/>
                  </a:schemeClr>
                </a:solidFill>
                <a:latin typeface="Arial" pitchFamily="34" charset="0"/>
                <a:cs typeface="Arial" pitchFamily="34" charset="0"/>
              </a:rPr>
            </a:br>
            <a:r>
              <a:rPr lang="es-CO" sz="3600" dirty="0"/>
              <a:t/>
            </a:r>
            <a:br>
              <a:rPr lang="es-CO" sz="3600" dirty="0"/>
            </a:br>
            <a:endParaRPr lang="es-CO" sz="3600" b="1" dirty="0">
              <a:latin typeface="Arial Black" panose="020B0A04020102020204" pitchFamily="34" charset="0"/>
            </a:endParaRPr>
          </a:p>
        </p:txBody>
      </p:sp>
      <p:sp>
        <p:nvSpPr>
          <p:cNvPr id="7" name="CuadroTexto 6">
            <a:extLst>
              <a:ext uri="{FF2B5EF4-FFF2-40B4-BE49-F238E27FC236}">
                <a16:creationId xmlns="" xmlns:a16="http://schemas.microsoft.com/office/drawing/2014/main" id="{41454CB2-39B3-BA7F-613F-54B505043E57}"/>
              </a:ext>
            </a:extLst>
          </p:cNvPr>
          <p:cNvSpPr txBox="1"/>
          <p:nvPr/>
        </p:nvSpPr>
        <p:spPr>
          <a:xfrm>
            <a:off x="614416" y="5158146"/>
            <a:ext cx="10671717" cy="1200329"/>
          </a:xfrm>
          <a:prstGeom prst="rect">
            <a:avLst/>
          </a:prstGeom>
          <a:noFill/>
        </p:spPr>
        <p:txBody>
          <a:bodyPr wrap="square" rtlCol="0">
            <a:spAutoFit/>
          </a:bodyPr>
          <a:lstStyle/>
          <a:p>
            <a:pPr algn="just"/>
            <a:r>
              <a:rPr lang="es-CO" dirty="0">
                <a:solidFill>
                  <a:srgbClr val="006600"/>
                </a:solidFill>
                <a:latin typeface="Arial" pitchFamily="34" charset="0"/>
                <a:cs typeface="Arial" pitchFamily="34" charset="0"/>
              </a:rPr>
              <a:t>Se realizaron un total de </a:t>
            </a:r>
            <a:r>
              <a:rPr lang="es-CO" dirty="0" smtClean="0">
                <a:solidFill>
                  <a:srgbClr val="006600"/>
                </a:solidFill>
                <a:latin typeface="Arial" pitchFamily="34" charset="0"/>
                <a:cs typeface="Arial" pitchFamily="34" charset="0"/>
              </a:rPr>
              <a:t>3100 </a:t>
            </a:r>
            <a:r>
              <a:rPr lang="es-CO" dirty="0">
                <a:solidFill>
                  <a:srgbClr val="006600"/>
                </a:solidFill>
                <a:latin typeface="Arial" pitchFamily="34" charset="0"/>
                <a:cs typeface="Arial" pitchFamily="34" charset="0"/>
              </a:rPr>
              <a:t>encuestas. En los diferentes servicios de la institución, en la U.B.A Principal </a:t>
            </a:r>
            <a:r>
              <a:rPr lang="es-CO" dirty="0" smtClean="0">
                <a:solidFill>
                  <a:srgbClr val="006600"/>
                </a:solidFill>
                <a:latin typeface="Arial" pitchFamily="34" charset="0"/>
                <a:cs typeface="Arial" pitchFamily="34" charset="0"/>
              </a:rPr>
              <a:t>2326 </a:t>
            </a:r>
            <a:r>
              <a:rPr lang="es-CO" dirty="0">
                <a:solidFill>
                  <a:srgbClr val="006600"/>
                </a:solidFill>
                <a:latin typeface="Arial" pitchFamily="34" charset="0"/>
                <a:cs typeface="Arial" pitchFamily="34" charset="0"/>
              </a:rPr>
              <a:t>encuestas, en la en la U.B.A Camilo </a:t>
            </a:r>
            <a:r>
              <a:rPr lang="es-CO" dirty="0" smtClean="0">
                <a:solidFill>
                  <a:srgbClr val="006600"/>
                </a:solidFill>
                <a:latin typeface="Arial" pitchFamily="34" charset="0"/>
                <a:cs typeface="Arial" pitchFamily="34" charset="0"/>
              </a:rPr>
              <a:t>Torres 494, </a:t>
            </a:r>
            <a:r>
              <a:rPr lang="es-CO" dirty="0">
                <a:solidFill>
                  <a:srgbClr val="006600"/>
                </a:solidFill>
                <a:latin typeface="Arial" pitchFamily="34" charset="0"/>
                <a:cs typeface="Arial" pitchFamily="34" charset="0"/>
              </a:rPr>
              <a:t>U.B.A Las Américas </a:t>
            </a:r>
            <a:r>
              <a:rPr lang="es-CO" dirty="0" smtClean="0">
                <a:solidFill>
                  <a:srgbClr val="006600"/>
                </a:solidFill>
                <a:latin typeface="Arial" pitchFamily="34" charset="0"/>
                <a:cs typeface="Arial" pitchFamily="34" charset="0"/>
              </a:rPr>
              <a:t>162, </a:t>
            </a:r>
            <a:r>
              <a:rPr lang="es-CO" dirty="0">
                <a:solidFill>
                  <a:srgbClr val="006600"/>
                </a:solidFill>
                <a:latin typeface="Arial" pitchFamily="34" charset="0"/>
                <a:cs typeface="Arial" pitchFamily="34" charset="0"/>
              </a:rPr>
              <a:t>en la U.B.A Belén </a:t>
            </a:r>
            <a:r>
              <a:rPr lang="es-CO" dirty="0" smtClean="0">
                <a:solidFill>
                  <a:srgbClr val="006600"/>
                </a:solidFill>
                <a:latin typeface="Arial" pitchFamily="34" charset="0"/>
                <a:cs typeface="Arial" pitchFamily="34" charset="0"/>
              </a:rPr>
              <a:t>102 y en </a:t>
            </a:r>
            <a:r>
              <a:rPr lang="es-CO" dirty="0">
                <a:solidFill>
                  <a:srgbClr val="006600"/>
                </a:solidFill>
                <a:latin typeface="Arial" pitchFamily="34" charset="0"/>
                <a:cs typeface="Arial" pitchFamily="34" charset="0"/>
              </a:rPr>
              <a:t>la U.B.A Santa Leticia </a:t>
            </a:r>
            <a:r>
              <a:rPr lang="es-CO" dirty="0" err="1">
                <a:solidFill>
                  <a:srgbClr val="006600"/>
                </a:solidFill>
                <a:latin typeface="Arial" pitchFamily="34" charset="0"/>
                <a:cs typeface="Arial" pitchFamily="34" charset="0"/>
              </a:rPr>
              <a:t>Moscopán</a:t>
            </a:r>
            <a:r>
              <a:rPr lang="es-CO" dirty="0">
                <a:solidFill>
                  <a:srgbClr val="006600"/>
                </a:solidFill>
                <a:latin typeface="Arial" pitchFamily="34" charset="0"/>
                <a:cs typeface="Arial" pitchFamily="34" charset="0"/>
              </a:rPr>
              <a:t> </a:t>
            </a:r>
            <a:r>
              <a:rPr lang="es-CO" dirty="0" smtClean="0">
                <a:solidFill>
                  <a:srgbClr val="006600"/>
                </a:solidFill>
                <a:latin typeface="Arial" pitchFamily="34" charset="0"/>
                <a:cs typeface="Arial" pitchFamily="34" charset="0"/>
              </a:rPr>
              <a:t>16.</a:t>
            </a:r>
            <a:endParaRPr lang="es-CO" dirty="0">
              <a:solidFill>
                <a:srgbClr val="006600"/>
              </a:solidFill>
              <a:latin typeface="Arial" pitchFamily="34" charset="0"/>
              <a:cs typeface="Arial" pitchFamily="34" charset="0"/>
            </a:endParaRPr>
          </a:p>
          <a:p>
            <a:pPr algn="just"/>
            <a:endParaRPr lang="es-CO" dirty="0">
              <a:solidFill>
                <a:prstClr val="black"/>
              </a:solidFill>
            </a:endParaRPr>
          </a:p>
        </p:txBody>
      </p:sp>
      <p:graphicFrame>
        <p:nvGraphicFramePr>
          <p:cNvPr id="8" name="Gráfico 7"/>
          <p:cNvGraphicFramePr>
            <a:graphicFrameLocks/>
          </p:cNvGraphicFramePr>
          <p:nvPr>
            <p:extLst>
              <p:ext uri="{D42A27DB-BD31-4B8C-83A1-F6EECF244321}">
                <p14:modId xmlns:p14="http://schemas.microsoft.com/office/powerpoint/2010/main" val="722630531"/>
              </p:ext>
            </p:extLst>
          </p:nvPr>
        </p:nvGraphicFramePr>
        <p:xfrm>
          <a:off x="2446986" y="1884556"/>
          <a:ext cx="5520560" cy="32735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007511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1639229" y="2843562"/>
            <a:ext cx="8084635" cy="412595"/>
          </a:xfrm>
        </p:spPr>
        <p:txBody>
          <a:bodyPr>
            <a:noAutofit/>
          </a:bodyPr>
          <a:lstStyle/>
          <a:p>
            <a:r>
              <a:rPr lang="es-CO" sz="3600" b="1" dirty="0" smtClean="0">
                <a:latin typeface="Arial Black" panose="020B0A04020102020204" pitchFamily="34" charset="0"/>
              </a:rPr>
              <a:t>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smtClean="0">
                <a:solidFill>
                  <a:srgbClr val="006600"/>
                </a:solidFill>
                <a:latin typeface="Arial" pitchFamily="34" charset="0"/>
                <a:cs typeface="Arial" pitchFamily="34" charset="0"/>
              </a:rPr>
              <a:t>OBSERVACIONES RELEVANTES </a:t>
            </a:r>
            <a:r>
              <a:rPr lang="es-CO" sz="3600" b="1" dirty="0">
                <a:solidFill>
                  <a:schemeClr val="accent1">
                    <a:lumMod val="50000"/>
                  </a:schemeClr>
                </a:solidFill>
                <a:latin typeface="Arial" pitchFamily="34" charset="0"/>
                <a:cs typeface="Arial" pitchFamily="34" charset="0"/>
              </a:rPr>
              <a:t/>
            </a:r>
            <a:br>
              <a:rPr lang="es-CO" sz="3600" b="1" dirty="0">
                <a:solidFill>
                  <a:schemeClr val="accent1">
                    <a:lumMod val="50000"/>
                  </a:schemeClr>
                </a:solidFill>
                <a:latin typeface="Arial" pitchFamily="34" charset="0"/>
                <a:cs typeface="Arial" pitchFamily="34" charset="0"/>
              </a:rPr>
            </a:br>
            <a:r>
              <a:rPr lang="es-CO" sz="3600" b="1" dirty="0">
                <a:solidFill>
                  <a:schemeClr val="accent1">
                    <a:lumMod val="50000"/>
                  </a:schemeClr>
                </a:solidFill>
                <a:latin typeface="Arial" pitchFamily="34" charset="0"/>
                <a:cs typeface="Arial" pitchFamily="34" charset="0"/>
              </a:rPr>
              <a:t/>
            </a:r>
            <a:br>
              <a:rPr lang="es-CO" sz="3600" b="1" dirty="0">
                <a:solidFill>
                  <a:schemeClr val="accent1">
                    <a:lumMod val="50000"/>
                  </a:schemeClr>
                </a:solidFill>
                <a:latin typeface="Arial" pitchFamily="34" charset="0"/>
                <a:cs typeface="Arial" pitchFamily="34" charset="0"/>
              </a:rPr>
            </a:br>
            <a:r>
              <a:rPr lang="es-CO" sz="3600" dirty="0"/>
              <a:t/>
            </a:r>
            <a:br>
              <a:rPr lang="es-CO" sz="3600" dirty="0"/>
            </a:br>
            <a:endParaRPr lang="es-CO" sz="3600" b="1" dirty="0">
              <a:latin typeface="Arial Black" panose="020B0A04020102020204" pitchFamily="34" charset="0"/>
            </a:endParaRPr>
          </a:p>
        </p:txBody>
      </p:sp>
      <p:sp>
        <p:nvSpPr>
          <p:cNvPr id="7" name="CuadroTexto 6">
            <a:extLst>
              <a:ext uri="{FF2B5EF4-FFF2-40B4-BE49-F238E27FC236}">
                <a16:creationId xmlns="" xmlns:a16="http://schemas.microsoft.com/office/drawing/2014/main" id="{41454CB2-39B3-BA7F-613F-54B505043E57}"/>
              </a:ext>
            </a:extLst>
          </p:cNvPr>
          <p:cNvSpPr txBox="1"/>
          <p:nvPr/>
        </p:nvSpPr>
        <p:spPr>
          <a:xfrm>
            <a:off x="546410" y="1918010"/>
            <a:ext cx="10671717" cy="4001095"/>
          </a:xfrm>
          <a:prstGeom prst="rect">
            <a:avLst/>
          </a:prstGeom>
          <a:noFill/>
        </p:spPr>
        <p:txBody>
          <a:bodyPr wrap="square" rtlCol="0">
            <a:spAutoFit/>
          </a:bodyPr>
          <a:lstStyle/>
          <a:p>
            <a:pPr marL="285750" indent="-285750" algn="just">
              <a:buFont typeface="Arial" panose="020B0604020202020204" pitchFamily="34" charset="0"/>
              <a:buChar char="•"/>
            </a:pPr>
            <a:r>
              <a:rPr lang="es-CO" sz="2000" dirty="0" smtClean="0">
                <a:solidFill>
                  <a:srgbClr val="006600"/>
                </a:solidFill>
                <a:latin typeface="Arial" panose="020B0604020202020204" pitchFamily="34" charset="0"/>
                <a:cs typeface="Arial" panose="020B0604020202020204" pitchFamily="34" charset="0"/>
              </a:rPr>
              <a:t>Buena atención por parte del personal que atiende en la </a:t>
            </a:r>
            <a:r>
              <a:rPr lang="es-CO" sz="2000" dirty="0" err="1" smtClean="0">
                <a:solidFill>
                  <a:srgbClr val="006600"/>
                </a:solidFill>
                <a:latin typeface="Arial" panose="020B0604020202020204" pitchFamily="34" charset="0"/>
                <a:cs typeface="Arial" panose="020B0604020202020204" pitchFamily="34" charset="0"/>
              </a:rPr>
              <a:t>U.B.A´s</a:t>
            </a:r>
            <a:r>
              <a:rPr lang="es-CO" sz="2000" dirty="0" smtClean="0">
                <a:solidFill>
                  <a:srgbClr val="006600"/>
                </a:solidFill>
                <a:latin typeface="Arial" panose="020B0604020202020204" pitchFamily="34" charset="0"/>
                <a:cs typeface="Arial" panose="020B0604020202020204" pitchFamily="34" charset="0"/>
              </a:rPr>
              <a:t> Principal, Camilo Torres</a:t>
            </a:r>
            <a:r>
              <a:rPr lang="es-CO" sz="2000" dirty="0">
                <a:solidFill>
                  <a:srgbClr val="006600"/>
                </a:solidFill>
                <a:latin typeface="Arial" panose="020B0604020202020204" pitchFamily="34" charset="0"/>
                <a:cs typeface="Arial" panose="020B0604020202020204" pitchFamily="34" charset="0"/>
              </a:rPr>
              <a:t> </a:t>
            </a:r>
            <a:r>
              <a:rPr lang="es-CO" sz="2000" dirty="0" smtClean="0">
                <a:solidFill>
                  <a:srgbClr val="006600"/>
                </a:solidFill>
                <a:latin typeface="Arial" panose="020B0604020202020204" pitchFamily="34" charset="0"/>
                <a:cs typeface="Arial" panose="020B0604020202020204" pitchFamily="34" charset="0"/>
              </a:rPr>
              <a:t>y Las Américas.</a:t>
            </a:r>
          </a:p>
          <a:p>
            <a:pPr marL="285750" indent="-285750" algn="just">
              <a:buFont typeface="Arial" panose="020B0604020202020204" pitchFamily="34" charset="0"/>
              <a:buChar char="•"/>
            </a:pPr>
            <a:r>
              <a:rPr lang="es-CO" sz="2000" dirty="0" smtClean="0">
                <a:solidFill>
                  <a:srgbClr val="006600"/>
                </a:solidFill>
                <a:latin typeface="Arial" panose="020B0604020202020204" pitchFamily="34" charset="0"/>
                <a:cs typeface="Arial" panose="020B0604020202020204" pitchFamily="34" charset="0"/>
              </a:rPr>
              <a:t>Atención no esperada por parte de auxiliar de enfermería de la U.B.A Belén</a:t>
            </a:r>
          </a:p>
          <a:p>
            <a:pPr marL="285750" indent="-285750" algn="just">
              <a:buFont typeface="Arial" panose="020B0604020202020204" pitchFamily="34" charset="0"/>
              <a:buChar char="•"/>
            </a:pPr>
            <a:r>
              <a:rPr lang="es-CO" sz="2000" dirty="0" smtClean="0">
                <a:solidFill>
                  <a:srgbClr val="006600"/>
                </a:solidFill>
                <a:latin typeface="Arial" panose="020B0604020202020204" pitchFamily="34" charset="0"/>
                <a:cs typeface="Arial" panose="020B0604020202020204" pitchFamily="34" charset="0"/>
              </a:rPr>
              <a:t>Mejorar </a:t>
            </a:r>
            <a:r>
              <a:rPr lang="es-CO" sz="2000" dirty="0">
                <a:solidFill>
                  <a:srgbClr val="006600"/>
                </a:solidFill>
                <a:latin typeface="Arial" panose="020B0604020202020204" pitchFamily="34" charset="0"/>
                <a:cs typeface="Arial" panose="020B0604020202020204" pitchFamily="34" charset="0"/>
              </a:rPr>
              <a:t>el servicio de asignación de citas telefónicas en la U.B.A Principal </a:t>
            </a:r>
          </a:p>
          <a:p>
            <a:pPr marL="285750" indent="-285750" algn="just">
              <a:buFont typeface="Arial" panose="020B0604020202020204" pitchFamily="34" charset="0"/>
              <a:buChar char="•"/>
            </a:pPr>
            <a:r>
              <a:rPr lang="es-CO" sz="2000" dirty="0">
                <a:solidFill>
                  <a:srgbClr val="006600"/>
                </a:solidFill>
                <a:latin typeface="Arial" panose="020B0604020202020204" pitchFamily="34" charset="0"/>
                <a:cs typeface="Arial" panose="020B0604020202020204" pitchFamily="34" charset="0"/>
              </a:rPr>
              <a:t>No dispensaron medicamentos completos en la </a:t>
            </a:r>
            <a:r>
              <a:rPr lang="es-CO" sz="2000" dirty="0" err="1">
                <a:solidFill>
                  <a:srgbClr val="006600"/>
                </a:solidFill>
                <a:latin typeface="Arial" panose="020B0604020202020204" pitchFamily="34" charset="0"/>
                <a:cs typeface="Arial" panose="020B0604020202020204" pitchFamily="34" charset="0"/>
              </a:rPr>
              <a:t>U.B.A´s</a:t>
            </a:r>
            <a:r>
              <a:rPr lang="es-CO" sz="2000" dirty="0">
                <a:solidFill>
                  <a:srgbClr val="006600"/>
                </a:solidFill>
                <a:latin typeface="Arial" panose="020B0604020202020204" pitchFamily="34" charset="0"/>
                <a:cs typeface="Arial" panose="020B0604020202020204" pitchFamily="34" charset="0"/>
              </a:rPr>
              <a:t> Principal, Camilo Torres y Las Américas</a:t>
            </a:r>
          </a:p>
          <a:p>
            <a:pPr marL="285750" indent="-285750" algn="just">
              <a:buFont typeface="Arial" panose="020B0604020202020204" pitchFamily="34" charset="0"/>
              <a:buChar char="•"/>
            </a:pPr>
            <a:r>
              <a:rPr lang="es-CO" sz="2000" dirty="0">
                <a:solidFill>
                  <a:srgbClr val="006600"/>
                </a:solidFill>
                <a:latin typeface="Arial" panose="020B0604020202020204" pitchFamily="34" charset="0"/>
                <a:cs typeface="Arial" panose="020B0604020202020204" pitchFamily="34" charset="0"/>
              </a:rPr>
              <a:t>Mejorar la oportunidad en la atención de medicina general y laboratorio.</a:t>
            </a:r>
          </a:p>
          <a:p>
            <a:pPr marL="285750" indent="-285750" algn="just">
              <a:buFont typeface="Arial" panose="020B0604020202020204" pitchFamily="34" charset="0"/>
              <a:buChar char="•"/>
            </a:pPr>
            <a:r>
              <a:rPr lang="es-CO" sz="2000" dirty="0">
                <a:solidFill>
                  <a:srgbClr val="006600"/>
                </a:solidFill>
                <a:latin typeface="Arial" panose="020B0604020202020204" pitchFamily="34" charset="0"/>
                <a:cs typeface="Arial" panose="020B0604020202020204" pitchFamily="34" charset="0"/>
              </a:rPr>
              <a:t>Solicitan prestar un buen servicio en el laboratorio de la U.B.A Principal.</a:t>
            </a:r>
          </a:p>
          <a:p>
            <a:pPr marL="285750" indent="-285750" algn="just">
              <a:buFont typeface="Arial" panose="020B0604020202020204" pitchFamily="34" charset="0"/>
              <a:buChar char="•"/>
            </a:pPr>
            <a:endParaRPr lang="es-CO" sz="2000" dirty="0" smtClean="0">
              <a:solidFill>
                <a:srgbClr val="006600"/>
              </a:solidFill>
              <a:latin typeface="Arial" panose="020B0604020202020204" pitchFamily="34" charset="0"/>
              <a:cs typeface="Arial" panose="020B0604020202020204" pitchFamily="34" charset="0"/>
            </a:endParaRPr>
          </a:p>
          <a:p>
            <a:pPr algn="just"/>
            <a:endParaRPr lang="es-CO" sz="2000" dirty="0" smtClean="0">
              <a:solidFill>
                <a:srgbClr val="00660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es-CO" dirty="0" smtClean="0">
              <a:solidFill>
                <a:srgbClr val="006600"/>
              </a:solidFill>
            </a:endParaRPr>
          </a:p>
          <a:p>
            <a:pPr marL="285750" indent="-285750" algn="just">
              <a:buFont typeface="Arial" panose="020B0604020202020204" pitchFamily="34" charset="0"/>
              <a:buChar char="•"/>
            </a:pPr>
            <a:endParaRPr lang="es-CO" dirty="0" smtClean="0">
              <a:solidFill>
                <a:prstClr val="black"/>
              </a:solidFill>
            </a:endParaRPr>
          </a:p>
          <a:p>
            <a:pPr marL="285750" indent="-285750" algn="just">
              <a:buFont typeface="Arial" panose="020B0604020202020204" pitchFamily="34" charset="0"/>
              <a:buChar char="•"/>
            </a:pPr>
            <a:endParaRPr lang="es-CO" dirty="0">
              <a:solidFill>
                <a:prstClr val="black"/>
              </a:solidFill>
            </a:endParaRPr>
          </a:p>
        </p:txBody>
      </p:sp>
    </p:spTree>
    <p:extLst>
      <p:ext uri="{BB962C8B-B14F-4D97-AF65-F5344CB8AC3E}">
        <p14:creationId xmlns:p14="http://schemas.microsoft.com/office/powerpoint/2010/main" val="16903877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20F41E47-882D-6F3F-3AD3-FBC52D542499}"/>
              </a:ext>
            </a:extLst>
          </p:cNvPr>
          <p:cNvSpPr>
            <a:spLocks noGrp="1"/>
          </p:cNvSpPr>
          <p:nvPr>
            <p:ph type="ctrTitle"/>
          </p:nvPr>
        </p:nvSpPr>
        <p:spPr>
          <a:xfrm>
            <a:off x="847493" y="2977376"/>
            <a:ext cx="10281422" cy="412595"/>
          </a:xfrm>
        </p:spPr>
        <p:txBody>
          <a:bodyPr>
            <a:noAutofit/>
          </a:bodyPr>
          <a:lstStyle/>
          <a:p>
            <a:r>
              <a:rPr lang="es-CO" sz="3600" b="1" dirty="0" smtClean="0">
                <a:latin typeface="Arial Black" panose="020B0A04020102020204" pitchFamily="34" charset="0"/>
              </a:rPr>
              <a:t>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smtClean="0">
                <a:latin typeface="Arial Black" panose="020B0A04020102020204" pitchFamily="34" charset="0"/>
              </a:rPr>
              <a:t/>
            </a:r>
            <a:br>
              <a:rPr lang="es-CO" sz="3600" b="1" dirty="0" smtClean="0">
                <a:latin typeface="Arial Black" panose="020B0A04020102020204" pitchFamily="34" charset="0"/>
              </a:rPr>
            </a:br>
            <a:r>
              <a:rPr lang="es-CO" sz="3600" b="1" dirty="0">
                <a:latin typeface="Arial Black" panose="020B0A04020102020204" pitchFamily="34" charset="0"/>
              </a:rPr>
              <a:t/>
            </a:r>
            <a:br>
              <a:rPr lang="es-CO" sz="3600" b="1" dirty="0">
                <a:latin typeface="Arial Black" panose="020B0A04020102020204" pitchFamily="34" charset="0"/>
              </a:rPr>
            </a:br>
            <a:r>
              <a:rPr lang="es-CO" sz="3600" b="1" dirty="0">
                <a:solidFill>
                  <a:srgbClr val="006600"/>
                </a:solidFill>
                <a:latin typeface="Arial" pitchFamily="34" charset="0"/>
                <a:cs typeface="Arial" pitchFamily="34" charset="0"/>
              </a:rPr>
              <a:t>Consolidado Resolución 256 de 2016</a:t>
            </a:r>
            <a:r>
              <a:rPr lang="es-CO" sz="3600" b="1" dirty="0">
                <a:solidFill>
                  <a:schemeClr val="accent1">
                    <a:lumMod val="50000"/>
                  </a:schemeClr>
                </a:solidFill>
                <a:latin typeface="Arial" pitchFamily="34" charset="0"/>
                <a:cs typeface="Arial" pitchFamily="34" charset="0"/>
              </a:rPr>
              <a:t/>
            </a:r>
            <a:br>
              <a:rPr lang="es-CO" sz="3600" b="1" dirty="0">
                <a:solidFill>
                  <a:schemeClr val="accent1">
                    <a:lumMod val="50000"/>
                  </a:schemeClr>
                </a:solidFill>
                <a:latin typeface="Arial" pitchFamily="34" charset="0"/>
                <a:cs typeface="Arial" pitchFamily="34" charset="0"/>
              </a:rPr>
            </a:br>
            <a:r>
              <a:rPr lang="es-CO" sz="3600" b="1" dirty="0">
                <a:solidFill>
                  <a:schemeClr val="accent1">
                    <a:lumMod val="50000"/>
                  </a:schemeClr>
                </a:solidFill>
                <a:latin typeface="Arial" pitchFamily="34" charset="0"/>
                <a:cs typeface="Arial" pitchFamily="34" charset="0"/>
              </a:rPr>
              <a:t/>
            </a:r>
            <a:br>
              <a:rPr lang="es-CO" sz="3600" b="1" dirty="0">
                <a:solidFill>
                  <a:schemeClr val="accent1">
                    <a:lumMod val="50000"/>
                  </a:schemeClr>
                </a:solidFill>
                <a:latin typeface="Arial" pitchFamily="34" charset="0"/>
                <a:cs typeface="Arial" pitchFamily="34" charset="0"/>
              </a:rPr>
            </a:br>
            <a:r>
              <a:rPr lang="es-CO" sz="3600" b="1" dirty="0">
                <a:solidFill>
                  <a:schemeClr val="accent1">
                    <a:lumMod val="50000"/>
                  </a:schemeClr>
                </a:solidFill>
                <a:latin typeface="Arial" pitchFamily="34" charset="0"/>
                <a:cs typeface="Arial" pitchFamily="34" charset="0"/>
              </a:rPr>
              <a:t/>
            </a:r>
            <a:br>
              <a:rPr lang="es-CO" sz="3600" b="1" dirty="0">
                <a:solidFill>
                  <a:schemeClr val="accent1">
                    <a:lumMod val="50000"/>
                  </a:schemeClr>
                </a:solidFill>
                <a:latin typeface="Arial" pitchFamily="34" charset="0"/>
                <a:cs typeface="Arial" pitchFamily="34" charset="0"/>
              </a:rPr>
            </a:br>
            <a:r>
              <a:rPr lang="es-CO" sz="3600" dirty="0"/>
              <a:t/>
            </a:r>
            <a:br>
              <a:rPr lang="es-CO" sz="3600" dirty="0"/>
            </a:br>
            <a:endParaRPr lang="es-CO" sz="3600" b="1" dirty="0">
              <a:latin typeface="Arial Black" panose="020B0A04020102020204" pitchFamily="34" charset="0"/>
            </a:endParaRPr>
          </a:p>
        </p:txBody>
      </p:sp>
      <p:graphicFrame>
        <p:nvGraphicFramePr>
          <p:cNvPr id="7" name="Tabla 6"/>
          <p:cNvGraphicFramePr>
            <a:graphicFrameLocks noGrp="1"/>
          </p:cNvGraphicFramePr>
          <p:nvPr>
            <p:extLst>
              <p:ext uri="{D42A27DB-BD31-4B8C-83A1-F6EECF244321}">
                <p14:modId xmlns:p14="http://schemas.microsoft.com/office/powerpoint/2010/main" val="3318803903"/>
              </p:ext>
            </p:extLst>
          </p:nvPr>
        </p:nvGraphicFramePr>
        <p:xfrm>
          <a:off x="825187" y="1738130"/>
          <a:ext cx="10303728" cy="2309195"/>
        </p:xfrm>
        <a:graphic>
          <a:graphicData uri="http://schemas.openxmlformats.org/drawingml/2006/table">
            <a:tbl>
              <a:tblPr>
                <a:tableStyleId>{16D9F66E-5EB9-4882-86FB-DCBF35E3C3E4}</a:tableStyleId>
              </a:tblPr>
              <a:tblGrid>
                <a:gridCol w="2074130"/>
                <a:gridCol w="1573897"/>
                <a:gridCol w="411432"/>
                <a:gridCol w="411432"/>
                <a:gridCol w="897765"/>
                <a:gridCol w="747961"/>
                <a:gridCol w="746907"/>
                <a:gridCol w="897765"/>
                <a:gridCol w="734248"/>
                <a:gridCol w="733193"/>
                <a:gridCol w="1074998"/>
              </a:tblGrid>
              <a:tr h="500207">
                <a:tc gridSpan="2">
                  <a:txBody>
                    <a:bodyPr/>
                    <a:lstStyle/>
                    <a:p>
                      <a:pPr algn="ctr" fontAlgn="b">
                        <a:lnSpc>
                          <a:spcPct val="107000"/>
                        </a:lnSpc>
                        <a:spcAft>
                          <a:spcPts val="0"/>
                        </a:spcAft>
                      </a:pPr>
                      <a:r>
                        <a:rPr lang="es-CO" sz="1000" kern="1200" dirty="0">
                          <a:effectLst/>
                          <a:latin typeface="Arial" panose="020B0604020202020204" pitchFamily="34" charset="0"/>
                          <a:cs typeface="Arial" panose="020B0604020202020204" pitchFamily="34" charset="0"/>
                        </a:rPr>
                        <a:t> </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b"/>
                </a:tc>
                <a:tc hMerge="1">
                  <a:txBody>
                    <a:bodyPr/>
                    <a:lstStyle/>
                    <a:p>
                      <a:endParaRPr lang="es-CO"/>
                    </a:p>
                  </a:txBody>
                  <a:tcPr/>
                </a:tc>
                <a:tc gridSpan="2">
                  <a:txBody>
                    <a:bodyPr/>
                    <a:lstStyle/>
                    <a:p>
                      <a:pPr algn="ctr" fontAlgn="b">
                        <a:lnSpc>
                          <a:spcPct val="107000"/>
                        </a:lnSpc>
                        <a:spcAft>
                          <a:spcPts val="0"/>
                        </a:spcAft>
                      </a:pPr>
                      <a:r>
                        <a:rPr lang="es-CO" sz="900" b="1" kern="1200" dirty="0" smtClean="0">
                          <a:effectLst/>
                          <a:latin typeface="Arial" panose="020B0604020202020204" pitchFamily="34" charset="0"/>
                          <a:ea typeface="+mn-ea"/>
                          <a:cs typeface="Arial" panose="020B0604020202020204" pitchFamily="34" charset="0"/>
                        </a:rPr>
                        <a:t>OCTUBRE</a:t>
                      </a:r>
                      <a:endParaRPr lang="es-CO" sz="900" b="1"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b"/>
                </a:tc>
                <a:tc hMerge="1">
                  <a:txBody>
                    <a:bodyPr/>
                    <a:lstStyle/>
                    <a:p>
                      <a:endParaRPr lang="es-CO"/>
                    </a:p>
                  </a:txBody>
                  <a:tcPr/>
                </a:tc>
                <a:tc>
                  <a:txBody>
                    <a:bodyPr/>
                    <a:lstStyle/>
                    <a:p>
                      <a:pPr algn="ctr" fontAlgn="b">
                        <a:lnSpc>
                          <a:spcPct val="107000"/>
                        </a:lnSpc>
                        <a:spcAft>
                          <a:spcPts val="0"/>
                        </a:spcAft>
                      </a:pPr>
                      <a:r>
                        <a:rPr lang="es-CO" sz="900" b="1" kern="1200" dirty="0">
                          <a:effectLst/>
                          <a:latin typeface="Arial" panose="020B0604020202020204" pitchFamily="34" charset="0"/>
                          <a:cs typeface="Arial" panose="020B0604020202020204" pitchFamily="34" charset="0"/>
                        </a:rPr>
                        <a:t>PORCENTAJE </a:t>
                      </a:r>
                      <a:endParaRPr lang="es-CO" sz="900" b="1"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b"/>
                </a:tc>
                <a:tc gridSpan="2">
                  <a:txBody>
                    <a:bodyPr/>
                    <a:lstStyle/>
                    <a:p>
                      <a:pPr algn="ctr" fontAlgn="b">
                        <a:lnSpc>
                          <a:spcPct val="107000"/>
                        </a:lnSpc>
                        <a:spcAft>
                          <a:spcPts val="0"/>
                        </a:spcAft>
                      </a:pPr>
                      <a:r>
                        <a:rPr lang="es-CO" sz="900" b="1" kern="1200" dirty="0" smtClean="0">
                          <a:effectLst/>
                          <a:latin typeface="Arial" panose="020B0604020202020204" pitchFamily="34" charset="0"/>
                          <a:cs typeface="Arial" panose="020B0604020202020204" pitchFamily="34" charset="0"/>
                        </a:rPr>
                        <a:t>NOVIEMBRE</a:t>
                      </a:r>
                      <a:endParaRPr lang="es-CO" sz="900" b="1"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b"/>
                </a:tc>
                <a:tc hMerge="1">
                  <a:txBody>
                    <a:bodyPr/>
                    <a:lstStyle/>
                    <a:p>
                      <a:endParaRPr lang="es-CO" dirty="0"/>
                    </a:p>
                  </a:txBody>
                  <a:tcPr/>
                </a:tc>
                <a:tc>
                  <a:txBody>
                    <a:bodyPr/>
                    <a:lstStyle/>
                    <a:p>
                      <a:pPr algn="ctr" fontAlgn="b">
                        <a:lnSpc>
                          <a:spcPct val="107000"/>
                        </a:lnSpc>
                        <a:spcAft>
                          <a:spcPts val="0"/>
                        </a:spcAft>
                      </a:pPr>
                      <a:r>
                        <a:rPr lang="es-CO" sz="900" b="1" kern="1200" dirty="0">
                          <a:effectLst/>
                          <a:latin typeface="Arial" panose="020B0604020202020204" pitchFamily="34" charset="0"/>
                          <a:cs typeface="Arial" panose="020B0604020202020204" pitchFamily="34" charset="0"/>
                        </a:rPr>
                        <a:t>PORCENTAJE </a:t>
                      </a:r>
                      <a:endParaRPr lang="es-CO" sz="900" b="1"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b"/>
                </a:tc>
                <a:tc gridSpan="2">
                  <a:txBody>
                    <a:bodyPr/>
                    <a:lstStyle/>
                    <a:p>
                      <a:pPr algn="ctr" fontAlgn="b">
                        <a:lnSpc>
                          <a:spcPct val="107000"/>
                        </a:lnSpc>
                        <a:spcAft>
                          <a:spcPts val="0"/>
                        </a:spcAft>
                      </a:pPr>
                      <a:r>
                        <a:rPr lang="es-CO" sz="900" b="1" kern="1200" dirty="0" smtClean="0">
                          <a:effectLst/>
                          <a:latin typeface="Arial" panose="020B0604020202020204" pitchFamily="34" charset="0"/>
                          <a:cs typeface="Arial" panose="020B0604020202020204" pitchFamily="34" charset="0"/>
                        </a:rPr>
                        <a:t>DICIEMBRE</a:t>
                      </a:r>
                      <a:endParaRPr lang="es-CO" sz="900" b="1"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b"/>
                </a:tc>
                <a:tc hMerge="1">
                  <a:txBody>
                    <a:bodyPr/>
                    <a:lstStyle/>
                    <a:p>
                      <a:endParaRPr lang="es-CO"/>
                    </a:p>
                  </a:txBody>
                  <a:tcPr/>
                </a:tc>
                <a:tc>
                  <a:txBody>
                    <a:bodyPr/>
                    <a:lstStyle/>
                    <a:p>
                      <a:pPr algn="ctr" fontAlgn="b">
                        <a:lnSpc>
                          <a:spcPct val="107000"/>
                        </a:lnSpc>
                        <a:spcAft>
                          <a:spcPts val="0"/>
                        </a:spcAft>
                      </a:pPr>
                      <a:r>
                        <a:rPr lang="es-CO" sz="900" b="1" kern="1200" dirty="0">
                          <a:effectLst/>
                          <a:latin typeface="Arial" panose="020B0604020202020204" pitchFamily="34" charset="0"/>
                          <a:cs typeface="Arial" panose="020B0604020202020204" pitchFamily="34" charset="0"/>
                        </a:rPr>
                        <a:t>PORCENTAJE </a:t>
                      </a:r>
                      <a:endParaRPr lang="es-CO" sz="900" b="1"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b"/>
                </a:tc>
              </a:tr>
              <a:tr h="893695">
                <a:tc>
                  <a:txBody>
                    <a:bodyPr/>
                    <a:lstStyle/>
                    <a:p>
                      <a:pPr algn="just">
                        <a:lnSpc>
                          <a:spcPct val="107000"/>
                        </a:lnSpc>
                        <a:spcAft>
                          <a:spcPts val="0"/>
                        </a:spcAft>
                      </a:pPr>
                      <a:r>
                        <a:rPr lang="es-CO" sz="1000" kern="1200" dirty="0">
                          <a:effectLst/>
                          <a:latin typeface="Arial" panose="020B0604020202020204" pitchFamily="34" charset="0"/>
                          <a:cs typeface="Arial" panose="020B0604020202020204" pitchFamily="34" charset="0"/>
                        </a:rPr>
                        <a:t>Número de usuarios que respondieron “muy buena” o “buena” a la pregunta: ¿cómo calificaría su experiencia global respecto a los servicios de salud que ha recibido a través de su IPS?”</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b"/>
                </a:tc>
                <a:tc>
                  <a:txBody>
                    <a:bodyPr/>
                    <a:lstStyle/>
                    <a:p>
                      <a:pPr algn="just">
                        <a:lnSpc>
                          <a:spcPct val="107000"/>
                        </a:lnSpc>
                        <a:spcAft>
                          <a:spcPts val="0"/>
                        </a:spcAft>
                      </a:pPr>
                      <a:r>
                        <a:rPr lang="es-CO" sz="1000" kern="1200">
                          <a:effectLst/>
                          <a:latin typeface="Arial" panose="020B0604020202020204" pitchFamily="34" charset="0"/>
                          <a:cs typeface="Arial" panose="020B0604020202020204" pitchFamily="34" charset="0"/>
                        </a:rPr>
                        <a:t>Número de usuarios que respondieron la pregunta</a:t>
                      </a:r>
                      <a:endParaRPr lang="es-CO" sz="100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b"/>
                </a:tc>
                <a:tc>
                  <a:txBody>
                    <a:bodyPr/>
                    <a:lstStyle/>
                    <a:p>
                      <a:pPr algn="ctr" fontAlgn="ctr">
                        <a:lnSpc>
                          <a:spcPct val="107000"/>
                        </a:lnSpc>
                        <a:spcAft>
                          <a:spcPts val="0"/>
                        </a:spcAft>
                      </a:pPr>
                      <a:r>
                        <a:rPr lang="es-CO" sz="1000" kern="1200" dirty="0" smtClean="0">
                          <a:effectLst/>
                          <a:latin typeface="Arial" panose="020B0604020202020204" pitchFamily="34" charset="0"/>
                          <a:cs typeface="Arial" panose="020B0604020202020204" pitchFamily="34" charset="0"/>
                        </a:rPr>
                        <a:t>1145</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ctr"/>
                </a:tc>
                <a:tc>
                  <a:txBody>
                    <a:bodyPr/>
                    <a:lstStyle/>
                    <a:p>
                      <a:pPr algn="ctr" fontAlgn="ctr">
                        <a:lnSpc>
                          <a:spcPct val="107000"/>
                        </a:lnSpc>
                        <a:spcAft>
                          <a:spcPts val="0"/>
                        </a:spcAft>
                      </a:pPr>
                      <a:r>
                        <a:rPr lang="es-CO" sz="1000" kern="1200" dirty="0" smtClean="0">
                          <a:effectLst/>
                          <a:latin typeface="Arial" panose="020B0604020202020204" pitchFamily="34" charset="0"/>
                          <a:cs typeface="Arial" panose="020B0604020202020204" pitchFamily="34" charset="0"/>
                        </a:rPr>
                        <a:t>1150</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ctr"/>
                </a:tc>
                <a:tc>
                  <a:txBody>
                    <a:bodyPr/>
                    <a:lstStyle/>
                    <a:p>
                      <a:pPr algn="ctr" fontAlgn="ctr">
                        <a:lnSpc>
                          <a:spcPct val="107000"/>
                        </a:lnSpc>
                        <a:spcAft>
                          <a:spcPts val="0"/>
                        </a:spcAft>
                      </a:pPr>
                      <a:r>
                        <a:rPr lang="es-CO" sz="1000" kern="1200" dirty="0" smtClean="0">
                          <a:effectLst/>
                          <a:latin typeface="Arial" panose="020B0604020202020204" pitchFamily="34" charset="0"/>
                          <a:cs typeface="Arial" panose="020B0604020202020204" pitchFamily="34" charset="0"/>
                        </a:rPr>
                        <a:t>100%</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ctr"/>
                </a:tc>
                <a:tc>
                  <a:txBody>
                    <a:bodyPr/>
                    <a:lstStyle/>
                    <a:p>
                      <a:pPr algn="ctr" fontAlgn="ctr">
                        <a:lnSpc>
                          <a:spcPct val="107000"/>
                        </a:lnSpc>
                        <a:spcAft>
                          <a:spcPts val="0"/>
                        </a:spcAft>
                      </a:pPr>
                      <a:r>
                        <a:rPr lang="es-CO" sz="1000" dirty="0" smtClean="0">
                          <a:effectLst/>
                          <a:latin typeface="Arial" panose="020B0604020202020204" pitchFamily="34" charset="0"/>
                          <a:cs typeface="Arial" panose="020B0604020202020204" pitchFamily="34" charset="0"/>
                        </a:rPr>
                        <a:t>890</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ctr"/>
                </a:tc>
                <a:tc>
                  <a:txBody>
                    <a:bodyPr/>
                    <a:lstStyle/>
                    <a:p>
                      <a:pPr algn="ctr" fontAlgn="ctr">
                        <a:lnSpc>
                          <a:spcPct val="107000"/>
                        </a:lnSpc>
                        <a:spcAft>
                          <a:spcPts val="0"/>
                        </a:spcAft>
                      </a:pPr>
                      <a:r>
                        <a:rPr lang="es-CO" sz="1000" kern="1200" dirty="0" smtClean="0">
                          <a:effectLst/>
                          <a:latin typeface="Arial" panose="020B0604020202020204" pitchFamily="34" charset="0"/>
                          <a:cs typeface="Arial" panose="020B0604020202020204" pitchFamily="34" charset="0"/>
                        </a:rPr>
                        <a:t>895</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ctr"/>
                </a:tc>
                <a:tc>
                  <a:txBody>
                    <a:bodyPr/>
                    <a:lstStyle/>
                    <a:p>
                      <a:pPr algn="ctr" fontAlgn="ctr">
                        <a:lnSpc>
                          <a:spcPct val="107000"/>
                        </a:lnSpc>
                        <a:spcAft>
                          <a:spcPts val="0"/>
                        </a:spcAft>
                      </a:pPr>
                      <a:r>
                        <a:rPr lang="es-CO" sz="1000" kern="1200" dirty="0" smtClean="0">
                          <a:effectLst/>
                          <a:latin typeface="Arial" panose="020B0604020202020204" pitchFamily="34" charset="0"/>
                          <a:cs typeface="Arial" panose="020B0604020202020204" pitchFamily="34" charset="0"/>
                        </a:rPr>
                        <a:t>99%</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ctr"/>
                </a:tc>
                <a:tc>
                  <a:txBody>
                    <a:bodyPr/>
                    <a:lstStyle/>
                    <a:p>
                      <a:pPr algn="ctr" fontAlgn="ctr"/>
                      <a:r>
                        <a:rPr lang="es-CO" sz="1000" b="0" i="0" u="none" strike="noStrike" dirty="0">
                          <a:solidFill>
                            <a:srgbClr val="000000"/>
                          </a:solidFill>
                          <a:effectLst/>
                          <a:latin typeface="Arial" panose="020B0604020202020204" pitchFamily="34" charset="0"/>
                          <a:cs typeface="Arial" panose="020B0604020202020204" pitchFamily="34" charset="0"/>
                        </a:rPr>
                        <a:t>1037</a:t>
                      </a:r>
                    </a:p>
                  </a:txBody>
                  <a:tcPr marL="9525" marR="9525" marT="9525" marB="0" anchor="ctr"/>
                </a:tc>
                <a:tc>
                  <a:txBody>
                    <a:bodyPr/>
                    <a:lstStyle/>
                    <a:p>
                      <a:pPr algn="ctr" fontAlgn="ctr"/>
                      <a:r>
                        <a:rPr lang="es-CO" sz="1000" b="0" i="0" u="none" strike="noStrike" dirty="0">
                          <a:solidFill>
                            <a:srgbClr val="000000"/>
                          </a:solidFill>
                          <a:effectLst/>
                          <a:latin typeface="Arial" panose="020B0604020202020204" pitchFamily="34" charset="0"/>
                          <a:cs typeface="Arial" panose="020B0604020202020204" pitchFamily="34" charset="0"/>
                        </a:rPr>
                        <a:t>1055</a:t>
                      </a:r>
                    </a:p>
                  </a:txBody>
                  <a:tcPr marL="9525" marR="9525" marT="9525" marB="0" anchor="ctr"/>
                </a:tc>
                <a:tc>
                  <a:txBody>
                    <a:bodyPr/>
                    <a:lstStyle/>
                    <a:p>
                      <a:pPr algn="ctr" fontAlgn="ctr">
                        <a:lnSpc>
                          <a:spcPct val="107000"/>
                        </a:lnSpc>
                        <a:spcAft>
                          <a:spcPts val="0"/>
                        </a:spcAft>
                      </a:pPr>
                      <a:r>
                        <a:rPr lang="es-CO" sz="1000" kern="1200" dirty="0" smtClean="0">
                          <a:effectLst/>
                          <a:latin typeface="Arial" panose="020B0604020202020204" pitchFamily="34" charset="0"/>
                          <a:cs typeface="Arial" panose="020B0604020202020204" pitchFamily="34" charset="0"/>
                        </a:rPr>
                        <a:t>98%</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ctr"/>
                </a:tc>
              </a:tr>
              <a:tr h="802888">
                <a:tc>
                  <a:txBody>
                    <a:bodyPr/>
                    <a:lstStyle/>
                    <a:p>
                      <a:pPr algn="just">
                        <a:lnSpc>
                          <a:spcPct val="107000"/>
                        </a:lnSpc>
                        <a:spcAft>
                          <a:spcPts val="0"/>
                        </a:spcAft>
                      </a:pPr>
                      <a:r>
                        <a:rPr lang="es-CO" sz="1000" kern="1200" dirty="0">
                          <a:effectLst/>
                          <a:latin typeface="Arial" panose="020B0604020202020204" pitchFamily="34" charset="0"/>
                          <a:cs typeface="Arial" panose="020B0604020202020204" pitchFamily="34" charset="0"/>
                        </a:rPr>
                        <a:t>Número de usuarios que respondieron “definitivamente sí” o “probablemente sí” a la pregunta:” ¿recomendaría a sus familiares y amigos esta IPS?”</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b"/>
                </a:tc>
                <a:tc>
                  <a:txBody>
                    <a:bodyPr/>
                    <a:lstStyle/>
                    <a:p>
                      <a:pPr algn="just">
                        <a:lnSpc>
                          <a:spcPct val="107000"/>
                        </a:lnSpc>
                        <a:spcAft>
                          <a:spcPts val="0"/>
                        </a:spcAft>
                      </a:pPr>
                      <a:r>
                        <a:rPr lang="es-CO" sz="1000" kern="1200">
                          <a:effectLst/>
                          <a:latin typeface="Arial" panose="020B0604020202020204" pitchFamily="34" charset="0"/>
                          <a:cs typeface="Arial" panose="020B0604020202020204" pitchFamily="34" charset="0"/>
                        </a:rPr>
                        <a:t>Número de usuarios que respondieron la pregunta</a:t>
                      </a:r>
                      <a:endParaRPr lang="es-CO" sz="100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b"/>
                </a:tc>
                <a:tc>
                  <a:txBody>
                    <a:bodyPr/>
                    <a:lstStyle/>
                    <a:p>
                      <a:pPr algn="ctr" fontAlgn="ctr">
                        <a:lnSpc>
                          <a:spcPct val="107000"/>
                        </a:lnSpc>
                        <a:spcAft>
                          <a:spcPts val="0"/>
                        </a:spcAft>
                      </a:pPr>
                      <a:r>
                        <a:rPr lang="es-CO" sz="1000" kern="1200" dirty="0" smtClean="0">
                          <a:effectLst/>
                          <a:latin typeface="Arial" panose="020B0604020202020204" pitchFamily="34" charset="0"/>
                          <a:cs typeface="Arial" panose="020B0604020202020204" pitchFamily="34" charset="0"/>
                        </a:rPr>
                        <a:t>1149</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ctr"/>
                </a:tc>
                <a:tc>
                  <a:txBody>
                    <a:bodyPr/>
                    <a:lstStyle/>
                    <a:p>
                      <a:pPr algn="ctr" fontAlgn="ctr">
                        <a:lnSpc>
                          <a:spcPct val="107000"/>
                        </a:lnSpc>
                        <a:spcAft>
                          <a:spcPts val="0"/>
                        </a:spcAft>
                      </a:pPr>
                      <a:r>
                        <a:rPr lang="es-CO" sz="1000" kern="1200" dirty="0" smtClean="0">
                          <a:effectLst/>
                          <a:latin typeface="Arial" panose="020B0604020202020204" pitchFamily="34" charset="0"/>
                          <a:cs typeface="Arial" panose="020B0604020202020204" pitchFamily="34" charset="0"/>
                        </a:rPr>
                        <a:t>1150</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ctr"/>
                </a:tc>
                <a:tc>
                  <a:txBody>
                    <a:bodyPr/>
                    <a:lstStyle/>
                    <a:p>
                      <a:pPr algn="ctr" fontAlgn="ctr">
                        <a:lnSpc>
                          <a:spcPct val="107000"/>
                        </a:lnSpc>
                        <a:spcAft>
                          <a:spcPts val="0"/>
                        </a:spcAft>
                      </a:pPr>
                      <a:r>
                        <a:rPr lang="es-CO" sz="1000" kern="1200" dirty="0">
                          <a:effectLst/>
                          <a:latin typeface="Arial" panose="020B0604020202020204" pitchFamily="34" charset="0"/>
                          <a:cs typeface="Arial" panose="020B0604020202020204" pitchFamily="34" charset="0"/>
                        </a:rPr>
                        <a:t>100%</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ctr"/>
                </a:tc>
                <a:tc>
                  <a:txBody>
                    <a:bodyPr/>
                    <a:lstStyle/>
                    <a:p>
                      <a:pPr algn="ctr" fontAlgn="ctr">
                        <a:lnSpc>
                          <a:spcPct val="107000"/>
                        </a:lnSpc>
                        <a:spcAft>
                          <a:spcPts val="0"/>
                        </a:spcAft>
                      </a:pPr>
                      <a:r>
                        <a:rPr lang="es-CO" sz="1000" kern="1200" dirty="0" smtClean="0">
                          <a:effectLst/>
                          <a:latin typeface="Arial" panose="020B0604020202020204" pitchFamily="34" charset="0"/>
                          <a:cs typeface="Arial" panose="020B0604020202020204" pitchFamily="34" charset="0"/>
                        </a:rPr>
                        <a:t>894</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ctr"/>
                </a:tc>
                <a:tc>
                  <a:txBody>
                    <a:bodyPr/>
                    <a:lstStyle/>
                    <a:p>
                      <a:pPr algn="ctr" fontAlgn="ctr">
                        <a:lnSpc>
                          <a:spcPct val="107000"/>
                        </a:lnSpc>
                        <a:spcAft>
                          <a:spcPts val="0"/>
                        </a:spcAft>
                      </a:pPr>
                      <a:r>
                        <a:rPr lang="es-CO" sz="1000" kern="1200" dirty="0" smtClean="0">
                          <a:effectLst/>
                          <a:latin typeface="Arial" panose="020B0604020202020204" pitchFamily="34" charset="0"/>
                          <a:cs typeface="Arial" panose="020B0604020202020204" pitchFamily="34" charset="0"/>
                        </a:rPr>
                        <a:t>895</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ctr"/>
                </a:tc>
                <a:tc>
                  <a:txBody>
                    <a:bodyPr/>
                    <a:lstStyle/>
                    <a:p>
                      <a:pPr algn="ctr" fontAlgn="ctr">
                        <a:lnSpc>
                          <a:spcPct val="107000"/>
                        </a:lnSpc>
                        <a:spcAft>
                          <a:spcPts val="0"/>
                        </a:spcAft>
                      </a:pPr>
                      <a:r>
                        <a:rPr lang="es-CO" sz="1000" kern="1200" dirty="0">
                          <a:effectLst/>
                          <a:latin typeface="Arial" panose="020B0604020202020204" pitchFamily="34" charset="0"/>
                          <a:cs typeface="Arial" panose="020B0604020202020204" pitchFamily="34" charset="0"/>
                        </a:rPr>
                        <a:t>100%</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ctr"/>
                </a:tc>
                <a:tc>
                  <a:txBody>
                    <a:bodyPr/>
                    <a:lstStyle/>
                    <a:p>
                      <a:pPr algn="ctr" fontAlgn="ctr"/>
                      <a:r>
                        <a:rPr lang="es-CO" sz="1000" b="0" i="0" u="none" strike="noStrike" dirty="0">
                          <a:solidFill>
                            <a:srgbClr val="000000"/>
                          </a:solidFill>
                          <a:effectLst/>
                          <a:latin typeface="Arial" panose="020B0604020202020204" pitchFamily="34" charset="0"/>
                          <a:cs typeface="Arial" panose="020B0604020202020204" pitchFamily="34" charset="0"/>
                        </a:rPr>
                        <a:t>1046</a:t>
                      </a:r>
                    </a:p>
                  </a:txBody>
                  <a:tcPr marL="9525" marR="9525" marT="9525" marB="0" anchor="ctr"/>
                </a:tc>
                <a:tc>
                  <a:txBody>
                    <a:bodyPr/>
                    <a:lstStyle/>
                    <a:p>
                      <a:pPr algn="ctr" fontAlgn="ctr"/>
                      <a:r>
                        <a:rPr lang="es-CO" sz="1000" b="0" i="0" u="none" strike="noStrike" dirty="0">
                          <a:solidFill>
                            <a:srgbClr val="000000"/>
                          </a:solidFill>
                          <a:effectLst/>
                          <a:latin typeface="Arial" panose="020B0604020202020204" pitchFamily="34" charset="0"/>
                          <a:cs typeface="Arial" panose="020B0604020202020204" pitchFamily="34" charset="0"/>
                        </a:rPr>
                        <a:t>1055</a:t>
                      </a:r>
                    </a:p>
                  </a:txBody>
                  <a:tcPr marL="9525" marR="9525" marT="9525" marB="0" anchor="ctr"/>
                </a:tc>
                <a:tc>
                  <a:txBody>
                    <a:bodyPr/>
                    <a:lstStyle/>
                    <a:p>
                      <a:pPr algn="ctr" fontAlgn="ctr">
                        <a:lnSpc>
                          <a:spcPct val="107000"/>
                        </a:lnSpc>
                        <a:spcAft>
                          <a:spcPts val="0"/>
                        </a:spcAft>
                      </a:pPr>
                      <a:r>
                        <a:rPr lang="es-CO" sz="1000" kern="1200" dirty="0" smtClean="0">
                          <a:effectLst/>
                          <a:latin typeface="Arial" panose="020B0604020202020204" pitchFamily="34" charset="0"/>
                          <a:cs typeface="Arial" panose="020B0604020202020204" pitchFamily="34" charset="0"/>
                        </a:rPr>
                        <a:t>99%</a:t>
                      </a:r>
                      <a:endParaRPr lang="es-CO" sz="1000" dirty="0">
                        <a:effectLst/>
                        <a:latin typeface="Arial" panose="020B0604020202020204" pitchFamily="34" charset="0"/>
                        <a:ea typeface="Calibri" panose="020F0502020204030204" pitchFamily="34" charset="0"/>
                        <a:cs typeface="Arial" panose="020B0604020202020204" pitchFamily="34" charset="0"/>
                      </a:endParaRPr>
                    </a:p>
                  </a:txBody>
                  <a:tcPr marL="7620" marR="7620" marT="7620" marB="0" anchor="ctr"/>
                </a:tc>
              </a:tr>
            </a:tbl>
          </a:graphicData>
        </a:graphic>
      </p:graphicFrame>
    </p:spTree>
    <p:extLst>
      <p:ext uri="{BB962C8B-B14F-4D97-AF65-F5344CB8AC3E}">
        <p14:creationId xmlns:p14="http://schemas.microsoft.com/office/powerpoint/2010/main" val="37608140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uadroTexto 6">
            <a:extLst>
              <a:ext uri="{FF2B5EF4-FFF2-40B4-BE49-F238E27FC236}">
                <a16:creationId xmlns="" xmlns:a16="http://schemas.microsoft.com/office/drawing/2014/main" id="{41454CB2-39B3-BA7F-613F-54B505043E57}"/>
              </a:ext>
            </a:extLst>
          </p:cNvPr>
          <p:cNvSpPr txBox="1"/>
          <p:nvPr/>
        </p:nvSpPr>
        <p:spPr>
          <a:xfrm>
            <a:off x="501804" y="4137103"/>
            <a:ext cx="10359483" cy="646331"/>
          </a:xfrm>
          <a:prstGeom prst="rect">
            <a:avLst/>
          </a:prstGeom>
          <a:noFill/>
        </p:spPr>
        <p:txBody>
          <a:bodyPr wrap="square" rtlCol="0">
            <a:spAutoFit/>
          </a:bodyPr>
          <a:lstStyle/>
          <a:p>
            <a:pPr algn="just"/>
            <a:r>
              <a:rPr lang="es-CO" dirty="0" smtClean="0">
                <a:solidFill>
                  <a:srgbClr val="006600"/>
                </a:solidFill>
                <a:latin typeface="Arial" pitchFamily="34" charset="0"/>
                <a:cs typeface="Arial" pitchFamily="34" charset="0"/>
              </a:rPr>
              <a:t>.</a:t>
            </a:r>
            <a:endParaRPr lang="es-CO" dirty="0">
              <a:solidFill>
                <a:srgbClr val="006600"/>
              </a:solidFill>
              <a:latin typeface="Arial" pitchFamily="34" charset="0"/>
              <a:cs typeface="Arial" pitchFamily="34" charset="0"/>
            </a:endParaRPr>
          </a:p>
          <a:p>
            <a:pPr lvl="0" algn="just"/>
            <a:endParaRPr lang="es-CO" dirty="0"/>
          </a:p>
        </p:txBody>
      </p:sp>
      <p:sp>
        <p:nvSpPr>
          <p:cNvPr id="2" name="Título 1"/>
          <p:cNvSpPr>
            <a:spLocks noGrp="1"/>
          </p:cNvSpPr>
          <p:nvPr>
            <p:ph type="ctrTitle"/>
          </p:nvPr>
        </p:nvSpPr>
        <p:spPr/>
        <p:txBody>
          <a:bodyPr/>
          <a:lstStyle/>
          <a:p>
            <a:r>
              <a:rPr lang="es-CO" b="1" dirty="0" smtClean="0">
                <a:solidFill>
                  <a:srgbClr val="006600"/>
                </a:solidFill>
                <a:latin typeface="Arial" panose="020B0604020202020204" pitchFamily="34" charset="0"/>
                <a:cs typeface="Arial" panose="020B0604020202020204" pitchFamily="34" charset="0"/>
              </a:rPr>
              <a:t>Gracias por su atención</a:t>
            </a:r>
            <a:endParaRPr lang="es-CO" b="1" dirty="0">
              <a:solidFill>
                <a:srgbClr val="0066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103672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3771</TotalTime>
  <Words>467</Words>
  <Application>Microsoft Office PowerPoint</Application>
  <PresentationFormat>Panorámica</PresentationFormat>
  <Paragraphs>69</Paragraphs>
  <Slides>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vt:i4>
      </vt:variant>
    </vt:vector>
  </HeadingPairs>
  <TitlesOfParts>
    <vt:vector size="15" baseType="lpstr">
      <vt:lpstr>Arial</vt:lpstr>
      <vt:lpstr>Arial Black</vt:lpstr>
      <vt:lpstr>Calibri</vt:lpstr>
      <vt:lpstr>Calibri Light</vt:lpstr>
      <vt:lpstr>Wingdings</vt:lpstr>
      <vt:lpstr>Tema de Office</vt:lpstr>
      <vt:lpstr>PQRSDF Y RESULTADO DE ENCUESTAS DE SATISFACCIÓN AL USUARIO  CUARTO TRIMESTRE 2025</vt:lpstr>
      <vt:lpstr>6 Felicitaciones: Relaciona médico de la U.B.A Camilo Torres y todo el personal de la U.B.A Las Américas.   1 Petición: Cita de odontología general.  2 Quejas: Facturadora U.B.A Principal y auxiliar de laboratorio de la U.B.A Principal.  2 Sugerencia: para atención en el servicio de odontología sugieren protector para colocar en la prenda de vestir del paciente y la higenista del Camilo Torres continué la atención de paciente si uno de los pacientes no llega.  </vt:lpstr>
      <vt:lpstr>15 reclamos: a continuación se relaciona los motivos de reclamos para este periodo:  Demora en la atención en los servicios de facturación, medicina general, laboratorio  No prestación de servicio de la farmacia por celebración religiosa No llamado a paciente por parte  de odontóloga en la U.B.A Principal Teléfono de asignación de citas no funciona No dispensación de medicamentos No llamaron para informar que cita de psicología la habían cancelado Llegó el paciente a cumplir cita odontológica y no se encontraba la profesional en la U.B.A Principal se comunicaron con la Odontóloga e indicó que en la tarde lo atendería. Por insumo de odontología. Técnica aplicada para la toma de citología. Médico de la U.B.A Belén no brindó posibilidad de tratamiento. Cita solicitada vía telefónica  no fue garantizada para gestante.   </vt:lpstr>
      <vt:lpstr>PQRSDF  </vt:lpstr>
      <vt:lpstr>Manifestaciones por U.B.A </vt:lpstr>
      <vt:lpstr>                                      ENCUESTAS DE SATISFACCIÓN AL USUARIO    </vt:lpstr>
      <vt:lpstr>                                     OBSERVACIONES RELEVANTES    </vt:lpstr>
      <vt:lpstr>                                      Consolidado Resolución 256 de 2016    </vt:lpstr>
      <vt:lpstr>Gracias por su atención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Maria Alejandra  Cabrera Sarria</dc:creator>
  <cp:lastModifiedBy>SIAU E.S.E. SAN SEBASTIAN</cp:lastModifiedBy>
  <cp:revision>170</cp:revision>
  <dcterms:created xsi:type="dcterms:W3CDTF">2022-05-23T15:59:10Z</dcterms:created>
  <dcterms:modified xsi:type="dcterms:W3CDTF">2026-02-11T16:23:32Z</dcterms:modified>
</cp:coreProperties>
</file>