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5" r:id="rId3"/>
    <p:sldId id="258" r:id="rId4"/>
    <p:sldId id="304" r:id="rId5"/>
    <p:sldId id="305" r:id="rId6"/>
    <p:sldId id="301" r:id="rId7"/>
    <p:sldId id="311" r:id="rId8"/>
    <p:sldId id="317" r:id="rId9"/>
    <p:sldId id="312" r:id="rId10"/>
    <p:sldId id="313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7.7895791378305643E-2"/>
                  <c:y val="3.592722219770495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103015504679735"/>
                  <c:y val="4.67053888570164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2299780507359502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Hoja1!$F$3:$F$6</c:f>
              <c:strCache>
                <c:ptCount val="4"/>
                <c:pt idx="0">
                  <c:v>Petición</c:v>
                </c:pt>
                <c:pt idx="1">
                  <c:v>Queja </c:v>
                </c:pt>
                <c:pt idx="2">
                  <c:v>Reclamo </c:v>
                </c:pt>
                <c:pt idx="3">
                  <c:v>Sugerencia</c:v>
                </c:pt>
              </c:strCache>
            </c:strRef>
          </c:cat>
          <c:val>
            <c:numRef>
              <c:f>Hoja1!$G$3:$G$6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34</c:v>
                </c:pt>
                <c:pt idx="3">
                  <c:v>3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24999999999998"/>
                      <c:h val="0.17361111111111113"/>
                    </c:manualLayout>
                  </c15:layout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Hoja1!$G$4:$G$6</c:f>
              <c:strCache>
                <c:ptCount val="3"/>
                <c:pt idx="0">
                  <c:v>Personalizada</c:v>
                </c:pt>
                <c:pt idx="1">
                  <c:v>Correo electrónico</c:v>
                </c:pt>
                <c:pt idx="2">
                  <c:v>Buzón de sugerencias </c:v>
                </c:pt>
              </c:strCache>
            </c:strRef>
          </c:cat>
          <c:val>
            <c:numRef>
              <c:f>Hoja1!$H$4:$H$6</c:f>
              <c:numCache>
                <c:formatCode>General</c:formatCode>
                <c:ptCount val="3"/>
                <c:pt idx="0">
                  <c:v>11</c:v>
                </c:pt>
                <c:pt idx="1">
                  <c:v>4</c:v>
                </c:pt>
                <c:pt idx="2">
                  <c:v>25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Hoja1!$F$2:$F$5</c:f>
              <c:strCache>
                <c:ptCount val="4"/>
                <c:pt idx="0">
                  <c:v>U.B.A Principal</c:v>
                </c:pt>
                <c:pt idx="1">
                  <c:v>U.B.A Camilo Torres </c:v>
                </c:pt>
                <c:pt idx="2">
                  <c:v>U.B.A Las Américas </c:v>
                </c:pt>
                <c:pt idx="3">
                  <c:v>U.B.A Belén </c:v>
                </c:pt>
              </c:strCache>
            </c:strRef>
          </c:cat>
          <c:val>
            <c:numRef>
              <c:f>Hoja1!$G$2:$G$5</c:f>
              <c:numCache>
                <c:formatCode>General</c:formatCode>
                <c:ptCount val="4"/>
                <c:pt idx="0">
                  <c:v>24</c:v>
                </c:pt>
                <c:pt idx="1">
                  <c:v>7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Hoja1!$G$3:$G$8</c:f>
              <c:strCache>
                <c:ptCount val="6"/>
                <c:pt idx="0">
                  <c:v>Anónimo </c:v>
                </c:pt>
                <c:pt idx="1">
                  <c:v>Asmet salud </c:v>
                </c:pt>
                <c:pt idx="2">
                  <c:v>FOMAG</c:v>
                </c:pt>
                <c:pt idx="3">
                  <c:v>Nueva EPS </c:v>
                </c:pt>
                <c:pt idx="4">
                  <c:v>Salud total </c:v>
                </c:pt>
                <c:pt idx="5">
                  <c:v>Sanitas </c:v>
                </c:pt>
              </c:strCache>
            </c:strRef>
          </c:cat>
          <c:val>
            <c:numRef>
              <c:f>Hoja1!$H$3:$H$8</c:f>
              <c:numCache>
                <c:formatCode>General</c:formatCode>
                <c:ptCount val="6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8</c:v>
                </c:pt>
                <c:pt idx="4">
                  <c:v>2</c:v>
                </c:pt>
                <c:pt idx="5">
                  <c:v>22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Hoja1!$H$2:$H$6</c:f>
              <c:strCache>
                <c:ptCount val="5"/>
                <c:pt idx="0">
                  <c:v>U.B.A Belén </c:v>
                </c:pt>
                <c:pt idx="1">
                  <c:v>U.B.A Camilo Torres </c:v>
                </c:pt>
                <c:pt idx="2">
                  <c:v>U.B.A Las Américas </c:v>
                </c:pt>
                <c:pt idx="3">
                  <c:v>U.B.A Principal </c:v>
                </c:pt>
                <c:pt idx="4">
                  <c:v>U.B.A Leticia </c:v>
                </c:pt>
              </c:strCache>
            </c:strRef>
          </c:cat>
          <c:val>
            <c:numRef>
              <c:f>Hoja1!$I$2:$I$6</c:f>
              <c:numCache>
                <c:formatCode>General</c:formatCode>
                <c:ptCount val="5"/>
                <c:pt idx="0">
                  <c:v>363</c:v>
                </c:pt>
                <c:pt idx="1">
                  <c:v>711</c:v>
                </c:pt>
                <c:pt idx="2">
                  <c:v>199</c:v>
                </c:pt>
                <c:pt idx="3">
                  <c:v>2179</c:v>
                </c:pt>
                <c:pt idx="4">
                  <c:v>49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638" y="3367666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  <a:b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TERCER</a:t>
            </a: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TRIMESTRE </a:t>
            </a: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2025</a:t>
            </a:r>
            <a:endParaRPr lang="es-CO" sz="48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673" y="468351"/>
            <a:ext cx="7036419" cy="725429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57200" y="4875351"/>
            <a:ext cx="1059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quejas: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Relaciona personal de facturación de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Principal e higiene oral de la U.B.A Las Américas.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298467"/>
              </p:ext>
            </p:extLst>
          </p:nvPr>
        </p:nvGraphicFramePr>
        <p:xfrm>
          <a:off x="2348345" y="1340427"/>
          <a:ext cx="6847610" cy="3534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786" y="1263168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490654" y="973237"/>
            <a:ext cx="1108431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petición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Asignación de cita de ecografía.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 sugerencias: 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Disponer de mas personal para facturar en la U.B.A Las Américas, </a:t>
            </a:r>
            <a:r>
              <a:rPr lang="es-E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ubicar </a:t>
            </a:r>
            <a:r>
              <a:rPr lang="es-ES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pantalla de asignación de cita en cada consultorio para la población con discapacidad </a:t>
            </a:r>
            <a:r>
              <a:rPr lang="es-E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auditiva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34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reclamos: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 continuación se relaciona los motivos de reclamos para este periodo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Demora en la atención en los servicios de facturación, medicina general, ecografías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No atención en el servicio de urgencias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El doctor Julio no atendió a la paciente posterior al procedimiento realizado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No aplicación de guía de atención en atención </a:t>
            </a:r>
            <a:r>
              <a:rPr lang="es-CO" dirty="0">
                <a:solidFill>
                  <a:srgbClr val="006600"/>
                </a:solidFill>
              </a:rPr>
              <a:t>de médica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No atención por daño en equipo de radiología convencional y no llamaron para indicar que no </a:t>
            </a:r>
            <a:r>
              <a:rPr lang="es-CO" dirty="0" smtClean="0">
                <a:solidFill>
                  <a:srgbClr val="006600"/>
                </a:solidFill>
              </a:rPr>
              <a:t>asistieran.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No atención para aplicación de vacuna sin cita previa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Se dispenso menos cantidad de medicamento al </a:t>
            </a:r>
            <a:r>
              <a:rPr lang="es-CO" dirty="0" smtClean="0">
                <a:solidFill>
                  <a:srgbClr val="006600"/>
                </a:solidFill>
              </a:rPr>
              <a:t>ordenado y no dispensaron medicamento.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Paciente no la llamaron en el servicio de odontológica 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No disponibilidad de agenda vía telefónica para citas odontológica o presencial.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Cita asignada pero no apareció en el sistema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6600"/>
                </a:solidFill>
              </a:rPr>
              <a:t>Lleva esperando un mes para  que la agenden y continuar con tratamiento de </a:t>
            </a:r>
            <a:r>
              <a:rPr lang="es-CO" dirty="0" smtClean="0">
                <a:solidFill>
                  <a:srgbClr val="006600"/>
                </a:solidFill>
              </a:rPr>
              <a:t>conducto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s-CO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4400" dirty="0" smtClean="0"/>
              <a:t/>
            </a:r>
            <a:br>
              <a:rPr lang="es-CO" sz="4400" dirty="0" smtClean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>
                <a:solidFill>
                  <a:srgbClr val="006600"/>
                </a:solidFill>
              </a:rPr>
              <a:t> </a:t>
            </a:r>
            <a:endParaRPr lang="es-CO" dirty="0">
              <a:solidFill>
                <a:srgbClr val="0066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7055" y="5047929"/>
            <a:ext cx="10486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los buzones de sugerencia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25,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manera personalizada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11,  y por correo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electrónico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institucional 4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481809"/>
              </p:ext>
            </p:extLst>
          </p:nvPr>
        </p:nvGraphicFramePr>
        <p:xfrm>
          <a:off x="2670464" y="1530545"/>
          <a:ext cx="5742709" cy="2923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65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78004" y="1971984"/>
            <a:ext cx="1049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</a:t>
            </a:r>
            <a:r>
              <a:rPr lang="es-CO" sz="4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78004" y="4898278"/>
            <a:ext cx="103947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continua la U.B.A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Las Américas con 8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Camilo Torres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Belén con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690888"/>
              </p:ext>
            </p:extLst>
          </p:nvPr>
        </p:nvGraphicFramePr>
        <p:xfrm>
          <a:off x="3810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82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195" y="1944778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EAPB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 smtClean="0"/>
              <a:t/>
            </a:r>
            <a:br>
              <a:rPr lang="es-CO" sz="3600" dirty="0" smtClean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646770" y="5040350"/>
            <a:ext cx="1035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EAPB con mayor número de manifestaciones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es Sanitas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22,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Nueva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EPS con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8, </a:t>
            </a:r>
            <a:r>
              <a:rPr lang="es-CO" dirty="0" err="1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Asmet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Salud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6,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Salud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Total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2,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Otras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FOMAG y anónima cada una con 1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579541"/>
              </p:ext>
            </p:extLst>
          </p:nvPr>
        </p:nvGraphicFramePr>
        <p:xfrm>
          <a:off x="2798955" y="1413164"/>
          <a:ext cx="6055111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79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SATISFACCIÓN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AL USUARIO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356839" y="4861932"/>
            <a:ext cx="10671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3501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Principal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2179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encuestas, en la en la U.B.A Camilo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Torres 711,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 Las Américas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199,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363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U.B.A Santa Leticia </a:t>
            </a:r>
            <a:r>
              <a:rPr lang="es-CO" dirty="0" err="1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Moscopán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49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16707"/>
              </p:ext>
            </p:extLst>
          </p:nvPr>
        </p:nvGraphicFramePr>
        <p:xfrm>
          <a:off x="3406697" y="18845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OBSERVACIONES RELEVANTES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46410" y="1918010"/>
            <a:ext cx="1067171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 atención por parte del personal que atiende en la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Principal, Camilo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Torres</a:t>
            </a: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Belén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el servicio de asignación de citas telefónicas en la U.B.A Principal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Puntualidad en la atención en el servicio de laboratorio, medicina, odontología, ecografías,  de la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Principal,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Camilo Torres,  Belén y Las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Américas.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atención del personal de medicina general y facturación de la U.B.A Principal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dispensaron medicamentos completos en la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Belén y Camilo Torres el usuario se debe desplazar hasta la principal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Prestar más días el servicio de odontología en la U.B.A Leticia</a:t>
            </a:r>
          </a:p>
          <a:p>
            <a:pPr lvl="0" algn="just"/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solidFill>
                <a:srgbClr val="006600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44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93" y="2977376"/>
            <a:ext cx="10281422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22021"/>
              </p:ext>
            </p:extLst>
          </p:nvPr>
        </p:nvGraphicFramePr>
        <p:xfrm>
          <a:off x="825187" y="2029075"/>
          <a:ext cx="10303728" cy="230919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74130"/>
                <a:gridCol w="1573897"/>
                <a:gridCol w="411432"/>
                <a:gridCol w="411432"/>
                <a:gridCol w="897765"/>
                <a:gridCol w="747961"/>
                <a:gridCol w="746907"/>
                <a:gridCol w="897765"/>
                <a:gridCol w="734248"/>
                <a:gridCol w="733193"/>
                <a:gridCol w="1074998"/>
              </a:tblGrid>
              <a:tr h="500207"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r>
                        <a:rPr lang="es-CO" sz="900" b="1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SEPTIEMBRE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8936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1185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1196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1432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1439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860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866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8028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1191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1196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1438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1439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860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866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8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1454CB2-39B3-BA7F-613F-54B505043E57}"/>
              </a:ext>
            </a:extLst>
          </p:cNvPr>
          <p:cNvSpPr txBox="1"/>
          <p:nvPr/>
        </p:nvSpPr>
        <p:spPr>
          <a:xfrm>
            <a:off x="501804" y="4137103"/>
            <a:ext cx="10359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  <a:endParaRPr lang="es-CO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3192</TotalTime>
  <Words>609</Words>
  <Application>Microsoft Office PowerPoint</Application>
  <PresentationFormat>Panorámica</PresentationFormat>
  <Paragraphs>92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Tema de Office</vt:lpstr>
      <vt:lpstr>PQRSDF Y RESULTADO DE ENCUESTAS DE SATISFACCIÓN AL USUARIO  TERCER TRIMESTRE 2025</vt:lpstr>
      <vt:lpstr>PQRSDF</vt:lpstr>
      <vt:lpstr>PQRSDF  </vt:lpstr>
      <vt:lpstr>PQRSDF  </vt:lpstr>
      <vt:lpstr>Manifestaciones por U.B.A </vt:lpstr>
      <vt:lpstr>                     Manifestaciones por EAPB  </vt:lpstr>
      <vt:lpstr>                                      ENCUESTAS DE SATISFACCIÓN AL USUARIO    </vt:lpstr>
      <vt:lpstr>                                     OBSERVACIONES RELEVANTES    </vt:lpstr>
      <vt:lpstr>                                      Consolidado Resolución 256 de 2016    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SIAU E.S.E. SAN SEBASTIAN</cp:lastModifiedBy>
  <cp:revision>156</cp:revision>
  <dcterms:created xsi:type="dcterms:W3CDTF">2022-05-23T15:59:10Z</dcterms:created>
  <dcterms:modified xsi:type="dcterms:W3CDTF">2025-10-14T16:20:57Z</dcterms:modified>
</cp:coreProperties>
</file>