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5" r:id="rId3"/>
    <p:sldId id="258" r:id="rId4"/>
    <p:sldId id="304" r:id="rId5"/>
    <p:sldId id="305" r:id="rId6"/>
    <p:sldId id="301" r:id="rId7"/>
    <p:sldId id="311" r:id="rId8"/>
    <p:sldId id="317" r:id="rId9"/>
    <p:sldId id="312" r:id="rId10"/>
    <p:sldId id="313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4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Hoja1!$D$3:$D$6</c:f>
              <c:strCache>
                <c:ptCount val="4"/>
                <c:pt idx="0">
                  <c:v>Felicitaciones</c:v>
                </c:pt>
                <c:pt idx="1">
                  <c:v>Queja</c:v>
                </c:pt>
                <c:pt idx="2">
                  <c:v>Reclamo</c:v>
                </c:pt>
                <c:pt idx="3">
                  <c:v>Sugerencia</c:v>
                </c:pt>
              </c:strCache>
            </c:strRef>
          </c:cat>
          <c:val>
            <c:numRef>
              <c:f>Hoja1!$E$3:$E$6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28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Hoja1!$F$2:$F$5</c:f>
              <c:strCache>
                <c:ptCount val="4"/>
                <c:pt idx="0">
                  <c:v>Buzón de sugerencias </c:v>
                </c:pt>
                <c:pt idx="1">
                  <c:v>Correo electrónico </c:v>
                </c:pt>
                <c:pt idx="2">
                  <c:v>Página </c:v>
                </c:pt>
                <c:pt idx="3">
                  <c:v>Personalizada </c:v>
                </c:pt>
              </c:strCache>
            </c:strRef>
          </c:cat>
          <c:val>
            <c:numRef>
              <c:f>Hoja1!$G$2:$G$5</c:f>
              <c:numCache>
                <c:formatCode>General</c:formatCode>
                <c:ptCount val="4"/>
                <c:pt idx="0">
                  <c:v>26</c:v>
                </c:pt>
                <c:pt idx="1">
                  <c:v>1</c:v>
                </c:pt>
                <c:pt idx="2">
                  <c:v>2</c:v>
                </c:pt>
                <c:pt idx="3">
                  <c:v>10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Hoja1!$F$3:$F$6</c:f>
              <c:strCache>
                <c:ptCount val="4"/>
                <c:pt idx="0">
                  <c:v>U.B.A Belén </c:v>
                </c:pt>
                <c:pt idx="1">
                  <c:v>U.B.A Camilo Torres </c:v>
                </c:pt>
                <c:pt idx="2">
                  <c:v>U.B.A Las Américas </c:v>
                </c:pt>
                <c:pt idx="3">
                  <c:v>U.B.A Principal </c:v>
                </c:pt>
              </c:strCache>
            </c:strRef>
          </c:cat>
          <c:val>
            <c:numRef>
              <c:f>Hoja1!$G$3:$G$6</c:f>
              <c:numCache>
                <c:formatCode>General</c:formatCode>
                <c:ptCount val="4"/>
                <c:pt idx="0">
                  <c:v>3</c:v>
                </c:pt>
                <c:pt idx="1">
                  <c:v>11</c:v>
                </c:pt>
                <c:pt idx="2">
                  <c:v>4</c:v>
                </c:pt>
                <c:pt idx="3">
                  <c:v>22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9.5597484276729608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9.0566037735848967E-2"/>
                  <c:y val="3.24074074074074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7358490566037726"/>
                  <c:y val="8.796296296296296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21383647798742142"/>
                  <c:y val="2.31481481481481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Hoja1!$F$3:$F$10</c:f>
              <c:strCache>
                <c:ptCount val="8"/>
                <c:pt idx="0">
                  <c:v>Anónimo </c:v>
                </c:pt>
                <c:pt idx="1">
                  <c:v>Asmet salud </c:v>
                </c:pt>
                <c:pt idx="2">
                  <c:v>Empleada</c:v>
                </c:pt>
                <c:pt idx="3">
                  <c:v>FOMAG</c:v>
                </c:pt>
                <c:pt idx="4">
                  <c:v>Nueva EPS </c:v>
                </c:pt>
                <c:pt idx="5">
                  <c:v>Salud Total </c:v>
                </c:pt>
                <c:pt idx="6">
                  <c:v>Sanitas </c:v>
                </c:pt>
                <c:pt idx="7">
                  <c:v>Otras EPS </c:v>
                </c:pt>
              </c:strCache>
            </c:strRef>
          </c:cat>
          <c:val>
            <c:numRef>
              <c:f>Hoja1!$G$3:$G$10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7</c:v>
                </c:pt>
                <c:pt idx="5">
                  <c:v>3</c:v>
                </c:pt>
                <c:pt idx="6">
                  <c:v>24</c:v>
                </c:pt>
                <c:pt idx="7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8799321971350397"/>
                  <c:y val="5.7665263846149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5252739172402961E-2"/>
                  <c:y val="2.05947370879106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7706338135806771"/>
                  <c:y val="2.05947370879106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29729160326786674"/>
                  <c:y val="0.127687369945046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Hoja1!$D$2:$D$7</c:f>
              <c:strCache>
                <c:ptCount val="6"/>
                <c:pt idx="0">
                  <c:v>U.B.A Principal </c:v>
                </c:pt>
                <c:pt idx="1">
                  <c:v>U.B.A CamiloTorres </c:v>
                </c:pt>
                <c:pt idx="2">
                  <c:v>U.B.A Las Américas </c:v>
                </c:pt>
                <c:pt idx="3">
                  <c:v>U.B.A Belén </c:v>
                </c:pt>
                <c:pt idx="4">
                  <c:v>U.B.A Leticia </c:v>
                </c:pt>
                <c:pt idx="5">
                  <c:v>U.B.A Brigada </c:v>
                </c:pt>
              </c:strCache>
            </c:strRef>
          </c:cat>
          <c:val>
            <c:numRef>
              <c:f>Hoja1!$E$2:$E$7</c:f>
              <c:numCache>
                <c:formatCode>General</c:formatCode>
                <c:ptCount val="6"/>
                <c:pt idx="0">
                  <c:v>1504</c:v>
                </c:pt>
                <c:pt idx="1">
                  <c:v>453</c:v>
                </c:pt>
                <c:pt idx="2">
                  <c:v>256</c:v>
                </c:pt>
                <c:pt idx="3">
                  <c:v>34</c:v>
                </c:pt>
                <c:pt idx="4">
                  <c:v>59</c:v>
                </c:pt>
                <c:pt idx="5">
                  <c:v>9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28/07/2025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638" y="3367666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  <a:b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SEGUNDO </a:t>
            </a:r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TRIMESTRE </a:t>
            </a: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2025</a:t>
            </a:r>
            <a:endParaRPr lang="es-CO" sz="48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4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0673" y="468351"/>
            <a:ext cx="7036419" cy="725429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57200" y="4454913"/>
            <a:ext cx="105936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s-CO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felicitaciones: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Personal de la U.B.A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Las Américas y Belén, </a:t>
            </a:r>
            <a:r>
              <a:rPr lang="es-CO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Odontologo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de la </a:t>
            </a:r>
            <a:r>
              <a:rPr lang="es-CO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U.B.A´s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Camilo Torres, Facturadora de la U.B.A Camilo Torres, Orientadores de la U.B.A Camilo Torres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s-CO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quejas: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Relaciona personal de facturación de la U.B.A Principal, personal de facturación del Camilo Torres y aparente amenaza de Usuario a auxiliar de enfermería de la U.B.A Belén.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endParaRPr lang="es-CO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886011"/>
              </p:ext>
            </p:extLst>
          </p:nvPr>
        </p:nvGraphicFramePr>
        <p:xfrm>
          <a:off x="2185639" y="1193781"/>
          <a:ext cx="7002966" cy="3132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38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786" y="1263168"/>
            <a:ext cx="6338047" cy="776660"/>
          </a:xfrm>
        </p:spPr>
        <p:txBody>
          <a:bodyPr>
            <a:noAutofit/>
          </a:bodyPr>
          <a:lstStyle/>
          <a:p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90654" y="973237"/>
            <a:ext cx="1108431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sugerencias: 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Entregar más fichas en el servicio de laboratorio los sábados para los usuarios de la zona rural. 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28 </a:t>
            </a: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reclamos: </a:t>
            </a: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 continuación se relaciona los motivos de reclamos para este periodo:</a:t>
            </a:r>
          </a:p>
          <a:p>
            <a:pPr algn="just"/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Citaron al usuario con 45 minutos de anticipación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Orientaron de manera no adecuada usuaria que requirió certificación de aplicación de vacuna y realización de procedimiento 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No asignaron  cita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Citas asignadas en las fechas no correspondiente de acuerdo a los ciclos de vida.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Demora en la atención en el servicio de radiografía, enfermería, medicina general. 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No realización de procedimiento odontológico porque el paciente no llegó con la remisión para realización de Endodoncia.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Cita facturada en la U.B.A Principal y no le informaron que la profesional la atendería en la U.B.A Camilo Torres.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Dificultad para solicitud de cita vía telefónica.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No dispensación de medicamento.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Asignaron cita sin verificar el punto de atención que era salud vital.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pPr algn="just"/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4400" dirty="0" smtClean="0"/>
              <a:t/>
            </a:r>
            <a:br>
              <a:rPr lang="es-CO" sz="4400" dirty="0" smtClean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>
                <a:solidFill>
                  <a:srgbClr val="006600"/>
                </a:solidFill>
              </a:rPr>
              <a:t> </a:t>
            </a:r>
            <a:endParaRPr lang="es-CO" dirty="0">
              <a:solidFill>
                <a:srgbClr val="0066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7055" y="5047929"/>
            <a:ext cx="10486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los buzones de sugerencia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26, 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manera personalizada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10, página WEB 2, correo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electrónico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institucional y ventanilla única cada una con 1.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26568"/>
              </p:ext>
            </p:extLst>
          </p:nvPr>
        </p:nvGraphicFramePr>
        <p:xfrm>
          <a:off x="2732049" y="1530545"/>
          <a:ext cx="5616498" cy="3327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65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78004" y="1971984"/>
            <a:ext cx="10493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Manifestaciones por </a:t>
            </a:r>
            <a:r>
              <a:rPr lang="es-CO" sz="4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</a:t>
            </a:r>
            <a:r>
              <a:rPr lang="es-CO" sz="4400" dirty="0"/>
              <a:t/>
            </a:r>
            <a:br>
              <a:rPr lang="es-CO" sz="4400" dirty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78004" y="4898278"/>
            <a:ext cx="103947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22, continua la U.B.A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Camilo Torres la U.B.A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 11, Las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Américas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 4 y Belén con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938484"/>
              </p:ext>
            </p:extLst>
          </p:nvPr>
        </p:nvGraphicFramePr>
        <p:xfrm>
          <a:off x="2542478" y="1867828"/>
          <a:ext cx="6411951" cy="2938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827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4195" y="1944778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 smtClean="0"/>
              <a:t/>
            </a:r>
            <a:br>
              <a:rPr lang="es-CO" sz="3600" dirty="0" smtClean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646770" y="5040350"/>
            <a:ext cx="103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EAPB con mayor número de manifestaciones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es Sanitas con 24, 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Nueva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EPS con 7, Salud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Total con 3, Asmet Salud con 1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, Otras EAPB 2, el FOMAG y Empleada, Anónima y Asmet salud cada una con 1.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622030"/>
              </p:ext>
            </p:extLst>
          </p:nvPr>
        </p:nvGraphicFramePr>
        <p:xfrm>
          <a:off x="3111191" y="1572322"/>
          <a:ext cx="5441794" cy="3228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797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SATISFACCIÓN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AL USUARIO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356839" y="4861932"/>
            <a:ext cx="10671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2314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Principal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1504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encuestas, en la en la U.B.A Camilo Torres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453,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 Las Américas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256,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34,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U.B.A Santa Leticia Moscopán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59 y en Brigada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5339355"/>
              </p:ext>
            </p:extLst>
          </p:nvPr>
        </p:nvGraphicFramePr>
        <p:xfrm>
          <a:off x="2787805" y="1778620"/>
          <a:ext cx="5809784" cy="308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0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OBSERVACIONES RELEVANTES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46410" y="1918010"/>
            <a:ext cx="106717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 atención por parte del personal que atiende en la </a:t>
            </a:r>
            <a:r>
              <a:rPr lang="es-CO" sz="20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U.B.A´s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Principal, Camilo Torres, Las Américas y Brigada.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el servicio de asignación de citas telefónicas en la U.B.A Principal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Puntualidad en la atención en el servicio de laboratorio, medicina, odontología, ecografías,  de la U.B.A Principal, de radiografías de la U.B.A Las Américas.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Disponer de mas citas para toma de radiografías convencionales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falla en el internet interfirió en la atención oportuna de los pacientes de la U.B.A Camilo Torres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sz="2000" dirty="0" smtClean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solidFill>
                <a:srgbClr val="006600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644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93" y="2977376"/>
            <a:ext cx="10281422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044749"/>
              </p:ext>
            </p:extLst>
          </p:nvPr>
        </p:nvGraphicFramePr>
        <p:xfrm>
          <a:off x="825187" y="2029075"/>
          <a:ext cx="10303728" cy="230919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074130"/>
                <a:gridCol w="1573897"/>
                <a:gridCol w="411432"/>
                <a:gridCol w="411432"/>
                <a:gridCol w="897765"/>
                <a:gridCol w="747961"/>
                <a:gridCol w="746907"/>
                <a:gridCol w="897765"/>
                <a:gridCol w="734248"/>
                <a:gridCol w="733193"/>
                <a:gridCol w="1074998"/>
              </a:tblGrid>
              <a:tr h="500207"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endParaRPr lang="es-CO" sz="9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</a:t>
                      </a:r>
                      <a:endParaRPr lang="es-CO" sz="9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8936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698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703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681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683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925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928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8028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703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682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683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924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928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8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01804" y="4137103"/>
            <a:ext cx="10359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por su atención</a:t>
            </a:r>
            <a:endParaRPr lang="es-CO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636</Words>
  <Application>Microsoft Office PowerPoint</Application>
  <PresentationFormat>Panorámica</PresentationFormat>
  <Paragraphs>82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Wingdings</vt:lpstr>
      <vt:lpstr>Tema de Office</vt:lpstr>
      <vt:lpstr>PQRSDF Y RESULTADO DE ENCUESTAS DE SATISFACCIÓN AL USUARIO  SEGUNDO TRIMESTRE 2025</vt:lpstr>
      <vt:lpstr>PQRSDF</vt:lpstr>
      <vt:lpstr>PQRSDF  </vt:lpstr>
      <vt:lpstr>PQRSDF  </vt:lpstr>
      <vt:lpstr>Manifestaciones por U.B.A </vt:lpstr>
      <vt:lpstr>                     Manifestaciones por EAPB  </vt:lpstr>
      <vt:lpstr>                                      ENCUESTAS DE SATISFACCIÓN AL USUARIO    </vt:lpstr>
      <vt:lpstr>                                     OBSERVACIONES RELEVANTES    </vt:lpstr>
      <vt:lpstr>                                      Consolidado Resolución 256 de 2016    </vt:lpstr>
      <vt:lpstr>Gracias por su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SIAU E.S.E. SAN SEBASTIAN</cp:lastModifiedBy>
  <cp:revision>140</cp:revision>
  <dcterms:created xsi:type="dcterms:W3CDTF">2022-05-23T15:59:10Z</dcterms:created>
  <dcterms:modified xsi:type="dcterms:W3CDTF">2025-07-28T15:52:52Z</dcterms:modified>
</cp:coreProperties>
</file>