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notesSlides/notesSlide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5" r:id="rId4"/>
    <p:sldId id="266" r:id="rId5"/>
    <p:sldId id="264" r:id="rId6"/>
    <p:sldId id="258" r:id="rId7"/>
    <p:sldId id="259" r:id="rId8"/>
    <p:sldId id="260" r:id="rId9"/>
    <p:sldId id="263" r:id="rId10"/>
    <p:sldId id="262" r:id="rId11"/>
  </p:sldIdLst>
  <p:sldSz cx="9144000" cy="6858000" type="screen4x3"/>
  <p:notesSz cx="7315200" cy="96012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9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numRef>
              <c:f>Hoja1!$E$5:$E$7</c:f>
              <c:numCache>
                <c:formatCode>General</c:formatCode>
                <c:ptCount val="3"/>
              </c:numCache>
            </c:numRef>
          </c:cat>
          <c:val>
            <c:numRef>
              <c:f>Hoja1!$F$5:$F$7</c:f>
              <c:numCache>
                <c:formatCode>General</c:formatCode>
                <c:ptCount val="3"/>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3"/>
              </a:solidFill>
              <a:ln>
                <a:noFill/>
              </a:ln>
              <a:effectLst>
                <a:outerShdw blurRad="63500" sx="102000" sy="102000" algn="ctr" rotWithShape="0">
                  <a:prstClr val="black">
                    <a:alpha val="20000"/>
                  </a:prstClr>
                </a:outerShdw>
              </a:effectLst>
            </c:spPr>
          </c:dPt>
          <c:dPt>
            <c:idx val="2"/>
            <c:bubble3D val="0"/>
            <c:spPr>
              <a:solidFill>
                <a:schemeClr val="accent5"/>
              </a:solidFill>
              <a:ln>
                <a:noFill/>
              </a:ln>
              <a:effectLst>
                <a:outerShdw blurRad="63500" sx="102000" sy="102000" algn="ctr" rotWithShape="0">
                  <a:prstClr val="black">
                    <a:alpha val="20000"/>
                  </a:prstClr>
                </a:outerShdw>
              </a:effectLst>
            </c:spPr>
          </c:dPt>
          <c:dPt>
            <c:idx val="3"/>
            <c:bubble3D val="0"/>
            <c:spPr>
              <a:solidFill>
                <a:schemeClr val="accent1">
                  <a:lumMod val="60000"/>
                </a:schemeClr>
              </a:solidFill>
              <a:ln>
                <a:noFill/>
              </a:ln>
              <a:effectLst>
                <a:outerShdw blurRad="63500" sx="102000" sy="102000" algn="ctr" rotWithShape="0">
                  <a:prstClr val="black">
                    <a:alpha val="20000"/>
                  </a:prstClr>
                </a:outerShdw>
              </a:effectLst>
            </c:spPr>
          </c:dPt>
          <c:dPt>
            <c:idx val="4"/>
            <c:bubble3D val="0"/>
            <c:spPr>
              <a:solidFill>
                <a:schemeClr val="accent3">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manualLayout>
                  <c:x val="0.10277777777777777"/>
                  <c:y val="3.703703703703703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2222222222222212"/>
                  <c:y val="8.796296296296296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layout>
                <c:manualLayout>
                  <c:x val="-9.4444444444444442E-2"/>
                  <c:y val="9.2592592592592587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Hoja1!$F$4:$F$8</c:f>
              <c:strCache>
                <c:ptCount val="5"/>
                <c:pt idx="0">
                  <c:v>Felicitación </c:v>
                </c:pt>
                <c:pt idx="1">
                  <c:v>Petición</c:v>
                </c:pt>
                <c:pt idx="2">
                  <c:v>Queja</c:v>
                </c:pt>
                <c:pt idx="3">
                  <c:v>Reclamo</c:v>
                </c:pt>
                <c:pt idx="4">
                  <c:v>Sugerencia </c:v>
                </c:pt>
              </c:strCache>
            </c:strRef>
          </c:cat>
          <c:val>
            <c:numRef>
              <c:f>Hoja1!$G$4:$G$8</c:f>
              <c:numCache>
                <c:formatCode>General</c:formatCode>
                <c:ptCount val="5"/>
                <c:pt idx="0">
                  <c:v>1</c:v>
                </c:pt>
                <c:pt idx="1">
                  <c:v>2</c:v>
                </c:pt>
                <c:pt idx="2">
                  <c:v>3</c:v>
                </c:pt>
                <c:pt idx="3">
                  <c:v>28</c:v>
                </c:pt>
                <c:pt idx="4">
                  <c:v>2</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numRef>
              <c:f>Hoja1!$E$5:$E$7</c:f>
              <c:numCache>
                <c:formatCode>General</c:formatCode>
                <c:ptCount val="3"/>
              </c:numCache>
            </c:numRef>
          </c:cat>
          <c:val>
            <c:numRef>
              <c:f>Hoja1!$F$5:$F$7</c:f>
              <c:numCache>
                <c:formatCode>General</c:formatCode>
                <c:ptCount val="3"/>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05555555555555"/>
          <c:y val="0.14583333333333334"/>
          <c:w val="0.46388888888888891"/>
          <c:h val="0.77314814814814814"/>
        </c:manualLayout>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numRef>
              <c:f>Hoja1!$E$5:$E$7</c:f>
              <c:numCache>
                <c:formatCode>General</c:formatCode>
                <c:ptCount val="3"/>
              </c:numCache>
            </c:numRef>
          </c:cat>
          <c:val>
            <c:numRef>
              <c:f>Hoja1!$F$5:$F$7</c:f>
              <c:numCache>
                <c:formatCode>General</c:formatCode>
                <c:ptCount val="3"/>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Hoja1!$F$6:$F$9</c:f>
              <c:strCache>
                <c:ptCount val="4"/>
                <c:pt idx="0">
                  <c:v>Buzón de sugerencias </c:v>
                </c:pt>
                <c:pt idx="1">
                  <c:v>Correo electrónico</c:v>
                </c:pt>
                <c:pt idx="2">
                  <c:v>Página WEB </c:v>
                </c:pt>
                <c:pt idx="3">
                  <c:v>Personalizada</c:v>
                </c:pt>
              </c:strCache>
            </c:strRef>
          </c:cat>
          <c:val>
            <c:numRef>
              <c:f>Hoja1!$G$6:$G$9</c:f>
              <c:numCache>
                <c:formatCode>General</c:formatCode>
                <c:ptCount val="4"/>
                <c:pt idx="0">
                  <c:v>22</c:v>
                </c:pt>
                <c:pt idx="1">
                  <c:v>4</c:v>
                </c:pt>
                <c:pt idx="2">
                  <c:v>7</c:v>
                </c:pt>
                <c:pt idx="3">
                  <c:v>4</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Lbls>
            <c:dLbl>
              <c:idx val="0"/>
              <c:layout>
                <c:manualLayout>
                  <c:x val="-0.15000000000000005"/>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layout>
                <c:manualLayout>
                  <c:x val="0.13055555555555545"/>
                  <c:y val="4.629629629629629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5"/>
                  <c:y val="0.1527777777777777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layout>
                <c:manualLayout>
                  <c:x val="-0.15277777777777782"/>
                  <c:y val="4.166666666666666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Hoja1!$F$7:$F$12</c:f>
              <c:strCache>
                <c:ptCount val="6"/>
                <c:pt idx="0">
                  <c:v>U.B.A Belén</c:v>
                </c:pt>
                <c:pt idx="1">
                  <c:v>U.B.A Camilo Torres</c:v>
                </c:pt>
                <c:pt idx="2">
                  <c:v>U.B.A Imágenes diagnósticas</c:v>
                </c:pt>
                <c:pt idx="3">
                  <c:v>U.B.A Las Américas</c:v>
                </c:pt>
                <c:pt idx="4">
                  <c:v>U.B.A Principal</c:v>
                </c:pt>
                <c:pt idx="5">
                  <c:v>Sin punto de atención</c:v>
                </c:pt>
              </c:strCache>
            </c:strRef>
          </c:cat>
          <c:val>
            <c:numRef>
              <c:f>Hoja1!$G$7:$G$12</c:f>
              <c:numCache>
                <c:formatCode>General</c:formatCode>
                <c:ptCount val="6"/>
                <c:pt idx="0">
                  <c:v>1</c:v>
                </c:pt>
                <c:pt idx="1">
                  <c:v>1</c:v>
                </c:pt>
                <c:pt idx="2">
                  <c:v>2</c:v>
                </c:pt>
                <c:pt idx="3">
                  <c:v>2</c:v>
                </c:pt>
                <c:pt idx="4">
                  <c:v>25</c:v>
                </c:pt>
                <c:pt idx="5">
                  <c:v>6</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Hoja1!$E$3:$E$9</c:f>
              <c:strCache>
                <c:ptCount val="7"/>
                <c:pt idx="0">
                  <c:v>A.I.C</c:v>
                </c:pt>
                <c:pt idx="1">
                  <c:v>Anónimo</c:v>
                </c:pt>
                <c:pt idx="2">
                  <c:v>Asmet Salud</c:v>
                </c:pt>
                <c:pt idx="3">
                  <c:v>Nueva EPS </c:v>
                </c:pt>
                <c:pt idx="4">
                  <c:v>Salud Total </c:v>
                </c:pt>
                <c:pt idx="5">
                  <c:v>Sanitas</c:v>
                </c:pt>
                <c:pt idx="6">
                  <c:v>Otras EPS </c:v>
                </c:pt>
              </c:strCache>
            </c:strRef>
          </c:cat>
          <c:val>
            <c:numRef>
              <c:f>Hoja1!$F$3:$F$9</c:f>
              <c:numCache>
                <c:formatCode>General</c:formatCode>
                <c:ptCount val="7"/>
                <c:pt idx="0">
                  <c:v>4</c:v>
                </c:pt>
                <c:pt idx="1">
                  <c:v>5</c:v>
                </c:pt>
                <c:pt idx="2">
                  <c:v>2</c:v>
                </c:pt>
                <c:pt idx="3">
                  <c:v>8</c:v>
                </c:pt>
                <c:pt idx="4">
                  <c:v>3</c:v>
                </c:pt>
                <c:pt idx="5">
                  <c:v>8</c:v>
                </c:pt>
                <c:pt idx="6">
                  <c:v>7</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layout>
                <c:manualLayout>
                  <c:x val="-0.10000000000000002"/>
                  <c:y val="6.4814814814814811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layout>
                <c:manualLayout>
                  <c:x val="0.23333333333333334"/>
                  <c:y val="1.388888888888888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Hoja1!$F$3:$F$8</c:f>
              <c:strCache>
                <c:ptCount val="6"/>
                <c:pt idx="0">
                  <c:v>U.B.A Principal</c:v>
                </c:pt>
                <c:pt idx="1">
                  <c:v>U.B.A Belén</c:v>
                </c:pt>
                <c:pt idx="2">
                  <c:v>U.B.A Camilo Torres</c:v>
                </c:pt>
                <c:pt idx="3">
                  <c:v>U.B.A Imágenes diagnósticas</c:v>
                </c:pt>
                <c:pt idx="4">
                  <c:v>U.B.A Las Américas</c:v>
                </c:pt>
                <c:pt idx="5">
                  <c:v>U.B.A Leticia</c:v>
                </c:pt>
              </c:strCache>
            </c:strRef>
          </c:cat>
          <c:val>
            <c:numRef>
              <c:f>Hoja1!$G$3:$G$8</c:f>
              <c:numCache>
                <c:formatCode>General</c:formatCode>
                <c:ptCount val="6"/>
                <c:pt idx="0">
                  <c:v>1526</c:v>
                </c:pt>
                <c:pt idx="1">
                  <c:v>168</c:v>
                </c:pt>
                <c:pt idx="2">
                  <c:v>655</c:v>
                </c:pt>
                <c:pt idx="3">
                  <c:v>381</c:v>
                </c:pt>
                <c:pt idx="4">
                  <c:v>112</c:v>
                </c:pt>
                <c:pt idx="5">
                  <c:v>141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308AF656-FDE8-4FA5-BD32-B420E217884E}" type="datetimeFigureOut">
              <a:rPr lang="es-CO" smtClean="0"/>
              <a:t>24/04/2025</a:t>
            </a:fld>
            <a:endParaRPr lang="es-CO"/>
          </a:p>
        </p:txBody>
      </p:sp>
      <p:sp>
        <p:nvSpPr>
          <p:cNvPr id="4" name="Marcador de imagen de diapositiva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996064AF-3619-456D-8452-07E0C32BAEA0}" type="slidenum">
              <a:rPr lang="es-CO" smtClean="0"/>
              <a:t>‹Nº›</a:t>
            </a:fld>
            <a:endParaRPr lang="es-CO"/>
          </a:p>
        </p:txBody>
      </p:sp>
    </p:spTree>
    <p:extLst>
      <p:ext uri="{BB962C8B-B14F-4D97-AF65-F5344CB8AC3E}">
        <p14:creationId xmlns:p14="http://schemas.microsoft.com/office/powerpoint/2010/main" val="23171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96064AF-3619-456D-8452-07E0C32BAEA0}" type="slidenum">
              <a:rPr lang="es-CO" smtClean="0"/>
              <a:t>3</a:t>
            </a:fld>
            <a:endParaRPr lang="es-CO"/>
          </a:p>
        </p:txBody>
      </p:sp>
    </p:spTree>
    <p:extLst>
      <p:ext uri="{BB962C8B-B14F-4D97-AF65-F5344CB8AC3E}">
        <p14:creationId xmlns:p14="http://schemas.microsoft.com/office/powerpoint/2010/main" val="2966734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96064AF-3619-456D-8452-07E0C32BAEA0}" type="slidenum">
              <a:rPr lang="es-CO" smtClean="0"/>
              <a:t>4</a:t>
            </a:fld>
            <a:endParaRPr lang="es-CO"/>
          </a:p>
        </p:txBody>
      </p:sp>
    </p:spTree>
    <p:extLst>
      <p:ext uri="{BB962C8B-B14F-4D97-AF65-F5344CB8AC3E}">
        <p14:creationId xmlns:p14="http://schemas.microsoft.com/office/powerpoint/2010/main" val="729847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AD684ED-305F-420F-899D-B39E7241B19E}" type="datetimeFigureOut">
              <a:rPr lang="es-CO" smtClean="0"/>
              <a:t>24/04/2025</a:t>
            </a:fld>
            <a:endParaRPr lang="es-CO"/>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CO"/>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EF592A2-4F5A-45A4-8CCF-2402054143D1}" type="slidenum">
              <a:rPr lang="es-CO" smtClean="0"/>
              <a:t>‹Nº›</a:t>
            </a:fld>
            <a:endParaRPr lang="es-CO"/>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AD684ED-305F-420F-899D-B39E7241B19E}"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AD684ED-305F-420F-899D-B39E7241B19E}"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24/04/2025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AD684ED-305F-420F-899D-B39E7241B19E}" type="datetimeFigureOut">
              <a:rPr lang="es-CO" smtClean="0"/>
              <a:t>24/04/2025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AD684ED-305F-420F-899D-B39E7241B19E}" type="datetimeFigureOut">
              <a:rPr lang="es-CO" smtClean="0"/>
              <a:t>24/04/2025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D684ED-305F-420F-899D-B39E7241B19E}" type="datetimeFigureOut">
              <a:rPr lang="es-CO" smtClean="0"/>
              <a:t>24/04/2025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24/04/2025</a:t>
            </a:fld>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AD684ED-305F-420F-899D-B39E7241B19E}" type="datetimeFigureOut">
              <a:rPr lang="es-CO" smtClean="0"/>
              <a:t>24/04/2025</a:t>
            </a:fld>
            <a:endParaRPr lang="es-CO"/>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24/04/2025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AD684ED-305F-420F-899D-B39E7241B19E}" type="datetimeFigureOut">
              <a:rPr lang="es-CO" smtClean="0"/>
              <a:t>24/04/2025</a:t>
            </a:fld>
            <a:endParaRPr lang="es-CO"/>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CO"/>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EF592A2-4F5A-45A4-8CCF-2402054143D1}" type="slidenum">
              <a:rPr lang="es-CO" smtClean="0"/>
              <a:t>‹Nº›</a:t>
            </a:fld>
            <a:endParaRPr lang="es-C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187624" y="836712"/>
            <a:ext cx="6408712" cy="5632311"/>
          </a:xfrm>
          <a:prstGeom prst="rect">
            <a:avLst/>
          </a:prstGeom>
          <a:noFill/>
        </p:spPr>
        <p:txBody>
          <a:bodyPr wrap="square" rtlCol="0">
            <a:spAutoFit/>
          </a:bodyPr>
          <a:lstStyle/>
          <a:p>
            <a:pPr algn="ctr"/>
            <a:r>
              <a:rPr lang="es-CO" sz="4000" b="1" dirty="0" smtClean="0">
                <a:solidFill>
                  <a:schemeClr val="accent1">
                    <a:lumMod val="50000"/>
                  </a:schemeClr>
                </a:solidFill>
                <a:latin typeface="Arial" pitchFamily="34" charset="0"/>
                <a:cs typeface="Arial" pitchFamily="34" charset="0"/>
              </a:rPr>
              <a:t>PQRSDF Y RESULTADO DE ENCUESTAS DE SATISFACCIÓN AL USUARIO</a:t>
            </a:r>
          </a:p>
          <a:p>
            <a:endParaRPr lang="es-CO" sz="4000" dirty="0">
              <a:solidFill>
                <a:schemeClr val="accent1">
                  <a:lumMod val="50000"/>
                </a:schemeClr>
              </a:solidFill>
              <a:latin typeface="Arial" pitchFamily="34" charset="0"/>
              <a:cs typeface="Arial" pitchFamily="34" charset="0"/>
            </a:endParaRPr>
          </a:p>
          <a:p>
            <a:r>
              <a:rPr lang="es-CO" sz="4000" b="1" dirty="0" smtClean="0">
                <a:solidFill>
                  <a:schemeClr val="accent1">
                    <a:lumMod val="50000"/>
                  </a:schemeClr>
                </a:solidFill>
                <a:latin typeface="Arial" pitchFamily="34" charset="0"/>
                <a:cs typeface="Arial" pitchFamily="34" charset="0"/>
              </a:rPr>
              <a:t>CUARTO TRIMESTRE 2024</a:t>
            </a:r>
          </a:p>
          <a:p>
            <a:endParaRPr lang="es-CO" sz="4000" b="1" dirty="0" smtClean="0">
              <a:solidFill>
                <a:schemeClr val="accent1">
                  <a:lumMod val="50000"/>
                </a:schemeClr>
              </a:solidFill>
              <a:latin typeface="Arial" pitchFamily="34" charset="0"/>
              <a:cs typeface="Arial" pitchFamily="34" charset="0"/>
            </a:endParaRPr>
          </a:p>
          <a:p>
            <a:r>
              <a:rPr lang="es-CO" sz="4000" b="1" dirty="0" smtClean="0">
                <a:solidFill>
                  <a:schemeClr val="accent1">
                    <a:lumMod val="50000"/>
                  </a:schemeClr>
                </a:solidFill>
                <a:latin typeface="Arial" pitchFamily="34" charset="0"/>
                <a:cs typeface="Arial" pitchFamily="34" charset="0"/>
              </a:rPr>
              <a:t> </a:t>
            </a:r>
          </a:p>
        </p:txBody>
      </p:sp>
    </p:spTree>
    <p:extLst>
      <p:ext uri="{BB962C8B-B14F-4D97-AF65-F5344CB8AC3E}">
        <p14:creationId xmlns:p14="http://schemas.microsoft.com/office/powerpoint/2010/main" val="1951188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graphicFrame>
        <p:nvGraphicFramePr>
          <p:cNvPr id="12" name="1 Gráfico"/>
          <p:cNvGraphicFramePr>
            <a:graphicFrameLocks/>
          </p:cNvGraphicFramePr>
          <p:nvPr>
            <p:extLst>
              <p:ext uri="{D42A27DB-BD31-4B8C-83A1-F6EECF244321}">
                <p14:modId xmlns:p14="http://schemas.microsoft.com/office/powerpoint/2010/main" val="2215572217"/>
              </p:ext>
            </p:extLst>
          </p:nvPr>
        </p:nvGraphicFramePr>
        <p:xfrm>
          <a:off x="2252642" y="1844824"/>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12 CuadroTexto"/>
          <p:cNvSpPr txBox="1"/>
          <p:nvPr/>
        </p:nvSpPr>
        <p:spPr>
          <a:xfrm>
            <a:off x="271493" y="4103294"/>
            <a:ext cx="7180827" cy="2585323"/>
          </a:xfrm>
          <a:prstGeom prst="rect">
            <a:avLst/>
          </a:prstGeom>
          <a:noFill/>
        </p:spPr>
        <p:txBody>
          <a:bodyPr wrap="square" rtlCol="0">
            <a:spAutoFit/>
          </a:bodyPr>
          <a:lstStyle/>
          <a:p>
            <a:pPr marL="285750" indent="-285750" algn="just">
              <a:buFont typeface="Arial" panose="020B0604020202020204" pitchFamily="34" charset="0"/>
              <a:buChar char="•"/>
            </a:pPr>
            <a:r>
              <a:rPr lang="es-CO" b="1" dirty="0">
                <a:solidFill>
                  <a:schemeClr val="accent1">
                    <a:lumMod val="50000"/>
                  </a:schemeClr>
                </a:solidFill>
                <a:latin typeface="Arial" pitchFamily="34" charset="0"/>
                <a:cs typeface="Arial" pitchFamily="34" charset="0"/>
              </a:rPr>
              <a:t>1</a:t>
            </a:r>
            <a:r>
              <a:rPr lang="es-CO" b="1" dirty="0" smtClean="0">
                <a:solidFill>
                  <a:schemeClr val="accent1">
                    <a:lumMod val="50000"/>
                  </a:schemeClr>
                </a:solidFill>
                <a:latin typeface="Arial" pitchFamily="34" charset="0"/>
                <a:cs typeface="Arial" pitchFamily="34" charset="0"/>
              </a:rPr>
              <a:t> felicitación: </a:t>
            </a:r>
            <a:r>
              <a:rPr lang="es-CO" dirty="0" smtClean="0">
                <a:solidFill>
                  <a:schemeClr val="accent1">
                    <a:lumMod val="50000"/>
                  </a:schemeClr>
                </a:solidFill>
                <a:latin typeface="Arial" pitchFamily="34" charset="0"/>
                <a:cs typeface="Arial" pitchFamily="34" charset="0"/>
              </a:rPr>
              <a:t>Personal de la U.B.A Rayos X </a:t>
            </a:r>
          </a:p>
          <a:p>
            <a:pPr marL="285750" indent="-285750" algn="just">
              <a:buFont typeface="Arial" panose="020B0604020202020204" pitchFamily="34" charset="0"/>
              <a:buChar char="•"/>
            </a:pPr>
            <a:r>
              <a:rPr lang="es-CO" b="1" dirty="0" smtClean="0">
                <a:solidFill>
                  <a:schemeClr val="accent1">
                    <a:lumMod val="50000"/>
                  </a:schemeClr>
                </a:solidFill>
                <a:latin typeface="Arial" pitchFamily="34" charset="0"/>
                <a:cs typeface="Arial" pitchFamily="34" charset="0"/>
              </a:rPr>
              <a:t>3 quejas: </a:t>
            </a:r>
            <a:r>
              <a:rPr lang="es-CO" dirty="0" smtClean="0">
                <a:solidFill>
                  <a:schemeClr val="accent1">
                    <a:lumMod val="50000"/>
                  </a:schemeClr>
                </a:solidFill>
                <a:latin typeface="Arial" pitchFamily="34" charset="0"/>
                <a:cs typeface="Arial" pitchFamily="34" charset="0"/>
              </a:rPr>
              <a:t>Relaciona personal auxiliar de enfermería de la U.B.A Belén y profesional Odontóloga de la U.B.A Principal</a:t>
            </a:r>
          </a:p>
          <a:p>
            <a:pPr marL="285750" indent="-285750" algn="just">
              <a:buFont typeface="Arial" panose="020B0604020202020204" pitchFamily="34" charset="0"/>
              <a:buChar char="•"/>
            </a:pPr>
            <a:r>
              <a:rPr lang="es-CO" b="1" dirty="0" smtClean="0">
                <a:solidFill>
                  <a:schemeClr val="accent1">
                    <a:lumMod val="50000"/>
                  </a:schemeClr>
                </a:solidFill>
                <a:latin typeface="Arial" pitchFamily="34" charset="0"/>
                <a:cs typeface="Arial" pitchFamily="34" charset="0"/>
              </a:rPr>
              <a:t>2 sugerencias: </a:t>
            </a:r>
            <a:r>
              <a:rPr lang="es-CO" dirty="0" smtClean="0">
                <a:solidFill>
                  <a:schemeClr val="accent1">
                    <a:lumMod val="50000"/>
                  </a:schemeClr>
                </a:solidFill>
                <a:latin typeface="Arial" pitchFamily="34" charset="0"/>
                <a:cs typeface="Arial" pitchFamily="34" charset="0"/>
              </a:rPr>
              <a:t>relacionan realizar el procedimiento de inyectología, en la caja 6 de autorizaciones se indique el lugar donde la EPS le prestará la atención </a:t>
            </a:r>
          </a:p>
          <a:p>
            <a:pPr marL="285750" indent="-285750" algn="just">
              <a:buFont typeface="Arial" panose="020B0604020202020204" pitchFamily="34" charset="0"/>
              <a:buChar char="•"/>
            </a:pPr>
            <a:r>
              <a:rPr lang="es-CO" b="1" dirty="0">
                <a:solidFill>
                  <a:schemeClr val="accent1">
                    <a:lumMod val="50000"/>
                  </a:schemeClr>
                </a:solidFill>
                <a:latin typeface="Arial" pitchFamily="34" charset="0"/>
                <a:cs typeface="Arial" pitchFamily="34" charset="0"/>
              </a:rPr>
              <a:t>3</a:t>
            </a:r>
            <a:r>
              <a:rPr lang="es-CO" b="1" dirty="0" smtClean="0">
                <a:solidFill>
                  <a:schemeClr val="accent1">
                    <a:lumMod val="50000"/>
                  </a:schemeClr>
                </a:solidFill>
                <a:latin typeface="Arial" pitchFamily="34" charset="0"/>
                <a:cs typeface="Arial" pitchFamily="34" charset="0"/>
              </a:rPr>
              <a:t> Peticiones: </a:t>
            </a:r>
            <a:r>
              <a:rPr lang="es-CO" dirty="0" smtClean="0">
                <a:solidFill>
                  <a:schemeClr val="accent1">
                    <a:lumMod val="50000"/>
                  </a:schemeClr>
                </a:solidFill>
                <a:latin typeface="Arial" pitchFamily="34" charset="0"/>
                <a:cs typeface="Arial" pitchFamily="34" charset="0"/>
              </a:rPr>
              <a:t>Asignación de citas para servicios, solicitud </a:t>
            </a:r>
            <a:r>
              <a:rPr lang="es-ES" dirty="0" smtClean="0">
                <a:solidFill>
                  <a:schemeClr val="accent1">
                    <a:lumMod val="50000"/>
                  </a:schemeClr>
                </a:solidFill>
                <a:latin typeface="Arial" pitchFamily="34" charset="0"/>
                <a:cs typeface="Arial" pitchFamily="34" charset="0"/>
              </a:rPr>
              <a:t>de </a:t>
            </a:r>
            <a:r>
              <a:rPr lang="es-ES" dirty="0">
                <a:solidFill>
                  <a:schemeClr val="accent1">
                    <a:lumMod val="50000"/>
                  </a:schemeClr>
                </a:solidFill>
                <a:latin typeface="Arial" pitchFamily="34" charset="0"/>
                <a:cs typeface="Arial" pitchFamily="34" charset="0"/>
              </a:rPr>
              <a:t>procedimiento no habilitado en la institución.</a:t>
            </a:r>
          </a:p>
          <a:p>
            <a:pPr marL="285750" indent="-285750" algn="just">
              <a:buFont typeface="Arial" panose="020B0604020202020204" pitchFamily="34" charset="0"/>
              <a:buChar char="•"/>
            </a:pPr>
            <a:endParaRPr lang="es-CO" dirty="0">
              <a:solidFill>
                <a:srgbClr val="FF0000"/>
              </a:solidFill>
              <a:latin typeface="Arial" pitchFamily="34" charset="0"/>
              <a:cs typeface="Arial" pitchFamily="34" charset="0"/>
            </a:endParaRPr>
          </a:p>
        </p:txBody>
      </p:sp>
      <p:sp>
        <p:nvSpPr>
          <p:cNvPr id="14" name="13 CuadroTexto"/>
          <p:cNvSpPr txBox="1"/>
          <p:nvPr/>
        </p:nvSpPr>
        <p:spPr>
          <a:xfrm>
            <a:off x="755576" y="969723"/>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Tipo de manifestación</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6" name="Gráfico 15"/>
          <p:cNvGraphicFramePr>
            <a:graphicFrameLocks/>
          </p:cNvGraphicFramePr>
          <p:nvPr>
            <p:extLst>
              <p:ext uri="{D42A27DB-BD31-4B8C-83A1-F6EECF244321}">
                <p14:modId xmlns:p14="http://schemas.microsoft.com/office/powerpoint/2010/main" val="298683429"/>
              </p:ext>
            </p:extLst>
          </p:nvPr>
        </p:nvGraphicFramePr>
        <p:xfrm>
          <a:off x="2301330" y="1265268"/>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3464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3">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4">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4">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graphicFrame>
        <p:nvGraphicFramePr>
          <p:cNvPr id="12" name="1 Gráfico"/>
          <p:cNvGraphicFramePr>
            <a:graphicFrameLocks/>
          </p:cNvGraphicFramePr>
          <p:nvPr>
            <p:extLst>
              <p:ext uri="{D42A27DB-BD31-4B8C-83A1-F6EECF244321}">
                <p14:modId xmlns:p14="http://schemas.microsoft.com/office/powerpoint/2010/main" val="2215572217"/>
              </p:ext>
            </p:extLst>
          </p:nvPr>
        </p:nvGraphicFramePr>
        <p:xfrm>
          <a:off x="2252642" y="184482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3" name="12 CuadroTexto"/>
          <p:cNvSpPr txBox="1"/>
          <p:nvPr/>
        </p:nvSpPr>
        <p:spPr>
          <a:xfrm>
            <a:off x="323528" y="1172535"/>
            <a:ext cx="8496944" cy="3416320"/>
          </a:xfrm>
          <a:prstGeom prst="rect">
            <a:avLst/>
          </a:prstGeom>
          <a:noFill/>
        </p:spPr>
        <p:txBody>
          <a:bodyPr wrap="square" rtlCol="0">
            <a:spAutoFit/>
          </a:bodyPr>
          <a:lstStyle/>
          <a:p>
            <a:pPr marL="285750" indent="-285750" algn="just">
              <a:buFont typeface="Arial" panose="020B0604020202020204" pitchFamily="34" charset="0"/>
              <a:buChar char="•"/>
            </a:pPr>
            <a:r>
              <a:rPr lang="es-CO" b="1" dirty="0" smtClean="0">
                <a:solidFill>
                  <a:schemeClr val="accent1">
                    <a:lumMod val="50000"/>
                  </a:schemeClr>
                </a:solidFill>
                <a:latin typeface="Arial" pitchFamily="34" charset="0"/>
                <a:cs typeface="Arial" pitchFamily="34" charset="0"/>
              </a:rPr>
              <a:t>27 reclamos: </a:t>
            </a:r>
            <a:r>
              <a:rPr lang="es-CO" dirty="0" smtClean="0">
                <a:solidFill>
                  <a:schemeClr val="accent1">
                    <a:lumMod val="50000"/>
                  </a:schemeClr>
                </a:solidFill>
                <a:latin typeface="Arial" pitchFamily="34" charset="0"/>
                <a:cs typeface="Arial" pitchFamily="34" charset="0"/>
              </a:rPr>
              <a:t>a continuación se relaciona los motivos de reclamos para este periodo:</a:t>
            </a:r>
          </a:p>
          <a:p>
            <a:pPr algn="just"/>
            <a:endParaRPr lang="es-CO" dirty="0" smtClean="0">
              <a:solidFill>
                <a:schemeClr val="accent1">
                  <a:lumMod val="50000"/>
                </a:schemeClr>
              </a:solidFill>
              <a:latin typeface="Arial" pitchFamily="34" charset="0"/>
              <a:cs typeface="Arial" pitchFamily="34" charset="0"/>
            </a:endParaRP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Demora en la atención en el servicio de ecografías, odontología, toma de radiografía, servicio de ventanilla única y entrega de resultado de citología.</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reporte de resultado de exámenes.</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diligenciamiento de cartilla de control de infancia.</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Error al asignar citas.</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Usuaria llegó tarde al servicio de vacunación y no atendieron al hijo.</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Odontóloga no atendió paciente.</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Solicitó consulta odontológica y la profesional no realizó el procedimiento solicitado.</a:t>
            </a:r>
          </a:p>
        </p:txBody>
      </p:sp>
      <p:sp>
        <p:nvSpPr>
          <p:cNvPr id="15" name="14 CuadroTexto"/>
          <p:cNvSpPr txBox="1"/>
          <p:nvPr/>
        </p:nvSpPr>
        <p:spPr>
          <a:xfrm>
            <a:off x="1547664" y="329906"/>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525377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3">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4">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4">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graphicFrame>
        <p:nvGraphicFramePr>
          <p:cNvPr id="12" name="1 Gráfico"/>
          <p:cNvGraphicFramePr>
            <a:graphicFrameLocks/>
          </p:cNvGraphicFramePr>
          <p:nvPr>
            <p:extLst>
              <p:ext uri="{D42A27DB-BD31-4B8C-83A1-F6EECF244321}">
                <p14:modId xmlns:p14="http://schemas.microsoft.com/office/powerpoint/2010/main" val="90360675"/>
              </p:ext>
            </p:extLst>
          </p:nvPr>
        </p:nvGraphicFramePr>
        <p:xfrm>
          <a:off x="2252642" y="184482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3" name="12 CuadroTexto"/>
          <p:cNvSpPr txBox="1"/>
          <p:nvPr/>
        </p:nvSpPr>
        <p:spPr>
          <a:xfrm>
            <a:off x="252090" y="1725702"/>
            <a:ext cx="8496944" cy="2308324"/>
          </a:xfrm>
          <a:prstGeom prst="rect">
            <a:avLst/>
          </a:prstGeom>
          <a:noFill/>
        </p:spPr>
        <p:txBody>
          <a:bodyPr wrap="square" rtlCol="0">
            <a:spAutoFit/>
          </a:bodyPr>
          <a:lstStyle/>
          <a:p>
            <a:pPr marL="285750" indent="-285750" algn="just">
              <a:buFont typeface="Wingdings" panose="05000000000000000000" pitchFamily="2" charset="2"/>
              <a:buChar char="ü"/>
            </a:pPr>
            <a:r>
              <a:rPr lang="es-ES" dirty="0">
                <a:solidFill>
                  <a:schemeClr val="accent1">
                    <a:lumMod val="50000"/>
                  </a:schemeClr>
                </a:solidFill>
                <a:latin typeface="Arial" pitchFamily="34" charset="0"/>
                <a:cs typeface="Arial" pitchFamily="34" charset="0"/>
              </a:rPr>
              <a:t>Atendieron de última a paciente en el servicio de higiene oral porque en el momento de la cita </a:t>
            </a:r>
            <a:r>
              <a:rPr lang="es-ES" dirty="0" smtClean="0">
                <a:solidFill>
                  <a:schemeClr val="accent1">
                    <a:lumMod val="50000"/>
                  </a:schemeClr>
                </a:solidFill>
                <a:latin typeface="Arial" pitchFamily="34" charset="0"/>
                <a:cs typeface="Arial" pitchFamily="34" charset="0"/>
              </a:rPr>
              <a:t>la paciente se </a:t>
            </a:r>
            <a:r>
              <a:rPr lang="es-ES" dirty="0">
                <a:solidFill>
                  <a:schemeClr val="accent1">
                    <a:lumMod val="50000"/>
                  </a:schemeClr>
                </a:solidFill>
                <a:latin typeface="Arial" pitchFamily="34" charset="0"/>
                <a:cs typeface="Arial" pitchFamily="34" charset="0"/>
              </a:rPr>
              <a:t>encontraba asistiendo a control prenatal.</a:t>
            </a:r>
          </a:p>
          <a:p>
            <a:pPr marL="285750" indent="-285750" algn="just">
              <a:buFont typeface="Wingdings" panose="05000000000000000000" pitchFamily="2" charset="2"/>
              <a:buChar char="ü"/>
            </a:pPr>
            <a:r>
              <a:rPr lang="es-ES" dirty="0">
                <a:solidFill>
                  <a:schemeClr val="accent1">
                    <a:lumMod val="50000"/>
                  </a:schemeClr>
                </a:solidFill>
                <a:latin typeface="Arial" pitchFamily="34" charset="0"/>
                <a:cs typeface="Arial" pitchFamily="34" charset="0"/>
              </a:rPr>
              <a:t>Asistió a consulta odontológica y </a:t>
            </a:r>
            <a:r>
              <a:rPr lang="es-ES" dirty="0" smtClean="0">
                <a:solidFill>
                  <a:schemeClr val="accent1">
                    <a:lumMod val="50000"/>
                  </a:schemeClr>
                </a:solidFill>
                <a:latin typeface="Arial" pitchFamily="34" charset="0"/>
                <a:cs typeface="Arial" pitchFamily="34" charset="0"/>
              </a:rPr>
              <a:t>aparentemente la </a:t>
            </a:r>
            <a:r>
              <a:rPr lang="es-ES" dirty="0">
                <a:solidFill>
                  <a:schemeClr val="accent1">
                    <a:lumMod val="50000"/>
                  </a:schemeClr>
                </a:solidFill>
                <a:latin typeface="Arial" pitchFamily="34" charset="0"/>
                <a:cs typeface="Arial" pitchFamily="34" charset="0"/>
              </a:rPr>
              <a:t>atendió la higenista.</a:t>
            </a:r>
          </a:p>
          <a:p>
            <a:pPr marL="285750" indent="-285750" algn="just">
              <a:buFont typeface="Wingdings" panose="05000000000000000000" pitchFamily="2" charset="2"/>
              <a:buChar char="ü"/>
            </a:pPr>
            <a:r>
              <a:rPr lang="es-ES" dirty="0">
                <a:solidFill>
                  <a:schemeClr val="accent1">
                    <a:lumMod val="50000"/>
                  </a:schemeClr>
                </a:solidFill>
                <a:latin typeface="Arial" pitchFamily="34" charset="0"/>
                <a:cs typeface="Arial" pitchFamily="34" charset="0"/>
              </a:rPr>
              <a:t>No </a:t>
            </a:r>
            <a:r>
              <a:rPr lang="es-ES" dirty="0" smtClean="0">
                <a:solidFill>
                  <a:schemeClr val="accent1">
                    <a:lumMod val="50000"/>
                  </a:schemeClr>
                </a:solidFill>
                <a:latin typeface="Arial" pitchFamily="34" charset="0"/>
                <a:cs typeface="Arial" pitchFamily="34" charset="0"/>
              </a:rPr>
              <a:t>formularon </a:t>
            </a:r>
            <a:r>
              <a:rPr lang="es-ES" dirty="0">
                <a:solidFill>
                  <a:schemeClr val="accent1">
                    <a:lumMod val="50000"/>
                  </a:schemeClr>
                </a:solidFill>
                <a:latin typeface="Arial" pitchFamily="34" charset="0"/>
                <a:cs typeface="Arial" pitchFamily="34" charset="0"/>
              </a:rPr>
              <a:t>medicamento ni remisión a nivel superior en el servicio de odontología</a:t>
            </a:r>
            <a:r>
              <a:rPr lang="es-ES" dirty="0" smtClean="0">
                <a:solidFill>
                  <a:schemeClr val="accent1">
                    <a:lumMod val="50000"/>
                  </a:schemeClr>
                </a:solidFill>
                <a:latin typeface="Arial" pitchFamily="34" charset="0"/>
                <a:cs typeface="Arial" pitchFamily="34" charset="0"/>
              </a:rPr>
              <a:t>.</a:t>
            </a:r>
            <a:endParaRPr lang="es-CO" dirty="0" smtClean="0">
              <a:solidFill>
                <a:schemeClr val="accent1">
                  <a:lumMod val="50000"/>
                </a:schemeClr>
              </a:solidFill>
              <a:latin typeface="Arial" pitchFamily="34" charset="0"/>
              <a:cs typeface="Arial" pitchFamily="34" charset="0"/>
            </a:endParaRP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entrega de digiturno para ingresar al servicio de laboratorio.</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atención de línea telefónica habilitada para asignación de citas en la U.B.A Las Américas.</a:t>
            </a:r>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711835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503548" y="4677470"/>
            <a:ext cx="7092788" cy="1323439"/>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La herramienta con mayor demanda para instaurar manifestaciones fue los buzones de sugerencia con 21,  de manera personalizada 4, correo electrónico institucional 4 y página WEB institucional 7.</a:t>
            </a:r>
            <a:endParaRPr lang="es-CO" sz="2000"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755576" y="1145997"/>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Herramienta utilizada</a:t>
            </a:r>
            <a:r>
              <a:rPr lang="es-CO" dirty="0" smtClean="0"/>
              <a:t> </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6" name="Gráfico 15"/>
          <p:cNvGraphicFramePr>
            <a:graphicFrameLocks/>
          </p:cNvGraphicFramePr>
          <p:nvPr>
            <p:extLst>
              <p:ext uri="{D42A27DB-BD31-4B8C-83A1-F6EECF244321}">
                <p14:modId xmlns:p14="http://schemas.microsoft.com/office/powerpoint/2010/main" val="2354017690"/>
              </p:ext>
            </p:extLst>
          </p:nvPr>
        </p:nvGraphicFramePr>
        <p:xfrm>
          <a:off x="2447365" y="980728"/>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p:cNvGraphicFramePr>
            <a:graphicFrameLocks/>
          </p:cNvGraphicFramePr>
          <p:nvPr>
            <p:extLst>
              <p:ext uri="{D42A27DB-BD31-4B8C-83A1-F6EECF244321}">
                <p14:modId xmlns:p14="http://schemas.microsoft.com/office/powerpoint/2010/main" val="2320550783"/>
              </p:ext>
            </p:extLst>
          </p:nvPr>
        </p:nvGraphicFramePr>
        <p:xfrm>
          <a:off x="2123728" y="1782163"/>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1366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2231740" y="360359"/>
            <a:ext cx="4680520"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Sede</a:t>
            </a:r>
            <a:endParaRPr lang="es-CO" sz="2400" b="1"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565374" y="4178817"/>
            <a:ext cx="7272808" cy="1631216"/>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Por afluencia de pacientes la Unidad Básica de Atención con  que presento mayor volumen de manifestaciones fue la Principal con 25, seguida sin punto de atención con 6, la U.B.A Las Américas e Imágenes diagnósticas cada una con 2 y la U.B.A Camilo Torres y Belén cada una con 1.</a:t>
            </a:r>
            <a:endParaRPr lang="es-CO" sz="2400" dirty="0">
              <a:solidFill>
                <a:schemeClr val="accent1">
                  <a:lumMod val="50000"/>
                </a:schemeClr>
              </a:solidFill>
              <a:latin typeface="Arial"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396931384"/>
              </p:ext>
            </p:extLst>
          </p:nvPr>
        </p:nvGraphicFramePr>
        <p:xfrm>
          <a:off x="2340260" y="54868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p:cNvGraphicFramePr>
            <a:graphicFrameLocks/>
          </p:cNvGraphicFramePr>
          <p:nvPr>
            <p:extLst>
              <p:ext uri="{D42A27DB-BD31-4B8C-83A1-F6EECF244321}">
                <p14:modId xmlns:p14="http://schemas.microsoft.com/office/powerpoint/2010/main" val="1854547641"/>
              </p:ext>
            </p:extLst>
          </p:nvPr>
        </p:nvGraphicFramePr>
        <p:xfrm>
          <a:off x="1907704" y="1196752"/>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68061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9417"/>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754671" y="476672"/>
            <a:ext cx="5634657"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EAPB</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683568" y="4293096"/>
            <a:ext cx="7200800" cy="923330"/>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La EAPB con mayor número de manifestaciones es  Nueva EPS  y Sanitas cada una con 8, </a:t>
            </a:r>
            <a:r>
              <a:rPr lang="es-CO" dirty="0">
                <a:solidFill>
                  <a:schemeClr val="accent1">
                    <a:lumMod val="50000"/>
                  </a:schemeClr>
                </a:solidFill>
                <a:latin typeface="Arial" pitchFamily="34" charset="0"/>
                <a:cs typeface="Arial" pitchFamily="34" charset="0"/>
              </a:rPr>
              <a:t>Anónimas </a:t>
            </a:r>
            <a:r>
              <a:rPr lang="es-CO" dirty="0" smtClean="0">
                <a:solidFill>
                  <a:schemeClr val="accent1">
                    <a:lumMod val="50000"/>
                  </a:schemeClr>
                </a:solidFill>
                <a:latin typeface="Arial" pitchFamily="34" charset="0"/>
                <a:cs typeface="Arial" pitchFamily="34" charset="0"/>
              </a:rPr>
              <a:t>5, A.I.C con </a:t>
            </a:r>
            <a:r>
              <a:rPr lang="es-CO" dirty="0">
                <a:solidFill>
                  <a:schemeClr val="accent1">
                    <a:lumMod val="50000"/>
                  </a:schemeClr>
                </a:solidFill>
                <a:latin typeface="Arial" pitchFamily="34" charset="0"/>
                <a:cs typeface="Arial" pitchFamily="34" charset="0"/>
              </a:rPr>
              <a:t>4</a:t>
            </a:r>
            <a:r>
              <a:rPr lang="es-CO" dirty="0" smtClean="0">
                <a:solidFill>
                  <a:schemeClr val="accent1">
                    <a:lumMod val="50000"/>
                  </a:schemeClr>
                </a:solidFill>
                <a:latin typeface="Arial" pitchFamily="34" charset="0"/>
                <a:cs typeface="Arial" pitchFamily="34" charset="0"/>
              </a:rPr>
              <a:t>, Salud Total con 3, Asmet Salud con 2, EPS fuera del territorio 7.</a:t>
            </a:r>
            <a:endParaRPr lang="es-CO" dirty="0">
              <a:solidFill>
                <a:schemeClr val="accent1">
                  <a:lumMod val="50000"/>
                </a:schemeClr>
              </a:solidFill>
              <a:latin typeface="Arial" pitchFamily="34" charset="0"/>
              <a:cs typeface="Arial" pitchFamily="34" charset="0"/>
            </a:endParaRPr>
          </a:p>
        </p:txBody>
      </p:sp>
      <p:graphicFrame>
        <p:nvGraphicFramePr>
          <p:cNvPr id="12" name="Gráfico 11"/>
          <p:cNvGraphicFramePr>
            <a:graphicFrameLocks/>
          </p:cNvGraphicFramePr>
          <p:nvPr>
            <p:extLst>
              <p:ext uri="{D42A27DB-BD31-4B8C-83A1-F6EECF244321}">
                <p14:modId xmlns:p14="http://schemas.microsoft.com/office/powerpoint/2010/main" val="2569009138"/>
              </p:ext>
            </p:extLst>
          </p:nvPr>
        </p:nvGraphicFramePr>
        <p:xfrm>
          <a:off x="2123728" y="1205835"/>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8884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935596" y="461863"/>
            <a:ext cx="7272808"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ENCUESTAS DE </a:t>
            </a:r>
            <a:r>
              <a:rPr lang="es-CO" sz="2400" b="1" dirty="0" smtClean="0">
                <a:solidFill>
                  <a:schemeClr val="accent1">
                    <a:lumMod val="50000"/>
                  </a:schemeClr>
                </a:solidFill>
                <a:latin typeface="Arial" pitchFamily="34" charset="0"/>
                <a:cs typeface="Arial" pitchFamily="34" charset="0"/>
              </a:rPr>
              <a:t>SATISFACCION </a:t>
            </a:r>
            <a:r>
              <a:rPr lang="es-CO" sz="2400" b="1" dirty="0" smtClean="0">
                <a:solidFill>
                  <a:schemeClr val="accent1">
                    <a:lumMod val="50000"/>
                  </a:schemeClr>
                </a:solidFill>
                <a:latin typeface="Arial" pitchFamily="34" charset="0"/>
                <a:cs typeface="Arial" pitchFamily="34" charset="0"/>
              </a:rPr>
              <a:t>AL USUARIO </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827584" y="4354305"/>
            <a:ext cx="7632848" cy="1477328"/>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Se realizaron un total de 2983 encuestas. En los diferentes servicios de la institución, en la U.B.A </a:t>
            </a:r>
            <a:r>
              <a:rPr lang="es-CO" dirty="0">
                <a:solidFill>
                  <a:schemeClr val="accent1">
                    <a:lumMod val="50000"/>
                  </a:schemeClr>
                </a:solidFill>
                <a:latin typeface="Arial" pitchFamily="34" charset="0"/>
                <a:cs typeface="Arial" pitchFamily="34" charset="0"/>
              </a:rPr>
              <a:t>P</a:t>
            </a:r>
            <a:r>
              <a:rPr lang="es-CO" dirty="0" smtClean="0">
                <a:solidFill>
                  <a:schemeClr val="accent1">
                    <a:lumMod val="50000"/>
                  </a:schemeClr>
                </a:solidFill>
                <a:latin typeface="Arial" pitchFamily="34" charset="0"/>
                <a:cs typeface="Arial" pitchFamily="34" charset="0"/>
              </a:rPr>
              <a:t>rincipal 1526 encuestas</a:t>
            </a:r>
            <a:r>
              <a:rPr lang="es-CO" dirty="0">
                <a:solidFill>
                  <a:schemeClr val="accent1">
                    <a:lumMod val="50000"/>
                  </a:schemeClr>
                </a:solidFill>
                <a:latin typeface="Arial" pitchFamily="34" charset="0"/>
                <a:cs typeface="Arial" pitchFamily="34" charset="0"/>
              </a:rPr>
              <a:t>, en la U.B.A </a:t>
            </a:r>
            <a:r>
              <a:rPr lang="es-CO" dirty="0" smtClean="0">
                <a:solidFill>
                  <a:schemeClr val="accent1">
                    <a:lumMod val="50000"/>
                  </a:schemeClr>
                </a:solidFill>
                <a:latin typeface="Arial" pitchFamily="34" charset="0"/>
                <a:cs typeface="Arial" pitchFamily="34" charset="0"/>
              </a:rPr>
              <a:t>Camilo Torres 655, en la U.B.A Belén 168, en la U.B.A Santa Leticia Moscopán 141 encuestas, en la U.B.A Imágenes diagnósticas 381 y en la U.B.A Las Américas 112 encuestas.</a:t>
            </a:r>
            <a:endParaRPr lang="es-CO" dirty="0">
              <a:solidFill>
                <a:schemeClr val="accent1">
                  <a:lumMod val="50000"/>
                </a:schemeClr>
              </a:solidFill>
              <a:latin typeface="Arial" pitchFamily="34" charset="0"/>
              <a:cs typeface="Arial" pitchFamily="34" charset="0"/>
            </a:endParaRPr>
          </a:p>
        </p:txBody>
      </p:sp>
      <p:graphicFrame>
        <p:nvGraphicFramePr>
          <p:cNvPr id="12" name="Gráfico 11"/>
          <p:cNvGraphicFramePr>
            <a:graphicFrameLocks/>
          </p:cNvGraphicFramePr>
          <p:nvPr>
            <p:extLst>
              <p:ext uri="{D42A27DB-BD31-4B8C-83A1-F6EECF244321}">
                <p14:modId xmlns:p14="http://schemas.microsoft.com/office/powerpoint/2010/main" val="1328607908"/>
              </p:ext>
            </p:extLst>
          </p:nvPr>
        </p:nvGraphicFramePr>
        <p:xfrm>
          <a:off x="2214562" y="1128719"/>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9874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1" name="10 CuadroTexto"/>
          <p:cNvSpPr txBox="1"/>
          <p:nvPr/>
        </p:nvSpPr>
        <p:spPr>
          <a:xfrm>
            <a:off x="1763688" y="404664"/>
            <a:ext cx="5616624" cy="461665"/>
          </a:xfrm>
          <a:prstGeom prst="rect">
            <a:avLst/>
          </a:prstGeom>
          <a:noFill/>
        </p:spPr>
        <p:txBody>
          <a:bodyPr wrap="square" rtlCol="0">
            <a:spAutoFit/>
          </a:bodyPr>
          <a:lstStyle/>
          <a:p>
            <a:r>
              <a:rPr lang="es-CO" sz="2400" b="1" dirty="0" smtClean="0">
                <a:solidFill>
                  <a:schemeClr val="accent1">
                    <a:lumMod val="50000"/>
                  </a:schemeClr>
                </a:solidFill>
                <a:latin typeface="Arial" pitchFamily="34" charset="0"/>
                <a:cs typeface="Arial" pitchFamily="34" charset="0"/>
              </a:rPr>
              <a:t>Consolidado Resolución 256 de 2016</a:t>
            </a:r>
            <a:endParaRPr lang="es-CO" sz="2400" b="1" dirty="0">
              <a:solidFill>
                <a:schemeClr val="accent1">
                  <a:lumMod val="50000"/>
                </a:schemeClr>
              </a:solidFill>
              <a:latin typeface="Arial" pitchFamily="34" charset="0"/>
              <a:cs typeface="Arial"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2982179603"/>
              </p:ext>
            </p:extLst>
          </p:nvPr>
        </p:nvGraphicFramePr>
        <p:xfrm>
          <a:off x="1187623" y="2276872"/>
          <a:ext cx="6696745" cy="2483706"/>
        </p:xfrm>
        <a:graphic>
          <a:graphicData uri="http://schemas.openxmlformats.org/drawingml/2006/table">
            <a:tbl>
              <a:tblPr>
                <a:tableStyleId>{69CF1AB2-1976-4502-BF36-3FF5EA218861}</a:tableStyleId>
              </a:tblPr>
              <a:tblGrid>
                <a:gridCol w="1641359"/>
                <a:gridCol w="934950"/>
                <a:gridCol w="433464"/>
                <a:gridCol w="376222"/>
                <a:gridCol w="601955"/>
                <a:gridCol w="451466"/>
                <a:gridCol w="526710"/>
                <a:gridCol w="422060"/>
                <a:gridCol w="461844"/>
                <a:gridCol w="395249"/>
                <a:gridCol w="451466"/>
              </a:tblGrid>
              <a:tr h="410618">
                <a:tc gridSpan="2">
                  <a:txBody>
                    <a:bodyPr/>
                    <a:lstStyle/>
                    <a:p>
                      <a:pPr algn="ctr" fontAlgn="b"/>
                      <a:r>
                        <a:rPr lang="es-CO" sz="900" u="none" strike="noStrike" dirty="0">
                          <a:effectLst/>
                        </a:rPr>
                        <a:t>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gridSpan="2">
                  <a:txBody>
                    <a:bodyPr/>
                    <a:lstStyle/>
                    <a:p>
                      <a:pPr algn="ctr" fontAlgn="b"/>
                      <a:r>
                        <a:rPr lang="es-CO" sz="900" b="1" u="none" strike="noStrike" baseline="0" dirty="0" smtClean="0">
                          <a:effectLst/>
                        </a:rPr>
                        <a:t>OCTUBRE</a:t>
                      </a:r>
                      <a:r>
                        <a:rPr lang="es-CO" sz="900" u="none" strike="noStrike" baseline="0" dirty="0" smtClean="0">
                          <a:effectLst/>
                        </a:rPr>
                        <a:t>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b="1" i="0" u="none" strike="noStrike" dirty="0" smtClean="0">
                          <a:solidFill>
                            <a:schemeClr val="dk1"/>
                          </a:solidFill>
                          <a:effectLst/>
                          <a:latin typeface="+mn-lt"/>
                          <a:cs typeface="+mn-cs"/>
                        </a:rPr>
                        <a:t>NOVIEMBRE</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b="1" u="none" strike="noStrike" dirty="0" smtClean="0">
                          <a:effectLst/>
                        </a:rPr>
                        <a:t>DICIEMBRE</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r>
              <a:tr h="1092026">
                <a:tc>
                  <a:txBody>
                    <a:bodyPr/>
                    <a:lstStyle/>
                    <a:p>
                      <a:pPr algn="just" fontAlgn="auto"/>
                      <a:r>
                        <a:rPr lang="es-CO" sz="900" u="none" strike="noStrike" dirty="0">
                          <a:effectLst/>
                        </a:rPr>
                        <a:t>Número de usuarios que respondieron “muy buena” o “buena” a la pregunta: ¿cómo calificaría su experiencia global respecto a los servicios de salud que ha recibido a través de su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smtClean="0">
                          <a:effectLst/>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tx1"/>
                          </a:solidFill>
                          <a:effectLst/>
                          <a:latin typeface="Arial" pitchFamily="34" charset="0"/>
                          <a:cs typeface="Arial" pitchFamily="34" charset="0"/>
                        </a:rPr>
                        <a:t>1092</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1095</a:t>
                      </a: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791</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793</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r>
              <a:tr h="873621">
                <a:tc>
                  <a:txBody>
                    <a:bodyPr/>
                    <a:lstStyle/>
                    <a:p>
                      <a:pPr algn="just" fontAlgn="auto"/>
                      <a:r>
                        <a:rPr lang="es-CO" sz="900" u="none" strike="noStrike" dirty="0">
                          <a:effectLst/>
                        </a:rPr>
                        <a:t>Número de usuarios que respondieron “definitivamente sí” o “probablemente sí” a la pregunta:” ¿recomendaría a sus familiares y amigos esta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a:effectLst/>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tx1"/>
                          </a:solidFill>
                          <a:effectLst/>
                          <a:latin typeface="Arial" pitchFamily="34" charset="0"/>
                          <a:cs typeface="Arial" pitchFamily="34" charset="0"/>
                        </a:rPr>
                        <a:t>1094</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792</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793</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r>
            </a:tbl>
          </a:graphicData>
        </a:graphic>
      </p:graphicFrame>
    </p:spTree>
    <p:extLst>
      <p:ext uri="{BB962C8B-B14F-4D97-AF65-F5344CB8AC3E}">
        <p14:creationId xmlns:p14="http://schemas.microsoft.com/office/powerpoint/2010/main" val="2039412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2195736" y="1628800"/>
            <a:ext cx="5400600" cy="2123658"/>
          </a:xfrm>
          <a:prstGeom prst="rect">
            <a:avLst/>
          </a:prstGeom>
          <a:noFill/>
        </p:spPr>
        <p:txBody>
          <a:bodyPr wrap="square" rtlCol="0">
            <a:spAutoFit/>
          </a:bodyPr>
          <a:lstStyle/>
          <a:p>
            <a:pPr algn="ctr"/>
            <a:r>
              <a:rPr lang="es-CO" sz="6600" dirty="0" smtClean="0">
                <a:solidFill>
                  <a:schemeClr val="accent1">
                    <a:lumMod val="50000"/>
                  </a:schemeClr>
                </a:solidFill>
                <a:latin typeface="Arial" pitchFamily="34" charset="0"/>
                <a:cs typeface="Arial" pitchFamily="34" charset="0"/>
              </a:rPr>
              <a:t>Gracias por su atención</a:t>
            </a:r>
            <a:endParaRPr lang="es-CO" sz="6600"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0243498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3576</TotalTime>
  <Words>611</Words>
  <Application>Microsoft Office PowerPoint</Application>
  <PresentationFormat>Presentación en pantalla (4:3)</PresentationFormat>
  <Paragraphs>97</Paragraphs>
  <Slides>10</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Arial</vt:lpstr>
      <vt:lpstr>Calibri</vt:lpstr>
      <vt:lpstr>Century Gothic</vt:lpstr>
      <vt:lpstr>Wingdings</vt:lpstr>
      <vt:lpstr>Wingdings 2</vt:lpstr>
      <vt:lpstr>Austin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SIAU E.S.E SAN SEBASTIAN</dc:creator>
  <cp:lastModifiedBy>SIAU E.S.E SAN SEBASTIAN</cp:lastModifiedBy>
  <cp:revision>152</cp:revision>
  <cp:lastPrinted>2021-04-29T17:32:49Z</cp:lastPrinted>
  <dcterms:created xsi:type="dcterms:W3CDTF">2019-07-30T13:40:40Z</dcterms:created>
  <dcterms:modified xsi:type="dcterms:W3CDTF">2025-04-24T16:52:23Z</dcterms:modified>
</cp:coreProperties>
</file>