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6" r:id="rId2"/>
    <p:sldId id="315" r:id="rId3"/>
    <p:sldId id="258" r:id="rId4"/>
    <p:sldId id="314" r:id="rId5"/>
    <p:sldId id="304" r:id="rId6"/>
    <p:sldId id="305" r:id="rId7"/>
    <p:sldId id="301" r:id="rId8"/>
    <p:sldId id="311" r:id="rId9"/>
    <p:sldId id="317" r:id="rId10"/>
    <p:sldId id="312" r:id="rId11"/>
    <p:sldId id="313" r:id="rId1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33" autoAdjust="0"/>
    <p:restoredTop sz="94660"/>
  </p:normalViewPr>
  <p:slideViewPr>
    <p:cSldViewPr snapToGrid="0">
      <p:cViewPr varScale="1">
        <p:scale>
          <a:sx n="86" d="100"/>
          <a:sy n="86" d="100"/>
        </p:scale>
        <p:origin x="9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6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spc="0" baseline="0">
                    <a:solidFill>
                      <a:schemeClr val="accent6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Hoja1!$E$2:$E$6</c:f>
              <c:strCache>
                <c:ptCount val="5"/>
                <c:pt idx="0">
                  <c:v>Felicitación </c:v>
                </c:pt>
                <c:pt idx="1">
                  <c:v>Petición</c:v>
                </c:pt>
                <c:pt idx="2">
                  <c:v>Queja</c:v>
                </c:pt>
                <c:pt idx="3">
                  <c:v>Reclamo</c:v>
                </c:pt>
                <c:pt idx="4">
                  <c:v>Sugerencia</c:v>
                </c:pt>
              </c:strCache>
            </c:strRef>
          </c:cat>
          <c:val>
            <c:numRef>
              <c:f>Hoja1!$F$2:$F$6</c:f>
              <c:numCache>
                <c:formatCode>General</c:formatCode>
                <c:ptCount val="5"/>
                <c:pt idx="0">
                  <c:v>9</c:v>
                </c:pt>
                <c:pt idx="1">
                  <c:v>2</c:v>
                </c:pt>
                <c:pt idx="2">
                  <c:v>6</c:v>
                </c:pt>
                <c:pt idx="3">
                  <c:v>29</c:v>
                </c:pt>
                <c:pt idx="4">
                  <c:v>5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6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223457592763493"/>
                  <c:y val="3.736629413157937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spc="0" baseline="0">
                    <a:solidFill>
                      <a:schemeClr val="accent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Hoja1!$E$2:$E$6</c:f>
              <c:strCache>
                <c:ptCount val="5"/>
                <c:pt idx="0">
                  <c:v>Buzón de sugerencias </c:v>
                </c:pt>
                <c:pt idx="1">
                  <c:v>Correo electrónico </c:v>
                </c:pt>
                <c:pt idx="2">
                  <c:v>Página WEB </c:v>
                </c:pt>
                <c:pt idx="3">
                  <c:v>Personalizada </c:v>
                </c:pt>
                <c:pt idx="4">
                  <c:v>Ventanilla Única </c:v>
                </c:pt>
              </c:strCache>
            </c:strRef>
          </c:cat>
          <c:val>
            <c:numRef>
              <c:f>Hoja1!$F$2:$F$6</c:f>
              <c:numCache>
                <c:formatCode>General</c:formatCode>
                <c:ptCount val="5"/>
                <c:pt idx="0">
                  <c:v>38</c:v>
                </c:pt>
                <c:pt idx="1">
                  <c:v>1</c:v>
                </c:pt>
                <c:pt idx="2">
                  <c:v>4</c:v>
                </c:pt>
                <c:pt idx="3">
                  <c:v>7</c:v>
                </c:pt>
                <c:pt idx="4">
                  <c:v>1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0.13432076549578531"/>
                  <c:y val="3.868256327111938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7.756551246939708E-2"/>
                  <c:y val="-3.094605061689564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6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0.13242892372823917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6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spc="0" baseline="0">
                    <a:solidFill>
                      <a:schemeClr val="accent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Hoja1!$F$2:$F$7</c:f>
              <c:strCache>
                <c:ptCount val="6"/>
                <c:pt idx="0">
                  <c:v>U.B.A Belén </c:v>
                </c:pt>
                <c:pt idx="1">
                  <c:v>U.B.A Camilo Torres </c:v>
                </c:pt>
                <c:pt idx="2">
                  <c:v>U.B.A Imágenes diagnósticas </c:v>
                </c:pt>
                <c:pt idx="3">
                  <c:v>U.B.A Las Américas </c:v>
                </c:pt>
                <c:pt idx="4">
                  <c:v>U.B.A Principal </c:v>
                </c:pt>
                <c:pt idx="5">
                  <c:v>Sin punto de atención </c:v>
                </c:pt>
              </c:strCache>
            </c:strRef>
          </c:cat>
          <c:val>
            <c:numRef>
              <c:f>Hoja1!$G$2:$G$7</c:f>
              <c:numCache>
                <c:formatCode>General</c:formatCode>
                <c:ptCount val="6"/>
                <c:pt idx="0">
                  <c:v>1</c:v>
                </c:pt>
                <c:pt idx="1">
                  <c:v>18</c:v>
                </c:pt>
                <c:pt idx="2">
                  <c:v>3</c:v>
                </c:pt>
                <c:pt idx="3">
                  <c:v>3</c:v>
                </c:pt>
                <c:pt idx="4">
                  <c:v>23</c:v>
                </c:pt>
                <c:pt idx="5">
                  <c:v>3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7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1388888791202283"/>
                  <c:y val="3.410982168889274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6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6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2">
                          <a:lumMod val="80000"/>
                          <a:lumOff val="2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4">
                          <a:lumMod val="80000"/>
                          <a:lumOff val="2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spc="0" baseline="0">
                    <a:solidFill>
                      <a:schemeClr val="accent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Hoja1!$G$2:$G$9</c:f>
              <c:strCache>
                <c:ptCount val="8"/>
                <c:pt idx="0">
                  <c:v>Anónimo </c:v>
                </c:pt>
                <c:pt idx="1">
                  <c:v>Asmet salud </c:v>
                </c:pt>
                <c:pt idx="2">
                  <c:v>FOMAG</c:v>
                </c:pt>
                <c:pt idx="3">
                  <c:v>Nueva EPS </c:v>
                </c:pt>
                <c:pt idx="4">
                  <c:v>Salud Total </c:v>
                </c:pt>
                <c:pt idx="5">
                  <c:v>Sanitas</c:v>
                </c:pt>
                <c:pt idx="6">
                  <c:v>Empleados</c:v>
                </c:pt>
                <c:pt idx="7">
                  <c:v>Otras EAPB</c:v>
                </c:pt>
              </c:strCache>
            </c:strRef>
          </c:cat>
          <c:val>
            <c:numRef>
              <c:f>Hoja1!$H$2:$H$9</c:f>
              <c:numCache>
                <c:formatCode>General</c:formatCode>
                <c:ptCount val="8"/>
                <c:pt idx="0">
                  <c:v>4</c:v>
                </c:pt>
                <c:pt idx="1">
                  <c:v>2</c:v>
                </c:pt>
                <c:pt idx="2">
                  <c:v>1</c:v>
                </c:pt>
                <c:pt idx="3">
                  <c:v>9</c:v>
                </c:pt>
                <c:pt idx="4">
                  <c:v>3</c:v>
                </c:pt>
                <c:pt idx="5">
                  <c:v>25</c:v>
                </c:pt>
                <c:pt idx="6">
                  <c:v>1</c:v>
                </c:pt>
                <c:pt idx="7">
                  <c:v>6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0.20007507359666438"/>
                  <c:y val="6.398253495108946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6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0.1211993234287487"/>
                  <c:y val="8.531004660145262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6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8.0799548952499065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2">
                          <a:lumMod val="80000"/>
                          <a:lumOff val="2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spc="0" baseline="0">
                    <a:solidFill>
                      <a:schemeClr val="accent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Hoja1!$F$2:$F$8</c:f>
              <c:strCache>
                <c:ptCount val="7"/>
                <c:pt idx="0">
                  <c:v>Brigada </c:v>
                </c:pt>
                <c:pt idx="1">
                  <c:v>U.B.A Principal</c:v>
                </c:pt>
                <c:pt idx="2">
                  <c:v>U.B.A Leticia</c:v>
                </c:pt>
                <c:pt idx="3">
                  <c:v>U.B.A Las Américas</c:v>
                </c:pt>
                <c:pt idx="4">
                  <c:v>U.B.A Imágenes diagnósticas</c:v>
                </c:pt>
                <c:pt idx="5">
                  <c:v>U.B.A Camilo Torres </c:v>
                </c:pt>
                <c:pt idx="6">
                  <c:v>U.B.A Belén</c:v>
                </c:pt>
              </c:strCache>
            </c:strRef>
          </c:cat>
          <c:val>
            <c:numRef>
              <c:f>Hoja1!$G$2:$G$8</c:f>
              <c:numCache>
                <c:formatCode>General</c:formatCode>
                <c:ptCount val="7"/>
                <c:pt idx="0">
                  <c:v>40</c:v>
                </c:pt>
                <c:pt idx="1">
                  <c:v>1527</c:v>
                </c:pt>
                <c:pt idx="2">
                  <c:v>97</c:v>
                </c:pt>
                <c:pt idx="3">
                  <c:v>403</c:v>
                </c:pt>
                <c:pt idx="4">
                  <c:v>268</c:v>
                </c:pt>
                <c:pt idx="5">
                  <c:v>7</c:v>
                </c:pt>
                <c:pt idx="6">
                  <c:v>139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A2637C1-76BF-5B97-4307-DEE9A0A5B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4A96F34A-7A56-B63F-6868-A8E154E55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7BB22DBF-1C44-6A67-4620-C51418346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28/04/2025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E80C022-EAEB-07EF-43DB-70C2A9241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B3E9939-8EE5-1A54-550B-380F9BC57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0879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9871863-760E-7D6E-D40E-629FFE992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C82621A7-DD63-7CF5-B34B-D15E765E5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0A0E5C50-2EC3-CB87-6872-537F7012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28/04/2025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CD658659-7AF1-D0AF-8EA6-17BB17586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3075A28D-5C97-5272-90C4-7A7A2A3B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6898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53522EB-84B2-2B73-D965-1BEB39BBB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7DC25ACB-054E-9EB2-0F82-78E3B8420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451E5E9-94C5-B096-3130-518A87437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28/04/2025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5FE582C-1F6A-E385-8FDD-3C5E68D10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C091A1E-A68F-D192-610B-87146D7E4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4237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FE24E67-24DD-8F6A-886E-8A874B8A0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B01AEE8-CBFD-A393-F4DF-60E64B111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0008B564-F695-5263-ABC8-9474E35B2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6CB0518D-6BF9-AE65-0B86-040E8E72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28/04/2025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4B5BE850-32A3-116B-7E65-5B426899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9FFDFE81-2A10-7818-6DCD-64FBE44B1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564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6413D6C-842C-CB44-C1D5-2AE301E50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D53621E0-607E-208D-C6CA-971A2D52F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F75ECFBA-7C3B-500C-F71F-2CAF5A1D14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7BFAF8EB-B504-ACBA-C405-941796676F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9F6A69C7-14D2-F9EA-0DEB-FC597EC9E3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538C1944-FA6E-460E-506C-B0E0C9307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28/04/2025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E37F41B6-6EDB-8F05-87BC-000C1320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E37D33AB-7B64-B8C2-BE40-70BA52DF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484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851EC49-7896-6AA6-1F25-25FC0FD57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F0EC1CA9-424B-BCEB-F0C9-48FCB2BB5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28/04/2025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46A224FD-5C7E-5924-6D27-AC664CB0B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828EA22D-FEEC-BA56-149C-F64000C33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6484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F8C2E628-10BB-5E51-BEEE-D594EA292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28/04/2025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55C9CFBC-E69E-0CEB-44C2-33BE6C3FD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8DE41AA1-DB98-9CEE-1049-FEBEF3898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2669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44A8DE7-1C65-98F8-EFE0-8DEF75967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49343312-8C52-CD79-B15D-17D2594C4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C1FD9D36-B99A-9CA0-8D5C-3B0958122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62ECB38C-6BC8-6E5D-8CB0-460B6C6C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28/04/2025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E7F17A23-2ED1-5135-7732-7B29D5D1E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02C2FA17-42CB-3860-BFA9-490F1AEAA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33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EE598C4-1029-5E6E-EE11-7CD224753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B6724548-F457-58D4-F012-5AD8B8CC9E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879C0410-52DD-B17F-CDD8-DA7F13215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B882B871-24B6-D136-AD77-BF8EF7A1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28/04/2025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8D08E072-AF47-BB82-9FEE-8471D5D6F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E797769C-6AA9-7D01-F952-831867D91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619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A3E5D8D-8B10-099E-1256-2D02E98B0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566ADC1F-6C4F-F45C-E351-057D964AE3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3FB8DCA8-81F5-C9EA-9625-5CD5268EC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28/04/2025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C08D00D-EB59-D032-A000-5810DBD30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73DFCAA9-2FFD-545B-07DD-AE1CC7DCF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377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23025D81-0B13-092C-D69B-F9B5E5095A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D5326B78-878E-207B-83FB-485A38738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7FEFF75-7B17-6BFF-145F-CC1D9201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28/04/2025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89CB6A6-BB0B-F425-73E2-B1AADAB98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75FF9120-B749-AB62-E890-258A5A710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487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56BAB457-1920-5EB8-D9E2-369B8F721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F166477D-B9F0-4CE4-948B-1AE1BDDDD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825C51D-BD05-D6FF-8761-EB0575142F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59541-AC0D-49D3-B7E8-7238664DE422}" type="datetimeFigureOut">
              <a:rPr lang="es-CO" smtClean="0"/>
              <a:t>28/04/2025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BE33660-BDD3-3D53-3926-208546E0E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2C41A29-98AA-F94A-5AB6-F841ABC9B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5548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3E8FBC7-D546-22AC-029F-AC8243DB9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638" y="3367666"/>
            <a:ext cx="10668000" cy="1502675"/>
          </a:xfrm>
        </p:spPr>
        <p:txBody>
          <a:bodyPr>
            <a:noAutofit/>
          </a:bodyPr>
          <a:lstStyle/>
          <a:p>
            <a:r>
              <a:rPr lang="es-CO" sz="48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PQRSDF Y RESULTADO DE ENCUESTAS DE SATISFACCIÓN AL USUARIO</a:t>
            </a:r>
            <a:br>
              <a:rPr lang="es-CO" sz="48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</a:br>
            <a:r>
              <a:rPr lang="es-CO" sz="48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48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</a:br>
            <a:r>
              <a:rPr lang="es-CO" sz="48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PRIMER </a:t>
            </a:r>
            <a:r>
              <a:rPr lang="es-CO" sz="48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TRIMESTRE </a:t>
            </a:r>
            <a:r>
              <a:rPr lang="es-CO" sz="48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2025</a:t>
            </a:r>
            <a:endParaRPr lang="es-CO" sz="4800" b="1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41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40673" y="468351"/>
            <a:ext cx="7036419" cy="725429"/>
          </a:xfrm>
        </p:spPr>
        <p:txBody>
          <a:bodyPr>
            <a:normAutofit/>
          </a:bodyPr>
          <a:lstStyle/>
          <a:p>
            <a:r>
              <a:rPr lang="es-CO" sz="40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PQRSDF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457200" y="4454913"/>
            <a:ext cx="1059365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es-CO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felicitaciones: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Personal de la U.B.A Rayos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X, Médicos de la </a:t>
            </a:r>
            <a:r>
              <a:rPr lang="es-CO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U.B.A´s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Camilo Torres y Principal, Auxiliar de farmacia de la U.B.A Camilo Torres, Orientadores de la U.B.A Camilo Torres</a:t>
            </a:r>
            <a:endParaRPr lang="es-CO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es-CO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quejas: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Relaciona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profesional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Odontóloga de la U.B.A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Principal, personal de facturación de las </a:t>
            </a:r>
            <a:r>
              <a:rPr lang="es-CO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U.B.A´s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Camilo Torres y Principal, y queja instaurada por personal de Belén contra acudiente de paciente y Médica de la U.B.A Principal contra paciente</a:t>
            </a:r>
            <a:endParaRPr lang="es-CO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es-CO" dirty="0"/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7752190"/>
              </p:ext>
            </p:extLst>
          </p:nvPr>
        </p:nvGraphicFramePr>
        <p:xfrm>
          <a:off x="1895706" y="1366025"/>
          <a:ext cx="6846849" cy="3088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0384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6786" y="1263168"/>
            <a:ext cx="6338047" cy="776660"/>
          </a:xfrm>
        </p:spPr>
        <p:txBody>
          <a:bodyPr>
            <a:noAutofit/>
          </a:bodyPr>
          <a:lstStyle/>
          <a:p>
            <a:r>
              <a:rPr lang="es-CO" sz="36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PQRSDF</a:t>
            </a: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dirty="0"/>
              <a:t/>
            </a:r>
            <a:br>
              <a:rPr lang="es-CO" sz="3600" dirty="0"/>
            </a:b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178420" y="973237"/>
            <a:ext cx="11519209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5 sugerencias: </a:t>
            </a:r>
            <a:r>
              <a:rPr lang="es-CO" sz="20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Disponer de dinero sencillo para dar vueltas a usuarios, uniforme de funcionaria es claro, ubicar en foto de perfil de WhatsApp de la U.B.A Imágenes diagnóstica horario de atención, trasladar facturadora de la U.B.A Las Américas a la U.B.A Camilo Torres,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2 Peticiones: </a:t>
            </a:r>
            <a:r>
              <a:rPr lang="es-CO" sz="20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Asignación de citas de manera presencial en la U.B.A Camilo Torres</a:t>
            </a:r>
            <a:r>
              <a:rPr lang="es-CO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CO" sz="2000" b="1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29 </a:t>
            </a:r>
            <a:r>
              <a:rPr lang="es-CO" sz="20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reclamos: </a:t>
            </a:r>
            <a:r>
              <a:rPr lang="es-CO" sz="20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 continuación se relaciona los motivos de reclamos para este periodo:</a:t>
            </a:r>
          </a:p>
          <a:p>
            <a:pPr algn="just"/>
            <a:endParaRPr lang="es-CO" sz="2000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sz="20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Dificultad para solicitar cita vía telefónica 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sz="20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Direccionada a institución errónea 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sz="20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Acudieron dentro del horario de entrega de medicamentos pero estaba cerrado 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sz="20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Aparentemente asignación de cita de 3 pacientes para la misma hora en el servicio de radiografías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sz="20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Indicación de información errada en asignación de citas 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sz="20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No asignación de cita para control de hipertensión y cita médica 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sz="20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Asistió a cita médica y la profesional no estaba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sz="20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Indicación de información errada para aplicación de vacuna y omisión de información en el servicio de facturación U.B.A Principal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5684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72181" y="1456664"/>
            <a:ext cx="6338047" cy="776660"/>
          </a:xfrm>
        </p:spPr>
        <p:txBody>
          <a:bodyPr>
            <a:noAutofit/>
          </a:bodyPr>
          <a:lstStyle/>
          <a:p>
            <a:r>
              <a:rPr lang="es-CO" sz="36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PQRSDF</a:t>
            </a: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dirty="0"/>
              <a:t/>
            </a:r>
            <a:br>
              <a:rPr lang="es-CO" sz="3600" dirty="0"/>
            </a:b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602167" y="1620007"/>
            <a:ext cx="10359483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CO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sz="20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se atendió primero en el servicio de radiografías al asistir un bebé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sz="20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Aparentemente error al indicar telefónicamente dato de cita, se escucha el audio, la información se dio de manera correcta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sz="20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Indicar las dos profesionales de Psicología cuando el usuario llamé a solicitar la cita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sz="20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Aparentemente se entregó medicamento vencido en la U.B.A Camilo Torres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sz="20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atención en la línea telefónica de asignación de citas en la U.B.A Las Américas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sz="20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Aparentemente atención tardía se desconoce el nombre del servicio, atención tardía en el servicio entrega de órdenes U.B.A Principal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sz="20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atención en el servicio de laboratorio a persona con discapacidad porque ya no habían fichas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5601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130781"/>
            <a:ext cx="10734907" cy="968728"/>
          </a:xfrm>
        </p:spPr>
        <p:txBody>
          <a:bodyPr>
            <a:normAutofit fontScale="90000"/>
          </a:bodyPr>
          <a:lstStyle/>
          <a:p>
            <a:pPr algn="just"/>
            <a:r>
              <a:rPr lang="es-CO" sz="44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PQRSDF</a:t>
            </a:r>
            <a:r>
              <a:rPr lang="es-CO" sz="4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4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4400" dirty="0" smtClean="0"/>
              <a:t/>
            </a:r>
            <a:br>
              <a:rPr lang="es-CO" sz="4400" dirty="0" smtClean="0"/>
            </a:br>
            <a:endParaRPr lang="es-CO" sz="4400" b="1" dirty="0">
              <a:latin typeface="Arial Black" panose="020B0A04020102020204" pitchFamily="34" charset="0"/>
            </a:endParaRPr>
          </a:p>
        </p:txBody>
      </p:sp>
      <p:sp>
        <p:nvSpPr>
          <p:cNvPr id="4" name="13 CuadroTexto"/>
          <p:cNvSpPr txBox="1"/>
          <p:nvPr/>
        </p:nvSpPr>
        <p:spPr>
          <a:xfrm>
            <a:off x="755576" y="1145997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Herramienta utilizada</a:t>
            </a:r>
            <a:r>
              <a:rPr lang="es-CO" dirty="0" smtClean="0">
                <a:solidFill>
                  <a:srgbClr val="006600"/>
                </a:solidFill>
              </a:rPr>
              <a:t> </a:t>
            </a:r>
            <a:endParaRPr lang="es-CO" dirty="0">
              <a:solidFill>
                <a:srgbClr val="006600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97055" y="5047929"/>
            <a:ext cx="104868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La herramienta con mayor demanda para instaurar manifestaciones fue los buzones de sugerencia con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38, 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de manera personalizada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7, página WEB 4 y correo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electrónico institucional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y ventanilla única cada una con 1.</a:t>
            </a:r>
            <a:endParaRPr lang="es-CO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7775958"/>
              </p:ext>
            </p:extLst>
          </p:nvPr>
        </p:nvGraphicFramePr>
        <p:xfrm>
          <a:off x="3023828" y="1500604"/>
          <a:ext cx="5683405" cy="3398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9653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578004" y="1971984"/>
            <a:ext cx="104932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s-CO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s-CO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CO" dirty="0"/>
          </a:p>
        </p:txBody>
      </p:sp>
      <p:sp>
        <p:nvSpPr>
          <p:cNvPr id="8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130781"/>
            <a:ext cx="10734907" cy="968728"/>
          </a:xfrm>
        </p:spPr>
        <p:txBody>
          <a:bodyPr>
            <a:normAutofit fontScale="90000"/>
          </a:bodyPr>
          <a:lstStyle/>
          <a:p>
            <a:r>
              <a:rPr lang="es-CO" sz="44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Manifestaciones por </a:t>
            </a:r>
            <a:r>
              <a:rPr lang="es-CO" sz="4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U.B.A</a:t>
            </a:r>
            <a:r>
              <a:rPr lang="es-CO" sz="4400" dirty="0"/>
              <a:t/>
            </a:r>
            <a:br>
              <a:rPr lang="es-CO" sz="4400" dirty="0"/>
            </a:br>
            <a:endParaRPr lang="es-CO" sz="4400" b="1" dirty="0">
              <a:latin typeface="Arial Black" panose="020B0A040201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78004" y="4898278"/>
            <a:ext cx="103947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Por afluencia de pacientes la Unidad Básica de Atención con  que presento mayor volumen de manifestaciones fue la Principal con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23, continua la U.B.A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Camilo Torres la U.B.A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con 18, Las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Américas e Imágenes diagnósticas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y sin punto de atención cada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una con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3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Belén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con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1.</a:t>
            </a:r>
            <a:endParaRPr lang="es-CO" sz="2000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7200253"/>
              </p:ext>
            </p:extLst>
          </p:nvPr>
        </p:nvGraphicFramePr>
        <p:xfrm>
          <a:off x="2408663" y="1615144"/>
          <a:ext cx="6713035" cy="3283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0827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4195" y="1944778"/>
            <a:ext cx="8084635" cy="41259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Manifestaciones por EAPB</a:t>
            </a: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dirty="0" smtClean="0"/>
              <a:t/>
            </a:r>
            <a:br>
              <a:rPr lang="es-CO" sz="3600" dirty="0" smtClean="0"/>
            </a:b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646770" y="5040350"/>
            <a:ext cx="103594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La EAPB con mayor número de manifestaciones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es Sanitas con 25, 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Nueva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EPS con 9,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Anónimas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4,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Salud Total con 3, Asmet Salud con 2,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Otras EAPB 6, el FOMAG y Empleados U.B.A Belén cada una con 1.</a:t>
            </a:r>
            <a:endParaRPr lang="es-CO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endParaRPr lang="es-CO" dirty="0"/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1917515"/>
              </p:ext>
            </p:extLst>
          </p:nvPr>
        </p:nvGraphicFramePr>
        <p:xfrm>
          <a:off x="3033132" y="1689409"/>
          <a:ext cx="5687122" cy="3350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3797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9229" y="2843562"/>
            <a:ext cx="8084635" cy="41259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	</a:t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ENCUESTAS </a:t>
            </a:r>
            <a:r>
              <a:rPr lang="es-CO" sz="36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CO" sz="36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SATISFACCIÓN </a:t>
            </a:r>
            <a:r>
              <a:rPr lang="es-CO" sz="36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AL USUARIO </a:t>
            </a: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dirty="0"/>
              <a:t/>
            </a:r>
            <a:br>
              <a:rPr lang="es-CO" sz="3600" dirty="0"/>
            </a:b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356839" y="4861932"/>
            <a:ext cx="106717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Se realizaron un total de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2481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encuestas. En los diferentes servicios de la institución, en la U.B.A Principal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1527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encuestas, U.B.A Las Américas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403,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en la U.B.A Belén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139,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en la U.B.A Santa Leticia Moscopán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97,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en la U.B.A Imágenes diagnósticas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268,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en la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en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la U.B.A Camilo Torres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7 y en Brigada 40.</a:t>
            </a:r>
            <a:endParaRPr lang="es-CO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endParaRPr lang="es-CO" dirty="0"/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8964818"/>
              </p:ext>
            </p:extLst>
          </p:nvPr>
        </p:nvGraphicFramePr>
        <p:xfrm>
          <a:off x="2653990" y="1884556"/>
          <a:ext cx="6601522" cy="2977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708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9229" y="2843562"/>
            <a:ext cx="8084635" cy="41259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	</a:t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OBSERVACIONES RELEVANTES </a:t>
            </a: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dirty="0"/>
              <a:t/>
            </a:r>
            <a:br>
              <a:rPr lang="es-CO" sz="3600" dirty="0"/>
            </a:b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546410" y="1918010"/>
            <a:ext cx="10671717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Buena atención por parte del personal que atiende en el servicio de Brigada y U.B.A Principal.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Mejorar el servicio de asignación de citas telefónicas en la U.B.A Principal y Belén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Puntualidad en la atención en el servicio de laboratorio, medicina, odontología de la U.B.A Principal, de medicina general U.B.A Las Américas.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Llegar más temprano a la brigada de San Vicente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s-CO" dirty="0" smtClean="0">
              <a:solidFill>
                <a:srgbClr val="006600"/>
              </a:solidFill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s-CO" dirty="0" smtClean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6445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7493" y="2977376"/>
            <a:ext cx="10281422" cy="41259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	</a:t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Consolidado Resolución 256 de 2016</a:t>
            </a: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dirty="0"/>
              <a:t/>
            </a:r>
            <a:br>
              <a:rPr lang="es-CO" sz="3600" dirty="0"/>
            </a:br>
            <a:endParaRPr lang="es-CO" sz="3600" b="1" dirty="0">
              <a:latin typeface="Arial Black" panose="020B0A04020102020204" pitchFamily="34" charset="0"/>
            </a:endParaRPr>
          </a:p>
        </p:txBody>
      </p:sp>
      <p:graphicFrame>
        <p:nvGraphicFramePr>
          <p:cNvPr id="4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351694"/>
              </p:ext>
            </p:extLst>
          </p:nvPr>
        </p:nvGraphicFramePr>
        <p:xfrm>
          <a:off x="735978" y="2201838"/>
          <a:ext cx="10392936" cy="3186088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547289"/>
                <a:gridCol w="1450985"/>
                <a:gridCol w="531981"/>
                <a:gridCol w="498212"/>
                <a:gridCol w="1042770"/>
                <a:gridCol w="590902"/>
                <a:gridCol w="614076"/>
                <a:gridCol w="964539"/>
                <a:gridCol w="535258"/>
                <a:gridCol w="512956"/>
                <a:gridCol w="1103968"/>
              </a:tblGrid>
              <a:tr h="53866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</a:rPr>
                        <a:t> 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ENERO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 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FEBRERO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</a:t>
                      </a:r>
                      <a:r>
                        <a:rPr lang="es-CO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</a:t>
                      </a:r>
                      <a:r>
                        <a:rPr lang="es-CO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</a:tr>
              <a:tr h="1432570"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usuarios que respondieron “muy buena” o “buena” a la pregunta: ¿cómo calificaría su experiencia global respecto a los servicios de salud que ha recibido a través de su IPS?”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usuarios que respondieron la pregunta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785</a:t>
                      </a:r>
                      <a:endParaRPr lang="es-CO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785</a:t>
                      </a:r>
                      <a:endParaRPr lang="es-CO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s-CO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810</a:t>
                      </a:r>
                      <a:endParaRPr lang="es-CO" sz="140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817</a:t>
                      </a:r>
                      <a:endParaRPr lang="es-CO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99%</a:t>
                      </a:r>
                      <a:endParaRPr lang="es-CO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773</a:t>
                      </a:r>
                      <a:endParaRPr lang="es-CO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879</a:t>
                      </a:r>
                      <a:endParaRPr lang="es-CO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99%</a:t>
                      </a:r>
                      <a:endParaRPr lang="es-CO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</a:tr>
              <a:tr h="1146056"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usuarios que respondieron “definitivamente sí” o “probablemente sí” a la pregunta:” ¿recomendaría a sus familiares y amigos esta IPS?”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usuarios que respondieron la pregunta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784</a:t>
                      </a:r>
                      <a:endParaRPr lang="es-CO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785</a:t>
                      </a:r>
                      <a:endParaRPr lang="es-CO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s-CO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815</a:t>
                      </a:r>
                      <a:endParaRPr lang="es-CO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817</a:t>
                      </a:r>
                      <a:endParaRPr lang="es-CO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s-CO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778</a:t>
                      </a:r>
                      <a:endParaRPr lang="es-CO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879</a:t>
                      </a:r>
                      <a:endParaRPr lang="es-CO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s-CO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081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501804" y="4137103"/>
            <a:ext cx="10359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CO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endParaRPr lang="es-CO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Gracias por su atención</a:t>
            </a:r>
            <a:endParaRPr lang="es-CO" b="1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03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2919</TotalTime>
  <Words>748</Words>
  <Application>Microsoft Office PowerPoint</Application>
  <PresentationFormat>Panorámica</PresentationFormat>
  <Paragraphs>84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Wingdings</vt:lpstr>
      <vt:lpstr>Tema de Office</vt:lpstr>
      <vt:lpstr>PQRSDF Y RESULTADO DE ENCUESTAS DE SATISFACCIÓN AL USUARIO  PRIMER TRIMESTRE 2025</vt:lpstr>
      <vt:lpstr>PQRSDF</vt:lpstr>
      <vt:lpstr>PQRSDF  </vt:lpstr>
      <vt:lpstr>PQRSDF  </vt:lpstr>
      <vt:lpstr>PQRSDF  </vt:lpstr>
      <vt:lpstr>Manifestaciones por U.B.A </vt:lpstr>
      <vt:lpstr>                     Manifestaciones por EAPB  </vt:lpstr>
      <vt:lpstr>                                      ENCUESTAS DE SATISFACCIÓN AL USUARIO    </vt:lpstr>
      <vt:lpstr>                                     OBSERVACIONES RELEVANTES    </vt:lpstr>
      <vt:lpstr>                                      Consolidado Resolución 256 de 2016    </vt:lpstr>
      <vt:lpstr>Gracias por su atención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Alejandra  Cabrera Sarria</dc:creator>
  <cp:lastModifiedBy>SIAU E.S.E SAN SEBASTIAN</cp:lastModifiedBy>
  <cp:revision>128</cp:revision>
  <dcterms:created xsi:type="dcterms:W3CDTF">2022-05-23T15:59:10Z</dcterms:created>
  <dcterms:modified xsi:type="dcterms:W3CDTF">2025-04-28T16:42:28Z</dcterms:modified>
</cp:coreProperties>
</file>