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rts/chart3.xml" ContentType="application/vnd.openxmlformats-officedocument.drawingml.chart+xml"/>
  <Override PartName="/ppt/notesSlides/notesSlide2.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charts/chart9.xml" ContentType="application/vnd.openxmlformats-officedocument.drawingml.chart+xml"/>
  <Override PartName="/ppt/charts/style6.xml" ContentType="application/vnd.ms-office.chartstyle+xml"/>
  <Override PartName="/ppt/charts/colors6.xml" ContentType="application/vnd.ms-office.chartcolorstyle+xml"/>
  <Override PartName="/ppt/charts/chart10.xml" ContentType="application/vnd.openxmlformats-officedocument.drawingml.chart+xml"/>
  <Override PartName="/ppt/charts/style7.xml" ContentType="application/vnd.ms-office.chartstyle+xml"/>
  <Override PartName="/ppt/charts/colors7.xml" ContentType="application/vnd.ms-office.chartcolorstyle+xml"/>
  <Override PartName="/ppt/charts/chart11.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65" r:id="rId4"/>
    <p:sldId id="266" r:id="rId5"/>
    <p:sldId id="264" r:id="rId6"/>
    <p:sldId id="258" r:id="rId7"/>
    <p:sldId id="259" r:id="rId8"/>
    <p:sldId id="260" r:id="rId9"/>
    <p:sldId id="261" r:id="rId10"/>
    <p:sldId id="263" r:id="rId11"/>
    <p:sldId id="262" r:id="rId12"/>
  </p:sldIdLst>
  <p:sldSz cx="9144000" cy="6858000" type="screen4x3"/>
  <p:notesSz cx="7315200" cy="96012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9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3.xml"/><Relationship Id="rId1" Type="http://schemas.microsoft.com/office/2011/relationships/chartStyle" Target="style3.xml"/></Relationships>
</file>

<file path=ppt/charts/_rels/chart7.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4.xml"/><Relationship Id="rId1" Type="http://schemas.microsoft.com/office/2011/relationships/chartStyle" Target="style4.xml"/></Relationships>
</file>

<file path=ppt/charts/_rels/chart8.xml.rels><?xml version="1.0" encoding="UTF-8" standalone="yes"?>
<Relationships xmlns="http://schemas.openxmlformats.org/package/2006/relationships"><Relationship Id="rId3" Type="http://schemas.openxmlformats.org/officeDocument/2006/relationships/oleObject" Target="Libro2" TargetMode="External"/><Relationship Id="rId2" Type="http://schemas.microsoft.com/office/2011/relationships/chartColorStyle" Target="colors5.xml"/><Relationship Id="rId1" Type="http://schemas.microsoft.com/office/2011/relationships/chartStyle" Target="style5.xml"/></Relationships>
</file>

<file path=ppt/charts/_rels/chart9.xml.rels><?xml version="1.0" encoding="UTF-8" standalone="yes"?>
<Relationships xmlns="http://schemas.openxmlformats.org/package/2006/relationships"><Relationship Id="rId3" Type="http://schemas.openxmlformats.org/officeDocument/2006/relationships/oleObject" Target="Libro3" TargetMode="External"/><Relationship Id="rId2" Type="http://schemas.microsoft.com/office/2011/relationships/chartColorStyle" Target="colors6.xml"/><Relationship Id="rId1" Type="http://schemas.microsoft.com/office/2011/relationships/chartStyle" Target="style6.xml"/></Relationships>
</file>

<file path=ppt/charts/_rels/chart10.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7.xml"/><Relationship Id="rId1" Type="http://schemas.microsoft.com/office/2011/relationships/chartStyle" Target="style7.xml"/></Relationships>
</file>

<file path=ppt/charts/_rels/chart11.xml.rels><?xml version="1.0" encoding="UTF-8" standalone="yes"?>
<Relationships xmlns="http://schemas.openxmlformats.org/package/2006/relationships"><Relationship Id="rId3" Type="http://schemas.openxmlformats.org/officeDocument/2006/relationships/oleObject" Target="Libro2"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numRef>
              <c:f>Hoja1!$E$5:$E$7</c:f>
              <c:numCache>
                <c:formatCode>General</c:formatCode>
                <c:ptCount val="3"/>
              </c:numCache>
            </c:numRef>
          </c:cat>
          <c:val>
            <c:numRef>
              <c:f>Hoja1!$F$5:$F$7</c:f>
              <c:numCache>
                <c:formatCode>General</c:formatCode>
                <c:ptCount val="3"/>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3"/>
              </a:solidFill>
              <a:ln>
                <a:noFill/>
              </a:ln>
              <a:effectLst>
                <a:outerShdw blurRad="63500" sx="102000" sy="102000" algn="ctr" rotWithShape="0">
                  <a:prstClr val="black">
                    <a:alpha val="20000"/>
                  </a:prstClr>
                </a:outerShdw>
              </a:effectLst>
            </c:spPr>
          </c:dPt>
          <c:dPt>
            <c:idx val="2"/>
            <c:bubble3D val="0"/>
            <c:spPr>
              <a:solidFill>
                <a:schemeClr val="accent5"/>
              </a:solidFill>
              <a:ln>
                <a:noFill/>
              </a:ln>
              <a:effectLst>
                <a:outerShdw blurRad="63500" sx="102000" sy="102000" algn="ctr" rotWithShape="0">
                  <a:prstClr val="black">
                    <a:alpha val="20000"/>
                  </a:prstClr>
                </a:outerShdw>
              </a:effectLst>
            </c:spPr>
          </c:dPt>
          <c:dPt>
            <c:idx val="3"/>
            <c:bubble3D val="0"/>
            <c:spPr>
              <a:solidFill>
                <a:schemeClr val="accent1">
                  <a:lumMod val="60000"/>
                </a:schemeClr>
              </a:solidFill>
              <a:ln>
                <a:noFill/>
              </a:ln>
              <a:effectLst>
                <a:outerShdw blurRad="63500" sx="102000" sy="102000" algn="ctr" rotWithShape="0">
                  <a:prstClr val="black">
                    <a:alpha val="20000"/>
                  </a:prstClr>
                </a:outerShdw>
              </a:effectLst>
            </c:spPr>
          </c:dPt>
          <c:dPt>
            <c:idx val="4"/>
            <c:bubble3D val="0"/>
            <c:spPr>
              <a:solidFill>
                <a:schemeClr val="accent3">
                  <a:lumMod val="60000"/>
                </a:schemeClr>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1"/>
              <c:layout>
                <c:manualLayout>
                  <c:x val="0.10277777777777777"/>
                  <c:y val="3.7037037037037035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0.12222222222222212"/>
                  <c:y val="8.7962962962962965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lumMod val="60000"/>
                        </a:schemeClr>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4"/>
              <c:layout>
                <c:manualLayout>
                  <c:x val="-9.4444444444444442E-2"/>
                  <c:y val="9.2592592592592587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lumMod val="60000"/>
                        </a:schemeClr>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Hoja1!$F$4:$F$8</c:f>
              <c:strCache>
                <c:ptCount val="5"/>
                <c:pt idx="0">
                  <c:v>Felicitación </c:v>
                </c:pt>
                <c:pt idx="1">
                  <c:v>Petición</c:v>
                </c:pt>
                <c:pt idx="2">
                  <c:v>Queja</c:v>
                </c:pt>
                <c:pt idx="3">
                  <c:v>Reclamo</c:v>
                </c:pt>
                <c:pt idx="4">
                  <c:v>Sugerencia </c:v>
                </c:pt>
              </c:strCache>
            </c:strRef>
          </c:cat>
          <c:val>
            <c:numRef>
              <c:f>Hoja1!$G$4:$G$8</c:f>
              <c:numCache>
                <c:formatCode>General</c:formatCode>
                <c:ptCount val="5"/>
                <c:pt idx="0">
                  <c:v>1</c:v>
                </c:pt>
                <c:pt idx="1">
                  <c:v>2</c:v>
                </c:pt>
                <c:pt idx="2">
                  <c:v>3</c:v>
                </c:pt>
                <c:pt idx="3">
                  <c:v>28</c:v>
                </c:pt>
                <c:pt idx="4">
                  <c:v>2</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numRef>
              <c:f>Hoja1!$E$5:$E$7</c:f>
              <c:numCache>
                <c:formatCode>General</c:formatCode>
                <c:ptCount val="3"/>
              </c:numCache>
            </c:numRef>
          </c:cat>
          <c:val>
            <c:numRef>
              <c:f>Hoja1!$F$5:$F$7</c:f>
              <c:numCache>
                <c:formatCode>General</c:formatCode>
                <c:ptCount val="3"/>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805555555555555"/>
          <c:y val="0.14583333333333334"/>
          <c:w val="0.46388888888888891"/>
          <c:h val="0.77314814814814814"/>
        </c:manualLayout>
      </c:layout>
      <c:pie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numRef>
              <c:f>Hoja1!$E$5:$E$7</c:f>
              <c:numCache>
                <c:formatCode>General</c:formatCode>
                <c:ptCount val="3"/>
              </c:numCache>
            </c:numRef>
          </c:cat>
          <c:val>
            <c:numRef>
              <c:f>Hoja1!$F$5:$F$7</c:f>
              <c:numCache>
                <c:formatCode>General</c:formatCode>
                <c:ptCount val="3"/>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dLblPos val="outEnd"/>
          <c:showLegendKey val="0"/>
          <c:showVal val="0"/>
          <c:showCatName val="0"/>
          <c:showSerName val="0"/>
          <c:showPercent val="1"/>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Hoja1!$F$6:$F$9</c:f>
              <c:strCache>
                <c:ptCount val="4"/>
                <c:pt idx="0">
                  <c:v>Buzón de sugerencias </c:v>
                </c:pt>
                <c:pt idx="1">
                  <c:v>Correo electrónico</c:v>
                </c:pt>
                <c:pt idx="2">
                  <c:v>Página WEB </c:v>
                </c:pt>
                <c:pt idx="3">
                  <c:v>Personalizada</c:v>
                </c:pt>
              </c:strCache>
            </c:strRef>
          </c:cat>
          <c:val>
            <c:numRef>
              <c:f>Hoja1!$G$6:$G$9</c:f>
              <c:numCache>
                <c:formatCode>General</c:formatCode>
                <c:ptCount val="4"/>
                <c:pt idx="0">
                  <c:v>22</c:v>
                </c:pt>
                <c:pt idx="1">
                  <c:v>4</c:v>
                </c:pt>
                <c:pt idx="2">
                  <c:v>7</c:v>
                </c:pt>
                <c:pt idx="3">
                  <c:v>4</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dLblPos val="outEnd"/>
          <c:showLegendKey val="0"/>
          <c:showVal val="0"/>
          <c:showCatName val="0"/>
          <c:showSerName val="0"/>
          <c:showPercent val="1"/>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Pt>
            <c:idx val="5"/>
            <c:bubble3D val="0"/>
            <c:spPr>
              <a:solidFill>
                <a:schemeClr val="accent6"/>
              </a:solidFill>
              <a:ln>
                <a:noFill/>
              </a:ln>
              <a:effectLst>
                <a:outerShdw blurRad="63500" sx="102000" sy="102000" algn="ctr" rotWithShape="0">
                  <a:prstClr val="black">
                    <a:alpha val="20000"/>
                  </a:prstClr>
                </a:outerShdw>
              </a:effectLst>
            </c:spPr>
          </c:dPt>
          <c:dLbls>
            <c:dLbl>
              <c:idx val="0"/>
              <c:layout>
                <c:manualLayout>
                  <c:x val="-0.15000000000000005"/>
                  <c:y val="0"/>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2"/>
              <c:layout>
                <c:manualLayout>
                  <c:x val="0.13055555555555545"/>
                  <c:y val="4.6296296296296294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3"/>
              <c:layout>
                <c:manualLayout>
                  <c:x val="0.15"/>
                  <c:y val="0.15277777777777779"/>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5"/>
              <c:layout>
                <c:manualLayout>
                  <c:x val="-0.15277777777777782"/>
                  <c:y val="4.1666666666666664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6"/>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Hoja1!$F$7:$F$12</c:f>
              <c:strCache>
                <c:ptCount val="6"/>
                <c:pt idx="0">
                  <c:v>U.B.A Belén</c:v>
                </c:pt>
                <c:pt idx="1">
                  <c:v>U.B.A Camilo Torres</c:v>
                </c:pt>
                <c:pt idx="2">
                  <c:v>U.B.A Imágenes diagnósticas</c:v>
                </c:pt>
                <c:pt idx="3">
                  <c:v>U.B.A Las Américas</c:v>
                </c:pt>
                <c:pt idx="4">
                  <c:v>U.B.A Principal</c:v>
                </c:pt>
                <c:pt idx="5">
                  <c:v>Sin punto de atención</c:v>
                </c:pt>
              </c:strCache>
            </c:strRef>
          </c:cat>
          <c:val>
            <c:numRef>
              <c:f>Hoja1!$G$7:$G$12</c:f>
              <c:numCache>
                <c:formatCode>General</c:formatCode>
                <c:ptCount val="6"/>
                <c:pt idx="0">
                  <c:v>1</c:v>
                </c:pt>
                <c:pt idx="1">
                  <c:v>1</c:v>
                </c:pt>
                <c:pt idx="2">
                  <c:v>2</c:v>
                </c:pt>
                <c:pt idx="3">
                  <c:v>2</c:v>
                </c:pt>
                <c:pt idx="4">
                  <c:v>25</c:v>
                </c:pt>
                <c:pt idx="5">
                  <c:v>6</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Pt>
            <c:idx val="5"/>
            <c:bubble3D val="0"/>
            <c:spPr>
              <a:solidFill>
                <a:schemeClr val="accent6"/>
              </a:solidFill>
              <a:ln>
                <a:noFill/>
              </a:ln>
              <a:effectLst>
                <a:outerShdw blurRad="63500" sx="102000" sy="102000" algn="ctr" rotWithShape="0">
                  <a:prstClr val="black">
                    <a:alpha val="20000"/>
                  </a:prstClr>
                </a:outerShdw>
              </a:effectLst>
            </c:spPr>
          </c:dPt>
          <c:dPt>
            <c:idx val="6"/>
            <c:bubble3D val="0"/>
            <c:spPr>
              <a:solidFill>
                <a:schemeClr val="accent1">
                  <a:lumMod val="60000"/>
                </a:schemeClr>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5"/>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6"/>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6"/>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lumMod val="60000"/>
                        </a:schemeClr>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Hoja1!$E$3:$E$9</c:f>
              <c:strCache>
                <c:ptCount val="7"/>
                <c:pt idx="0">
                  <c:v>A.I.C</c:v>
                </c:pt>
                <c:pt idx="1">
                  <c:v>Anónimo</c:v>
                </c:pt>
                <c:pt idx="2">
                  <c:v>Asmet Salud</c:v>
                </c:pt>
                <c:pt idx="3">
                  <c:v>Nueva EPS </c:v>
                </c:pt>
                <c:pt idx="4">
                  <c:v>Salud Total </c:v>
                </c:pt>
                <c:pt idx="5">
                  <c:v>Sanitas</c:v>
                </c:pt>
                <c:pt idx="6">
                  <c:v>Otras EPS </c:v>
                </c:pt>
              </c:strCache>
            </c:strRef>
          </c:cat>
          <c:val>
            <c:numRef>
              <c:f>Hoja1!$F$3:$F$9</c:f>
              <c:numCache>
                <c:formatCode>General</c:formatCode>
                <c:ptCount val="7"/>
                <c:pt idx="0">
                  <c:v>4</c:v>
                </c:pt>
                <c:pt idx="1">
                  <c:v>5</c:v>
                </c:pt>
                <c:pt idx="2">
                  <c:v>2</c:v>
                </c:pt>
                <c:pt idx="3">
                  <c:v>8</c:v>
                </c:pt>
                <c:pt idx="4">
                  <c:v>3</c:v>
                </c:pt>
                <c:pt idx="5">
                  <c:v>8</c:v>
                </c:pt>
                <c:pt idx="6">
                  <c:v>7</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Pt>
            <c:idx val="5"/>
            <c:bubble3D val="0"/>
            <c:spPr>
              <a:solidFill>
                <a:schemeClr val="accent6"/>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5"/>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6"/>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Hoja1!$E$4:$E$9</c:f>
              <c:strCache>
                <c:ptCount val="6"/>
                <c:pt idx="0">
                  <c:v>U.B.A Belén</c:v>
                </c:pt>
                <c:pt idx="1">
                  <c:v>U.B.A Camilo Torres </c:v>
                </c:pt>
                <c:pt idx="2">
                  <c:v>U.B.A Imágenes diagnósticas</c:v>
                </c:pt>
                <c:pt idx="3">
                  <c:v>U.B.A Las Américas</c:v>
                </c:pt>
                <c:pt idx="4">
                  <c:v>U.B.A Principal</c:v>
                </c:pt>
                <c:pt idx="5">
                  <c:v>U.B.A Leticia </c:v>
                </c:pt>
              </c:strCache>
            </c:strRef>
          </c:cat>
          <c:val>
            <c:numRef>
              <c:f>Hoja1!$F$4:$F$9</c:f>
              <c:numCache>
                <c:formatCode>General</c:formatCode>
                <c:ptCount val="6"/>
                <c:pt idx="0">
                  <c:v>168</c:v>
                </c:pt>
                <c:pt idx="1">
                  <c:v>655</c:v>
                </c:pt>
                <c:pt idx="2">
                  <c:v>381</c:v>
                </c:pt>
                <c:pt idx="3">
                  <c:v>112</c:v>
                </c:pt>
                <c:pt idx="4">
                  <c:v>1526</c:v>
                </c:pt>
                <c:pt idx="5">
                  <c:v>141</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Pt>
            <c:idx val="5"/>
            <c:bubble3D val="0"/>
            <c:spPr>
              <a:solidFill>
                <a:schemeClr val="accent6"/>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4"/>
              <c:layout>
                <c:manualLayout>
                  <c:x val="-0.14166666666666669"/>
                  <c:y val="0"/>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5"/>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6"/>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Hoja1!$D$3:$D$8</c:f>
              <c:strCache>
                <c:ptCount val="6"/>
                <c:pt idx="0">
                  <c:v>Asmet salud </c:v>
                </c:pt>
                <c:pt idx="1">
                  <c:v>A.I.C</c:v>
                </c:pt>
                <c:pt idx="2">
                  <c:v>Sanitas</c:v>
                </c:pt>
                <c:pt idx="3">
                  <c:v>Nueva EPS </c:v>
                </c:pt>
                <c:pt idx="4">
                  <c:v>Salud Total </c:v>
                </c:pt>
                <c:pt idx="5">
                  <c:v>Otras EPS </c:v>
                </c:pt>
              </c:strCache>
            </c:strRef>
          </c:cat>
          <c:val>
            <c:numRef>
              <c:f>Hoja1!$E$3:$E$8</c:f>
              <c:numCache>
                <c:formatCode>General</c:formatCode>
                <c:ptCount val="6"/>
                <c:pt idx="0">
                  <c:v>405</c:v>
                </c:pt>
                <c:pt idx="1">
                  <c:v>137</c:v>
                </c:pt>
                <c:pt idx="2">
                  <c:v>1478</c:v>
                </c:pt>
                <c:pt idx="3">
                  <c:v>793</c:v>
                </c:pt>
                <c:pt idx="4">
                  <c:v>154</c:v>
                </c:pt>
                <c:pt idx="5">
                  <c:v>16</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1200"/>
            </a:lvl1pPr>
          </a:lstStyle>
          <a:p>
            <a:fld id="{308AF656-FDE8-4FA5-BD32-B420E217884E}" type="datetimeFigureOut">
              <a:rPr lang="es-CO" smtClean="0"/>
              <a:t>28/02/2025</a:t>
            </a:fld>
            <a:endParaRPr lang="es-CO"/>
          </a:p>
        </p:txBody>
      </p:sp>
      <p:sp>
        <p:nvSpPr>
          <p:cNvPr id="4" name="Marcador de imagen de diapositiva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Marcador de pie de página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1200"/>
            </a:lvl1pPr>
          </a:lstStyle>
          <a:p>
            <a:fld id="{996064AF-3619-456D-8452-07E0C32BAEA0}" type="slidenum">
              <a:rPr lang="es-CO" smtClean="0"/>
              <a:t>‹Nº›</a:t>
            </a:fld>
            <a:endParaRPr lang="es-CO"/>
          </a:p>
        </p:txBody>
      </p:sp>
    </p:spTree>
    <p:extLst>
      <p:ext uri="{BB962C8B-B14F-4D97-AF65-F5344CB8AC3E}">
        <p14:creationId xmlns:p14="http://schemas.microsoft.com/office/powerpoint/2010/main" val="231715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96064AF-3619-456D-8452-07E0C32BAEA0}" type="slidenum">
              <a:rPr lang="es-CO" smtClean="0"/>
              <a:t>3</a:t>
            </a:fld>
            <a:endParaRPr lang="es-CO"/>
          </a:p>
        </p:txBody>
      </p:sp>
    </p:spTree>
    <p:extLst>
      <p:ext uri="{BB962C8B-B14F-4D97-AF65-F5344CB8AC3E}">
        <p14:creationId xmlns:p14="http://schemas.microsoft.com/office/powerpoint/2010/main" val="2966734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96064AF-3619-456D-8452-07E0C32BAEA0}" type="slidenum">
              <a:rPr lang="es-CO" smtClean="0"/>
              <a:t>4</a:t>
            </a:fld>
            <a:endParaRPr lang="es-CO"/>
          </a:p>
        </p:txBody>
      </p:sp>
    </p:spTree>
    <p:extLst>
      <p:ext uri="{BB962C8B-B14F-4D97-AF65-F5344CB8AC3E}">
        <p14:creationId xmlns:p14="http://schemas.microsoft.com/office/powerpoint/2010/main" val="729847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6AD684ED-305F-420F-899D-B39E7241B19E}" type="datetimeFigureOut">
              <a:rPr lang="es-CO" smtClean="0"/>
              <a:t>28/02/2025</a:t>
            </a:fld>
            <a:endParaRPr lang="es-CO"/>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s-CO"/>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FEF592A2-4F5A-45A4-8CCF-2402054143D1}" type="slidenum">
              <a:rPr lang="es-CO" smtClean="0"/>
              <a:t>‹Nº›</a:t>
            </a:fld>
            <a:endParaRPr lang="es-CO"/>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AD684ED-305F-420F-899D-B39E7241B19E}" type="datetimeFigureOut">
              <a:rPr lang="es-CO" smtClean="0"/>
              <a:t>28/02/2025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AD684ED-305F-420F-899D-B39E7241B19E}" type="datetimeFigureOut">
              <a:rPr lang="es-CO" smtClean="0"/>
              <a:t>28/02/2025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6AD684ED-305F-420F-899D-B39E7241B19E}" type="datetimeFigureOut">
              <a:rPr lang="es-CO" smtClean="0"/>
              <a:t>28/02/2025</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FEF592A2-4F5A-45A4-8CCF-2402054143D1}" type="slidenum">
              <a:rPr lang="es-CO" smtClean="0"/>
              <a:t>‹Nº›</a:t>
            </a:fld>
            <a:endParaRPr lang="es-CO"/>
          </a:p>
        </p:txBody>
      </p:sp>
      <p:sp>
        <p:nvSpPr>
          <p:cNvPr id="9" name="Content Placeholder 8"/>
          <p:cNvSpPr>
            <a:spLocks noGrp="1"/>
          </p:cNvSpPr>
          <p:nvPr>
            <p:ph sz="quarter" idx="13"/>
          </p:nvPr>
        </p:nvSpPr>
        <p:spPr>
          <a:xfrm>
            <a:off x="1042416" y="2313432"/>
            <a:ext cx="3419856" cy="349300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6AD684ED-305F-420F-899D-B39E7241B19E}" type="datetimeFigureOut">
              <a:rPr lang="es-CO" smtClean="0"/>
              <a:t>28/02/2025</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6AD684ED-305F-420F-899D-B39E7241B19E}" type="datetimeFigureOut">
              <a:rPr lang="es-CO" smtClean="0"/>
              <a:t>28/02/2025</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D684ED-305F-420F-899D-B39E7241B19E}" type="datetimeFigureOut">
              <a:rPr lang="es-CO" smtClean="0"/>
              <a:t>28/02/2025</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AD684ED-305F-420F-899D-B39E7241B19E}" type="datetimeFigureOut">
              <a:rPr lang="es-CO" smtClean="0"/>
              <a:t>28/02/2025</a:t>
            </a:fld>
            <a:endParaRPr lang="es-CO"/>
          </a:p>
        </p:txBody>
      </p:sp>
      <p:sp>
        <p:nvSpPr>
          <p:cNvPr id="7" name="Slide Number Placeholder 6"/>
          <p:cNvSpPr>
            <a:spLocks noGrp="1"/>
          </p:cNvSpPr>
          <p:nvPr>
            <p:ph type="sldNum" sz="quarter" idx="12"/>
          </p:nvPr>
        </p:nvSpPr>
        <p:spPr/>
        <p:txBody>
          <a:bodyPr/>
          <a:lstStyle/>
          <a:p>
            <a:fld id="{FEF592A2-4F5A-45A4-8CCF-2402054143D1}" type="slidenum">
              <a:rPr lang="es-CO" smtClean="0"/>
              <a:t>‹Nº›</a:t>
            </a:fld>
            <a:endParaRPr lang="es-CO"/>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s-CO"/>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s-ES" smtClean="0"/>
              <a:t>Haga clic para modificar el estilo de título del patrón</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s-ES" smtClean="0"/>
              <a:t>Haga clic para modificar el estilo de título del patrón</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AD684ED-305F-420F-899D-B39E7241B19E}" type="datetimeFigureOut">
              <a:rPr lang="es-CO" smtClean="0"/>
              <a:t>28/02/2025</a:t>
            </a:fld>
            <a:endParaRPr lang="es-CO"/>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s-CO"/>
          </a:p>
        </p:txBody>
      </p:sp>
      <p:sp>
        <p:nvSpPr>
          <p:cNvPr id="7" name="Slide Number Placeholder 6"/>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AD684ED-305F-420F-899D-B39E7241B19E}" type="datetimeFigureOut">
              <a:rPr lang="es-CO" smtClean="0"/>
              <a:t>28/02/2025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AD684ED-305F-420F-899D-B39E7241B19E}" type="datetimeFigureOut">
              <a:rPr lang="es-CO" smtClean="0"/>
              <a:t>28/02/2025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6AD684ED-305F-420F-899D-B39E7241B19E}" type="datetimeFigureOut">
              <a:rPr lang="es-CO" smtClean="0"/>
              <a:t>28/02/2025</a:t>
            </a:fld>
            <a:endParaRPr lang="es-CO"/>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s-CO"/>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FEF592A2-4F5A-45A4-8CCF-2402054143D1}" type="slidenum">
              <a:rPr lang="es-CO" smtClean="0"/>
              <a:t>‹Nº›</a:t>
            </a:fld>
            <a:endParaRPr lang="es-CO"/>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chart" Target="../charts/chart2.xml"/><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chart" Target="../charts/chart6.xml"/><Relationship Id="rId4" Type="http://schemas.openxmlformats.org/officeDocument/2006/relationships/chart" Target="../charts/chart5.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chart" Target="../charts/chart8.xml"/><Relationship Id="rId4" Type="http://schemas.openxmlformats.org/officeDocument/2006/relationships/chart" Target="../charts/char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9.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10.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chart" Target="../charts/chart1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9" name="8 CuadroTexto"/>
          <p:cNvSpPr txBox="1"/>
          <p:nvPr/>
        </p:nvSpPr>
        <p:spPr>
          <a:xfrm>
            <a:off x="1187624" y="836712"/>
            <a:ext cx="6408712" cy="5632311"/>
          </a:xfrm>
          <a:prstGeom prst="rect">
            <a:avLst/>
          </a:prstGeom>
          <a:noFill/>
        </p:spPr>
        <p:txBody>
          <a:bodyPr wrap="square" rtlCol="0">
            <a:spAutoFit/>
          </a:bodyPr>
          <a:lstStyle/>
          <a:p>
            <a:pPr algn="ctr"/>
            <a:r>
              <a:rPr lang="es-CO" sz="4000" b="1" dirty="0" smtClean="0">
                <a:solidFill>
                  <a:schemeClr val="accent1">
                    <a:lumMod val="50000"/>
                  </a:schemeClr>
                </a:solidFill>
                <a:latin typeface="Arial" pitchFamily="34" charset="0"/>
                <a:cs typeface="Arial" pitchFamily="34" charset="0"/>
              </a:rPr>
              <a:t>PQRSDF Y RESULTADO DE ENCUESTAS DE SATISFACCIÓN AL USUARIO</a:t>
            </a:r>
          </a:p>
          <a:p>
            <a:endParaRPr lang="es-CO" sz="4000" dirty="0">
              <a:solidFill>
                <a:schemeClr val="accent1">
                  <a:lumMod val="50000"/>
                </a:schemeClr>
              </a:solidFill>
              <a:latin typeface="Arial" pitchFamily="34" charset="0"/>
              <a:cs typeface="Arial" pitchFamily="34" charset="0"/>
            </a:endParaRPr>
          </a:p>
          <a:p>
            <a:r>
              <a:rPr lang="es-CO" sz="4000" b="1" dirty="0" smtClean="0">
                <a:solidFill>
                  <a:schemeClr val="accent1">
                    <a:lumMod val="50000"/>
                  </a:schemeClr>
                </a:solidFill>
                <a:latin typeface="Arial" pitchFamily="34" charset="0"/>
                <a:cs typeface="Arial" pitchFamily="34" charset="0"/>
              </a:rPr>
              <a:t>CUARTO TRIMESTRE 2024</a:t>
            </a:r>
          </a:p>
          <a:p>
            <a:endParaRPr lang="es-CO" sz="4000" b="1" dirty="0" smtClean="0">
              <a:solidFill>
                <a:schemeClr val="accent1">
                  <a:lumMod val="50000"/>
                </a:schemeClr>
              </a:solidFill>
              <a:latin typeface="Arial" pitchFamily="34" charset="0"/>
              <a:cs typeface="Arial" pitchFamily="34" charset="0"/>
            </a:endParaRPr>
          </a:p>
          <a:p>
            <a:r>
              <a:rPr lang="es-CO" sz="4000" b="1" dirty="0" smtClean="0">
                <a:solidFill>
                  <a:schemeClr val="accent1">
                    <a:lumMod val="50000"/>
                  </a:schemeClr>
                </a:solidFill>
                <a:latin typeface="Arial" pitchFamily="34" charset="0"/>
                <a:cs typeface="Arial" pitchFamily="34" charset="0"/>
              </a:rPr>
              <a:t> </a:t>
            </a:r>
          </a:p>
        </p:txBody>
      </p:sp>
    </p:spTree>
    <p:extLst>
      <p:ext uri="{BB962C8B-B14F-4D97-AF65-F5344CB8AC3E}">
        <p14:creationId xmlns:p14="http://schemas.microsoft.com/office/powerpoint/2010/main" val="1951188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graphicFrame>
        <p:nvGraphicFramePr>
          <p:cNvPr id="12" name="1 Gráfico"/>
          <p:cNvGraphicFramePr>
            <a:graphicFrameLocks/>
          </p:cNvGraphicFramePr>
          <p:nvPr>
            <p:extLst>
              <p:ext uri="{D42A27DB-BD31-4B8C-83A1-F6EECF244321}">
                <p14:modId xmlns:p14="http://schemas.microsoft.com/office/powerpoint/2010/main" val="2215572217"/>
              </p:ext>
            </p:extLst>
          </p:nvPr>
        </p:nvGraphicFramePr>
        <p:xfrm>
          <a:off x="2252642" y="1844824"/>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13" name="12 CuadroTexto"/>
          <p:cNvSpPr txBox="1"/>
          <p:nvPr/>
        </p:nvSpPr>
        <p:spPr>
          <a:xfrm>
            <a:off x="271493" y="4103294"/>
            <a:ext cx="7180827" cy="2585323"/>
          </a:xfrm>
          <a:prstGeom prst="rect">
            <a:avLst/>
          </a:prstGeom>
          <a:noFill/>
        </p:spPr>
        <p:txBody>
          <a:bodyPr wrap="square" rtlCol="0">
            <a:spAutoFit/>
          </a:bodyPr>
          <a:lstStyle/>
          <a:p>
            <a:pPr marL="285750" indent="-285750" algn="just">
              <a:buFont typeface="Arial" panose="020B0604020202020204" pitchFamily="34" charset="0"/>
              <a:buChar char="•"/>
            </a:pPr>
            <a:r>
              <a:rPr lang="es-CO" b="1" dirty="0">
                <a:solidFill>
                  <a:schemeClr val="accent1">
                    <a:lumMod val="50000"/>
                  </a:schemeClr>
                </a:solidFill>
                <a:latin typeface="Arial" pitchFamily="34" charset="0"/>
                <a:cs typeface="Arial" pitchFamily="34" charset="0"/>
              </a:rPr>
              <a:t>1</a:t>
            </a:r>
            <a:r>
              <a:rPr lang="es-CO" b="1" dirty="0" smtClean="0">
                <a:solidFill>
                  <a:schemeClr val="accent1">
                    <a:lumMod val="50000"/>
                  </a:schemeClr>
                </a:solidFill>
                <a:latin typeface="Arial" pitchFamily="34" charset="0"/>
                <a:cs typeface="Arial" pitchFamily="34" charset="0"/>
              </a:rPr>
              <a:t> felicitación: </a:t>
            </a:r>
            <a:r>
              <a:rPr lang="es-CO" dirty="0" smtClean="0">
                <a:solidFill>
                  <a:schemeClr val="accent1">
                    <a:lumMod val="50000"/>
                  </a:schemeClr>
                </a:solidFill>
                <a:latin typeface="Arial" pitchFamily="34" charset="0"/>
                <a:cs typeface="Arial" pitchFamily="34" charset="0"/>
              </a:rPr>
              <a:t>Personal de la U.B.A Rayos X </a:t>
            </a:r>
          </a:p>
          <a:p>
            <a:pPr marL="285750" indent="-285750" algn="just">
              <a:buFont typeface="Arial" panose="020B0604020202020204" pitchFamily="34" charset="0"/>
              <a:buChar char="•"/>
            </a:pPr>
            <a:r>
              <a:rPr lang="es-CO" b="1" dirty="0" smtClean="0">
                <a:solidFill>
                  <a:schemeClr val="accent1">
                    <a:lumMod val="50000"/>
                  </a:schemeClr>
                </a:solidFill>
                <a:latin typeface="Arial" pitchFamily="34" charset="0"/>
                <a:cs typeface="Arial" pitchFamily="34" charset="0"/>
              </a:rPr>
              <a:t>3 quejas: </a:t>
            </a:r>
            <a:r>
              <a:rPr lang="es-CO" dirty="0" smtClean="0">
                <a:solidFill>
                  <a:schemeClr val="accent1">
                    <a:lumMod val="50000"/>
                  </a:schemeClr>
                </a:solidFill>
                <a:latin typeface="Arial" pitchFamily="34" charset="0"/>
                <a:cs typeface="Arial" pitchFamily="34" charset="0"/>
              </a:rPr>
              <a:t>Relaciona personal auxiliar de enfermería de la U.B.A Belén y profesional Odontóloga de la U.B.A Principal</a:t>
            </a:r>
          </a:p>
          <a:p>
            <a:pPr marL="285750" indent="-285750" algn="just">
              <a:buFont typeface="Arial" panose="020B0604020202020204" pitchFamily="34" charset="0"/>
              <a:buChar char="•"/>
            </a:pPr>
            <a:r>
              <a:rPr lang="es-CO" b="1" dirty="0" smtClean="0">
                <a:solidFill>
                  <a:schemeClr val="accent1">
                    <a:lumMod val="50000"/>
                  </a:schemeClr>
                </a:solidFill>
                <a:latin typeface="Arial" pitchFamily="34" charset="0"/>
                <a:cs typeface="Arial" pitchFamily="34" charset="0"/>
              </a:rPr>
              <a:t>2 </a:t>
            </a:r>
            <a:r>
              <a:rPr lang="es-CO" b="1" dirty="0" smtClean="0">
                <a:solidFill>
                  <a:schemeClr val="accent1">
                    <a:lumMod val="50000"/>
                  </a:schemeClr>
                </a:solidFill>
                <a:latin typeface="Arial" pitchFamily="34" charset="0"/>
                <a:cs typeface="Arial" pitchFamily="34" charset="0"/>
              </a:rPr>
              <a:t>sugerencias: </a:t>
            </a:r>
            <a:r>
              <a:rPr lang="es-CO" dirty="0" smtClean="0">
                <a:solidFill>
                  <a:schemeClr val="accent1">
                    <a:lumMod val="50000"/>
                  </a:schemeClr>
                </a:solidFill>
                <a:latin typeface="Arial" pitchFamily="34" charset="0"/>
                <a:cs typeface="Arial" pitchFamily="34" charset="0"/>
              </a:rPr>
              <a:t>relacionan realizar el procedimiento de inyectología, </a:t>
            </a:r>
            <a:r>
              <a:rPr lang="es-CO" dirty="0" smtClean="0">
                <a:solidFill>
                  <a:schemeClr val="accent1">
                    <a:lumMod val="50000"/>
                  </a:schemeClr>
                </a:solidFill>
                <a:latin typeface="Arial" pitchFamily="34" charset="0"/>
                <a:cs typeface="Arial" pitchFamily="34" charset="0"/>
              </a:rPr>
              <a:t>en </a:t>
            </a:r>
            <a:r>
              <a:rPr lang="es-CO" dirty="0" smtClean="0">
                <a:solidFill>
                  <a:schemeClr val="accent1">
                    <a:lumMod val="50000"/>
                  </a:schemeClr>
                </a:solidFill>
                <a:latin typeface="Arial" pitchFamily="34" charset="0"/>
                <a:cs typeface="Arial" pitchFamily="34" charset="0"/>
              </a:rPr>
              <a:t>la caja 6 de autorizaciones se indique el lugar donde la EPS le prestará la atención </a:t>
            </a:r>
          </a:p>
          <a:p>
            <a:pPr marL="285750" indent="-285750" algn="just">
              <a:buFont typeface="Arial" panose="020B0604020202020204" pitchFamily="34" charset="0"/>
              <a:buChar char="•"/>
            </a:pPr>
            <a:r>
              <a:rPr lang="es-CO" b="1" dirty="0">
                <a:solidFill>
                  <a:schemeClr val="accent1">
                    <a:lumMod val="50000"/>
                  </a:schemeClr>
                </a:solidFill>
                <a:latin typeface="Arial" pitchFamily="34" charset="0"/>
                <a:cs typeface="Arial" pitchFamily="34" charset="0"/>
              </a:rPr>
              <a:t>3</a:t>
            </a:r>
            <a:r>
              <a:rPr lang="es-CO" b="1" dirty="0" smtClean="0">
                <a:solidFill>
                  <a:schemeClr val="accent1">
                    <a:lumMod val="50000"/>
                  </a:schemeClr>
                </a:solidFill>
                <a:latin typeface="Arial" pitchFamily="34" charset="0"/>
                <a:cs typeface="Arial" pitchFamily="34" charset="0"/>
              </a:rPr>
              <a:t> </a:t>
            </a:r>
            <a:r>
              <a:rPr lang="es-CO" b="1" dirty="0" smtClean="0">
                <a:solidFill>
                  <a:schemeClr val="accent1">
                    <a:lumMod val="50000"/>
                  </a:schemeClr>
                </a:solidFill>
                <a:latin typeface="Arial" pitchFamily="34" charset="0"/>
                <a:cs typeface="Arial" pitchFamily="34" charset="0"/>
              </a:rPr>
              <a:t>Peticiones: </a:t>
            </a:r>
            <a:r>
              <a:rPr lang="es-CO" dirty="0" smtClean="0">
                <a:solidFill>
                  <a:schemeClr val="accent1">
                    <a:lumMod val="50000"/>
                  </a:schemeClr>
                </a:solidFill>
                <a:latin typeface="Arial" pitchFamily="34" charset="0"/>
                <a:cs typeface="Arial" pitchFamily="34" charset="0"/>
              </a:rPr>
              <a:t>Asignación de citas para </a:t>
            </a:r>
            <a:r>
              <a:rPr lang="es-CO" dirty="0" smtClean="0">
                <a:solidFill>
                  <a:schemeClr val="accent1">
                    <a:lumMod val="50000"/>
                  </a:schemeClr>
                </a:solidFill>
                <a:latin typeface="Arial" pitchFamily="34" charset="0"/>
                <a:cs typeface="Arial" pitchFamily="34" charset="0"/>
              </a:rPr>
              <a:t>servicios, solicitud </a:t>
            </a:r>
            <a:r>
              <a:rPr lang="es-ES" dirty="0" smtClean="0">
                <a:solidFill>
                  <a:schemeClr val="accent1">
                    <a:lumMod val="50000"/>
                  </a:schemeClr>
                </a:solidFill>
                <a:latin typeface="Arial" pitchFamily="34" charset="0"/>
                <a:cs typeface="Arial" pitchFamily="34" charset="0"/>
              </a:rPr>
              <a:t>de </a:t>
            </a:r>
            <a:r>
              <a:rPr lang="es-ES" dirty="0">
                <a:solidFill>
                  <a:schemeClr val="accent1">
                    <a:lumMod val="50000"/>
                  </a:schemeClr>
                </a:solidFill>
                <a:latin typeface="Arial" pitchFamily="34" charset="0"/>
                <a:cs typeface="Arial" pitchFamily="34" charset="0"/>
              </a:rPr>
              <a:t>procedimiento no habilitado en la institución.</a:t>
            </a:r>
          </a:p>
          <a:p>
            <a:pPr marL="285750" indent="-285750" algn="just">
              <a:buFont typeface="Arial" panose="020B0604020202020204" pitchFamily="34" charset="0"/>
              <a:buChar char="•"/>
            </a:pPr>
            <a:endParaRPr lang="es-CO" dirty="0">
              <a:solidFill>
                <a:srgbClr val="FF0000"/>
              </a:solidFill>
              <a:latin typeface="Arial" pitchFamily="34" charset="0"/>
              <a:cs typeface="Arial" pitchFamily="34" charset="0"/>
            </a:endParaRPr>
          </a:p>
        </p:txBody>
      </p:sp>
      <p:sp>
        <p:nvSpPr>
          <p:cNvPr id="14" name="13 CuadroTexto"/>
          <p:cNvSpPr txBox="1"/>
          <p:nvPr/>
        </p:nvSpPr>
        <p:spPr>
          <a:xfrm>
            <a:off x="755576" y="969723"/>
            <a:ext cx="4536504" cy="369332"/>
          </a:xfrm>
          <a:prstGeom prst="rect">
            <a:avLst/>
          </a:prstGeom>
          <a:noFill/>
        </p:spPr>
        <p:txBody>
          <a:bodyPr wrap="square" rtlCol="0">
            <a:spAutoFit/>
          </a:bodyPr>
          <a:lstStyle/>
          <a:p>
            <a:r>
              <a:rPr lang="es-CO" dirty="0" smtClean="0">
                <a:solidFill>
                  <a:schemeClr val="accent1">
                    <a:lumMod val="50000"/>
                  </a:schemeClr>
                </a:solidFill>
                <a:latin typeface="Arial" pitchFamily="34" charset="0"/>
                <a:cs typeface="Arial" pitchFamily="34" charset="0"/>
              </a:rPr>
              <a:t>Tipo de manifestación</a:t>
            </a:r>
            <a:endParaRPr lang="es-CO" dirty="0"/>
          </a:p>
        </p:txBody>
      </p:sp>
      <p:sp>
        <p:nvSpPr>
          <p:cNvPr id="15" name="14 CuadroTexto"/>
          <p:cNvSpPr txBox="1"/>
          <p:nvPr/>
        </p:nvSpPr>
        <p:spPr>
          <a:xfrm>
            <a:off x="1547664" y="463664"/>
            <a:ext cx="6048672" cy="461665"/>
          </a:xfrm>
          <a:prstGeom prst="rect">
            <a:avLst/>
          </a:prstGeom>
          <a:noFill/>
        </p:spPr>
        <p:txBody>
          <a:bodyPr wrap="square" rtlCol="0">
            <a:spAutoFit/>
          </a:bodyPr>
          <a:lstStyle/>
          <a:p>
            <a:pPr algn="ctr"/>
            <a:r>
              <a:rPr lang="es-CO" sz="2400" b="1" dirty="0" smtClean="0">
                <a:solidFill>
                  <a:schemeClr val="accent1">
                    <a:lumMod val="50000"/>
                  </a:schemeClr>
                </a:solidFill>
                <a:latin typeface="Arial" pitchFamily="34" charset="0"/>
                <a:cs typeface="Arial" pitchFamily="34" charset="0"/>
              </a:rPr>
              <a:t>PQRSDF</a:t>
            </a:r>
            <a:endParaRPr lang="es-CO" sz="2400" b="1" dirty="0">
              <a:solidFill>
                <a:schemeClr val="accent1">
                  <a:lumMod val="50000"/>
                </a:schemeClr>
              </a:solidFill>
              <a:latin typeface="Arial" pitchFamily="34" charset="0"/>
              <a:cs typeface="Arial" pitchFamily="34" charset="0"/>
            </a:endParaRPr>
          </a:p>
        </p:txBody>
      </p:sp>
      <p:graphicFrame>
        <p:nvGraphicFramePr>
          <p:cNvPr id="16" name="Gráfico 15"/>
          <p:cNvGraphicFramePr>
            <a:graphicFrameLocks/>
          </p:cNvGraphicFramePr>
          <p:nvPr>
            <p:extLst>
              <p:ext uri="{D42A27DB-BD31-4B8C-83A1-F6EECF244321}">
                <p14:modId xmlns:p14="http://schemas.microsoft.com/office/powerpoint/2010/main" val="298683429"/>
              </p:ext>
            </p:extLst>
          </p:nvPr>
        </p:nvGraphicFramePr>
        <p:xfrm>
          <a:off x="2301330" y="1265268"/>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734644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3">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4">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4">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graphicFrame>
        <p:nvGraphicFramePr>
          <p:cNvPr id="12" name="1 Gráfico"/>
          <p:cNvGraphicFramePr>
            <a:graphicFrameLocks/>
          </p:cNvGraphicFramePr>
          <p:nvPr>
            <p:extLst>
              <p:ext uri="{D42A27DB-BD31-4B8C-83A1-F6EECF244321}">
                <p14:modId xmlns:p14="http://schemas.microsoft.com/office/powerpoint/2010/main" val="2215572217"/>
              </p:ext>
            </p:extLst>
          </p:nvPr>
        </p:nvGraphicFramePr>
        <p:xfrm>
          <a:off x="2252642" y="1844824"/>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13" name="12 CuadroTexto"/>
          <p:cNvSpPr txBox="1"/>
          <p:nvPr/>
        </p:nvSpPr>
        <p:spPr>
          <a:xfrm>
            <a:off x="323528" y="1172535"/>
            <a:ext cx="8496944" cy="3416320"/>
          </a:xfrm>
          <a:prstGeom prst="rect">
            <a:avLst/>
          </a:prstGeom>
          <a:noFill/>
        </p:spPr>
        <p:txBody>
          <a:bodyPr wrap="square" rtlCol="0">
            <a:spAutoFit/>
          </a:bodyPr>
          <a:lstStyle/>
          <a:p>
            <a:pPr marL="285750" indent="-285750" algn="just">
              <a:buFont typeface="Arial" panose="020B0604020202020204" pitchFamily="34" charset="0"/>
              <a:buChar char="•"/>
            </a:pPr>
            <a:r>
              <a:rPr lang="es-CO" b="1" dirty="0" smtClean="0">
                <a:solidFill>
                  <a:schemeClr val="accent1">
                    <a:lumMod val="50000"/>
                  </a:schemeClr>
                </a:solidFill>
                <a:latin typeface="Arial" pitchFamily="34" charset="0"/>
                <a:cs typeface="Arial" pitchFamily="34" charset="0"/>
              </a:rPr>
              <a:t>27 </a:t>
            </a:r>
            <a:r>
              <a:rPr lang="es-CO" b="1" dirty="0" smtClean="0">
                <a:solidFill>
                  <a:schemeClr val="accent1">
                    <a:lumMod val="50000"/>
                  </a:schemeClr>
                </a:solidFill>
                <a:latin typeface="Arial" pitchFamily="34" charset="0"/>
                <a:cs typeface="Arial" pitchFamily="34" charset="0"/>
              </a:rPr>
              <a:t>reclamos: </a:t>
            </a:r>
            <a:r>
              <a:rPr lang="es-CO" dirty="0" smtClean="0">
                <a:solidFill>
                  <a:schemeClr val="accent1">
                    <a:lumMod val="50000"/>
                  </a:schemeClr>
                </a:solidFill>
                <a:latin typeface="Arial" pitchFamily="34" charset="0"/>
                <a:cs typeface="Arial" pitchFamily="34" charset="0"/>
              </a:rPr>
              <a:t>a continuación se relaciona los motivos de reclamos para este periodo:</a:t>
            </a:r>
          </a:p>
          <a:p>
            <a:pPr algn="just"/>
            <a:endParaRPr lang="es-CO" dirty="0" smtClean="0">
              <a:solidFill>
                <a:schemeClr val="accent1">
                  <a:lumMod val="50000"/>
                </a:schemeClr>
              </a:solidFill>
              <a:latin typeface="Arial" pitchFamily="34" charset="0"/>
              <a:cs typeface="Arial" pitchFamily="34" charset="0"/>
            </a:endParaRPr>
          </a:p>
          <a:p>
            <a:pPr marL="285750" indent="-285750" algn="just">
              <a:buFont typeface="Wingdings" panose="05000000000000000000" pitchFamily="2" charset="2"/>
              <a:buChar char="ü"/>
            </a:pPr>
            <a:r>
              <a:rPr lang="es-ES" dirty="0" smtClean="0">
                <a:solidFill>
                  <a:schemeClr val="accent1">
                    <a:lumMod val="50000"/>
                  </a:schemeClr>
                </a:solidFill>
                <a:latin typeface="Arial" pitchFamily="34" charset="0"/>
                <a:cs typeface="Arial" pitchFamily="34" charset="0"/>
              </a:rPr>
              <a:t>Demora en la atención en el servicio de ecografías, odontología, toma de radiografía, servicio de ventanilla única y entrega de resultado de citología.</a:t>
            </a:r>
          </a:p>
          <a:p>
            <a:pPr marL="285750" indent="-285750" algn="just">
              <a:buFont typeface="Wingdings" panose="05000000000000000000" pitchFamily="2" charset="2"/>
              <a:buChar char="ü"/>
            </a:pPr>
            <a:r>
              <a:rPr lang="es-ES" dirty="0" smtClean="0">
                <a:solidFill>
                  <a:schemeClr val="accent1">
                    <a:lumMod val="50000"/>
                  </a:schemeClr>
                </a:solidFill>
                <a:latin typeface="Arial" pitchFamily="34" charset="0"/>
                <a:cs typeface="Arial" pitchFamily="34" charset="0"/>
              </a:rPr>
              <a:t>No reporte de resultado de exámenes.</a:t>
            </a:r>
          </a:p>
          <a:p>
            <a:pPr marL="285750" indent="-285750" algn="just">
              <a:buFont typeface="Wingdings" panose="05000000000000000000" pitchFamily="2" charset="2"/>
              <a:buChar char="ü"/>
            </a:pPr>
            <a:r>
              <a:rPr lang="es-ES" dirty="0" smtClean="0">
                <a:solidFill>
                  <a:schemeClr val="accent1">
                    <a:lumMod val="50000"/>
                  </a:schemeClr>
                </a:solidFill>
                <a:latin typeface="Arial" pitchFamily="34" charset="0"/>
                <a:cs typeface="Arial" pitchFamily="34" charset="0"/>
              </a:rPr>
              <a:t>No diligenciamiento de cartilla de control de infancia.</a:t>
            </a:r>
          </a:p>
          <a:p>
            <a:pPr marL="285750" indent="-285750" algn="just">
              <a:buFont typeface="Wingdings" panose="05000000000000000000" pitchFamily="2" charset="2"/>
              <a:buChar char="ü"/>
            </a:pPr>
            <a:r>
              <a:rPr lang="es-ES" dirty="0" smtClean="0">
                <a:solidFill>
                  <a:schemeClr val="accent1">
                    <a:lumMod val="50000"/>
                  </a:schemeClr>
                </a:solidFill>
                <a:latin typeface="Arial" pitchFamily="34" charset="0"/>
                <a:cs typeface="Arial" pitchFamily="34" charset="0"/>
              </a:rPr>
              <a:t>Error al asignar citas.</a:t>
            </a:r>
          </a:p>
          <a:p>
            <a:pPr marL="285750" indent="-285750" algn="just">
              <a:buFont typeface="Wingdings" panose="05000000000000000000" pitchFamily="2" charset="2"/>
              <a:buChar char="ü"/>
            </a:pPr>
            <a:r>
              <a:rPr lang="es-ES" dirty="0" smtClean="0">
                <a:solidFill>
                  <a:schemeClr val="accent1">
                    <a:lumMod val="50000"/>
                  </a:schemeClr>
                </a:solidFill>
                <a:latin typeface="Arial" pitchFamily="34" charset="0"/>
                <a:cs typeface="Arial" pitchFamily="34" charset="0"/>
              </a:rPr>
              <a:t>Usuaria llegó tarde al servicio de vacunación y no atendieron al hijo.</a:t>
            </a:r>
          </a:p>
          <a:p>
            <a:pPr marL="285750" indent="-285750" algn="just">
              <a:buFont typeface="Wingdings" panose="05000000000000000000" pitchFamily="2" charset="2"/>
              <a:buChar char="ü"/>
            </a:pPr>
            <a:r>
              <a:rPr lang="es-ES" dirty="0" smtClean="0">
                <a:solidFill>
                  <a:schemeClr val="accent1">
                    <a:lumMod val="50000"/>
                  </a:schemeClr>
                </a:solidFill>
                <a:latin typeface="Arial" pitchFamily="34" charset="0"/>
                <a:cs typeface="Arial" pitchFamily="34" charset="0"/>
              </a:rPr>
              <a:t>Odontóloga no llego para atender paciente.</a:t>
            </a:r>
          </a:p>
          <a:p>
            <a:pPr marL="285750" indent="-285750" algn="just">
              <a:buFont typeface="Wingdings" panose="05000000000000000000" pitchFamily="2" charset="2"/>
              <a:buChar char="ü"/>
            </a:pPr>
            <a:r>
              <a:rPr lang="es-ES" dirty="0" smtClean="0">
                <a:solidFill>
                  <a:schemeClr val="accent1">
                    <a:lumMod val="50000"/>
                  </a:schemeClr>
                </a:solidFill>
                <a:latin typeface="Arial" pitchFamily="34" charset="0"/>
                <a:cs typeface="Arial" pitchFamily="34" charset="0"/>
              </a:rPr>
              <a:t>Solicitó consulta </a:t>
            </a:r>
            <a:r>
              <a:rPr lang="es-ES" dirty="0" smtClean="0">
                <a:solidFill>
                  <a:schemeClr val="accent1">
                    <a:lumMod val="50000"/>
                  </a:schemeClr>
                </a:solidFill>
                <a:latin typeface="Arial" pitchFamily="34" charset="0"/>
                <a:cs typeface="Arial" pitchFamily="34" charset="0"/>
              </a:rPr>
              <a:t>odontológica y la profesional no realizó el procedimiento solicitado.</a:t>
            </a:r>
          </a:p>
        </p:txBody>
      </p:sp>
      <p:sp>
        <p:nvSpPr>
          <p:cNvPr id="15" name="14 CuadroTexto"/>
          <p:cNvSpPr txBox="1"/>
          <p:nvPr/>
        </p:nvSpPr>
        <p:spPr>
          <a:xfrm>
            <a:off x="1547664" y="329906"/>
            <a:ext cx="6048672" cy="461665"/>
          </a:xfrm>
          <a:prstGeom prst="rect">
            <a:avLst/>
          </a:prstGeom>
          <a:noFill/>
        </p:spPr>
        <p:txBody>
          <a:bodyPr wrap="square" rtlCol="0">
            <a:spAutoFit/>
          </a:bodyPr>
          <a:lstStyle/>
          <a:p>
            <a:pPr algn="ctr"/>
            <a:r>
              <a:rPr lang="es-CO" sz="2400" b="1" dirty="0" smtClean="0">
                <a:solidFill>
                  <a:schemeClr val="accent1">
                    <a:lumMod val="50000"/>
                  </a:schemeClr>
                </a:solidFill>
                <a:latin typeface="Arial" pitchFamily="34" charset="0"/>
                <a:cs typeface="Arial" pitchFamily="34" charset="0"/>
              </a:rPr>
              <a:t>PQRSDF</a:t>
            </a:r>
            <a:endParaRPr lang="es-CO" sz="2400" b="1" dirty="0">
              <a:solidFill>
                <a:schemeClr val="accent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525377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3">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4">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4">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graphicFrame>
        <p:nvGraphicFramePr>
          <p:cNvPr id="12" name="1 Gráfico"/>
          <p:cNvGraphicFramePr>
            <a:graphicFrameLocks/>
          </p:cNvGraphicFramePr>
          <p:nvPr>
            <p:extLst>
              <p:ext uri="{D42A27DB-BD31-4B8C-83A1-F6EECF244321}">
                <p14:modId xmlns:p14="http://schemas.microsoft.com/office/powerpoint/2010/main" val="90360675"/>
              </p:ext>
            </p:extLst>
          </p:nvPr>
        </p:nvGraphicFramePr>
        <p:xfrm>
          <a:off x="2252642" y="1844824"/>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13" name="12 CuadroTexto"/>
          <p:cNvSpPr txBox="1"/>
          <p:nvPr/>
        </p:nvSpPr>
        <p:spPr>
          <a:xfrm>
            <a:off x="252090" y="1725702"/>
            <a:ext cx="8496944" cy="2308324"/>
          </a:xfrm>
          <a:prstGeom prst="rect">
            <a:avLst/>
          </a:prstGeom>
          <a:noFill/>
        </p:spPr>
        <p:txBody>
          <a:bodyPr wrap="square" rtlCol="0">
            <a:spAutoFit/>
          </a:bodyPr>
          <a:lstStyle/>
          <a:p>
            <a:pPr marL="285750" indent="-285750" algn="just">
              <a:buFont typeface="Wingdings" panose="05000000000000000000" pitchFamily="2" charset="2"/>
              <a:buChar char="ü"/>
            </a:pPr>
            <a:r>
              <a:rPr lang="es-ES" dirty="0">
                <a:solidFill>
                  <a:schemeClr val="accent1">
                    <a:lumMod val="50000"/>
                  </a:schemeClr>
                </a:solidFill>
                <a:latin typeface="Arial" pitchFamily="34" charset="0"/>
                <a:cs typeface="Arial" pitchFamily="34" charset="0"/>
              </a:rPr>
              <a:t>Atendieron de última a paciente en el servicio de higiene oral porque en el momento de la cita </a:t>
            </a:r>
            <a:r>
              <a:rPr lang="es-ES" dirty="0" smtClean="0">
                <a:solidFill>
                  <a:schemeClr val="accent1">
                    <a:lumMod val="50000"/>
                  </a:schemeClr>
                </a:solidFill>
                <a:latin typeface="Arial" pitchFamily="34" charset="0"/>
                <a:cs typeface="Arial" pitchFamily="34" charset="0"/>
              </a:rPr>
              <a:t>la paciente se </a:t>
            </a:r>
            <a:r>
              <a:rPr lang="es-ES" dirty="0">
                <a:solidFill>
                  <a:schemeClr val="accent1">
                    <a:lumMod val="50000"/>
                  </a:schemeClr>
                </a:solidFill>
                <a:latin typeface="Arial" pitchFamily="34" charset="0"/>
                <a:cs typeface="Arial" pitchFamily="34" charset="0"/>
              </a:rPr>
              <a:t>encontraba asistiendo a control prenatal.</a:t>
            </a:r>
          </a:p>
          <a:p>
            <a:pPr marL="285750" indent="-285750" algn="just">
              <a:buFont typeface="Wingdings" panose="05000000000000000000" pitchFamily="2" charset="2"/>
              <a:buChar char="ü"/>
            </a:pPr>
            <a:r>
              <a:rPr lang="es-ES" dirty="0">
                <a:solidFill>
                  <a:schemeClr val="accent1">
                    <a:lumMod val="50000"/>
                  </a:schemeClr>
                </a:solidFill>
                <a:latin typeface="Arial" pitchFamily="34" charset="0"/>
                <a:cs typeface="Arial" pitchFamily="34" charset="0"/>
              </a:rPr>
              <a:t>Asistió a consulta odontológica y </a:t>
            </a:r>
            <a:r>
              <a:rPr lang="es-ES" dirty="0" smtClean="0">
                <a:solidFill>
                  <a:schemeClr val="accent1">
                    <a:lumMod val="50000"/>
                  </a:schemeClr>
                </a:solidFill>
                <a:latin typeface="Arial" pitchFamily="34" charset="0"/>
                <a:cs typeface="Arial" pitchFamily="34" charset="0"/>
              </a:rPr>
              <a:t>aparentemente la </a:t>
            </a:r>
            <a:r>
              <a:rPr lang="es-ES" dirty="0">
                <a:solidFill>
                  <a:schemeClr val="accent1">
                    <a:lumMod val="50000"/>
                  </a:schemeClr>
                </a:solidFill>
                <a:latin typeface="Arial" pitchFamily="34" charset="0"/>
                <a:cs typeface="Arial" pitchFamily="34" charset="0"/>
              </a:rPr>
              <a:t>atendió la higenista.</a:t>
            </a:r>
          </a:p>
          <a:p>
            <a:pPr marL="285750" indent="-285750" algn="just">
              <a:buFont typeface="Wingdings" panose="05000000000000000000" pitchFamily="2" charset="2"/>
              <a:buChar char="ü"/>
            </a:pPr>
            <a:r>
              <a:rPr lang="es-ES" dirty="0">
                <a:solidFill>
                  <a:schemeClr val="accent1">
                    <a:lumMod val="50000"/>
                  </a:schemeClr>
                </a:solidFill>
                <a:latin typeface="Arial" pitchFamily="34" charset="0"/>
                <a:cs typeface="Arial" pitchFamily="34" charset="0"/>
              </a:rPr>
              <a:t>No </a:t>
            </a:r>
            <a:r>
              <a:rPr lang="es-ES" dirty="0" smtClean="0">
                <a:solidFill>
                  <a:schemeClr val="accent1">
                    <a:lumMod val="50000"/>
                  </a:schemeClr>
                </a:solidFill>
                <a:latin typeface="Arial" pitchFamily="34" charset="0"/>
                <a:cs typeface="Arial" pitchFamily="34" charset="0"/>
              </a:rPr>
              <a:t>formularon </a:t>
            </a:r>
            <a:r>
              <a:rPr lang="es-ES" dirty="0">
                <a:solidFill>
                  <a:schemeClr val="accent1">
                    <a:lumMod val="50000"/>
                  </a:schemeClr>
                </a:solidFill>
                <a:latin typeface="Arial" pitchFamily="34" charset="0"/>
                <a:cs typeface="Arial" pitchFamily="34" charset="0"/>
              </a:rPr>
              <a:t>medicamento ni remisión a nivel superior en el servicio de odontología</a:t>
            </a:r>
            <a:r>
              <a:rPr lang="es-ES" dirty="0" smtClean="0">
                <a:solidFill>
                  <a:schemeClr val="accent1">
                    <a:lumMod val="50000"/>
                  </a:schemeClr>
                </a:solidFill>
                <a:latin typeface="Arial" pitchFamily="34" charset="0"/>
                <a:cs typeface="Arial" pitchFamily="34" charset="0"/>
              </a:rPr>
              <a:t>.</a:t>
            </a:r>
            <a:endParaRPr lang="es-CO" dirty="0" smtClean="0">
              <a:solidFill>
                <a:schemeClr val="accent1">
                  <a:lumMod val="50000"/>
                </a:schemeClr>
              </a:solidFill>
              <a:latin typeface="Arial" pitchFamily="34" charset="0"/>
              <a:cs typeface="Arial" pitchFamily="34" charset="0"/>
            </a:endParaRPr>
          </a:p>
          <a:p>
            <a:pPr marL="285750" indent="-285750" algn="just">
              <a:buFont typeface="Wingdings" panose="05000000000000000000" pitchFamily="2" charset="2"/>
              <a:buChar char="ü"/>
            </a:pPr>
            <a:r>
              <a:rPr lang="es-ES" dirty="0" smtClean="0">
                <a:solidFill>
                  <a:schemeClr val="accent1">
                    <a:lumMod val="50000"/>
                  </a:schemeClr>
                </a:solidFill>
                <a:latin typeface="Arial" pitchFamily="34" charset="0"/>
                <a:cs typeface="Arial" pitchFamily="34" charset="0"/>
              </a:rPr>
              <a:t>No </a:t>
            </a:r>
            <a:r>
              <a:rPr lang="es-ES" dirty="0" smtClean="0">
                <a:solidFill>
                  <a:schemeClr val="accent1">
                    <a:lumMod val="50000"/>
                  </a:schemeClr>
                </a:solidFill>
                <a:latin typeface="Arial" pitchFamily="34" charset="0"/>
                <a:cs typeface="Arial" pitchFamily="34" charset="0"/>
              </a:rPr>
              <a:t>entrega de digiturno para ingresar </a:t>
            </a:r>
            <a:r>
              <a:rPr lang="es-ES" dirty="0" smtClean="0">
                <a:solidFill>
                  <a:schemeClr val="accent1">
                    <a:lumMod val="50000"/>
                  </a:schemeClr>
                </a:solidFill>
                <a:latin typeface="Arial" pitchFamily="34" charset="0"/>
                <a:cs typeface="Arial" pitchFamily="34" charset="0"/>
              </a:rPr>
              <a:t>al </a:t>
            </a:r>
            <a:r>
              <a:rPr lang="es-ES" dirty="0" smtClean="0">
                <a:solidFill>
                  <a:schemeClr val="accent1">
                    <a:lumMod val="50000"/>
                  </a:schemeClr>
                </a:solidFill>
                <a:latin typeface="Arial" pitchFamily="34" charset="0"/>
                <a:cs typeface="Arial" pitchFamily="34" charset="0"/>
              </a:rPr>
              <a:t>servicio de laboratorio.</a:t>
            </a:r>
          </a:p>
          <a:p>
            <a:pPr marL="285750" indent="-285750" algn="just">
              <a:buFont typeface="Wingdings" panose="05000000000000000000" pitchFamily="2" charset="2"/>
              <a:buChar char="ü"/>
            </a:pPr>
            <a:r>
              <a:rPr lang="es-ES" dirty="0" smtClean="0">
                <a:solidFill>
                  <a:schemeClr val="accent1">
                    <a:lumMod val="50000"/>
                  </a:schemeClr>
                </a:solidFill>
                <a:latin typeface="Arial" pitchFamily="34" charset="0"/>
                <a:cs typeface="Arial" pitchFamily="34" charset="0"/>
              </a:rPr>
              <a:t>No atención de línea telefónica habilitada para asignación de citas en la U.B.A Las Américas.</a:t>
            </a:r>
          </a:p>
        </p:txBody>
      </p:sp>
      <p:sp>
        <p:nvSpPr>
          <p:cNvPr id="15" name="14 CuadroTexto"/>
          <p:cNvSpPr txBox="1"/>
          <p:nvPr/>
        </p:nvSpPr>
        <p:spPr>
          <a:xfrm>
            <a:off x="1547664" y="463664"/>
            <a:ext cx="6048672" cy="461665"/>
          </a:xfrm>
          <a:prstGeom prst="rect">
            <a:avLst/>
          </a:prstGeom>
          <a:noFill/>
        </p:spPr>
        <p:txBody>
          <a:bodyPr wrap="square" rtlCol="0">
            <a:spAutoFit/>
          </a:bodyPr>
          <a:lstStyle/>
          <a:p>
            <a:pPr algn="ctr"/>
            <a:r>
              <a:rPr lang="es-CO" sz="2400" b="1" dirty="0" smtClean="0">
                <a:solidFill>
                  <a:schemeClr val="accent1">
                    <a:lumMod val="50000"/>
                  </a:schemeClr>
                </a:solidFill>
                <a:latin typeface="Arial" pitchFamily="34" charset="0"/>
                <a:cs typeface="Arial" pitchFamily="34" charset="0"/>
              </a:rPr>
              <a:t>PQRSDF</a:t>
            </a:r>
            <a:endParaRPr lang="es-CO" sz="2400" b="1" dirty="0">
              <a:solidFill>
                <a:schemeClr val="accent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3711835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13" name="12 CuadroTexto"/>
          <p:cNvSpPr txBox="1"/>
          <p:nvPr/>
        </p:nvSpPr>
        <p:spPr>
          <a:xfrm>
            <a:off x="503548" y="4677470"/>
            <a:ext cx="7092788" cy="1323439"/>
          </a:xfrm>
          <a:prstGeom prst="rect">
            <a:avLst/>
          </a:prstGeom>
          <a:noFill/>
        </p:spPr>
        <p:txBody>
          <a:bodyPr wrap="square" rtlCol="0">
            <a:spAutoFit/>
          </a:bodyPr>
          <a:lstStyle/>
          <a:p>
            <a:pPr algn="just"/>
            <a:r>
              <a:rPr lang="es-CO" sz="2000" dirty="0" smtClean="0">
                <a:solidFill>
                  <a:schemeClr val="accent1">
                    <a:lumMod val="50000"/>
                  </a:schemeClr>
                </a:solidFill>
                <a:latin typeface="Arial" pitchFamily="34" charset="0"/>
                <a:cs typeface="Arial" pitchFamily="34" charset="0"/>
              </a:rPr>
              <a:t>La herramienta con mayor demanda para instaurar manifestaciones fue los buzones de sugerencia con 22,  de manera personalizada 4, correo electrónico institucional 4 y página WEB institucional 7.</a:t>
            </a:r>
            <a:endParaRPr lang="es-CO" sz="2000" dirty="0">
              <a:solidFill>
                <a:schemeClr val="accent1">
                  <a:lumMod val="50000"/>
                </a:schemeClr>
              </a:solidFill>
              <a:latin typeface="Arial" pitchFamily="34" charset="0"/>
              <a:cs typeface="Arial" pitchFamily="34" charset="0"/>
            </a:endParaRPr>
          </a:p>
        </p:txBody>
      </p:sp>
      <p:sp>
        <p:nvSpPr>
          <p:cNvPr id="14" name="13 CuadroTexto"/>
          <p:cNvSpPr txBox="1"/>
          <p:nvPr/>
        </p:nvSpPr>
        <p:spPr>
          <a:xfrm>
            <a:off x="755576" y="1145997"/>
            <a:ext cx="4536504" cy="369332"/>
          </a:xfrm>
          <a:prstGeom prst="rect">
            <a:avLst/>
          </a:prstGeom>
          <a:noFill/>
        </p:spPr>
        <p:txBody>
          <a:bodyPr wrap="square" rtlCol="0">
            <a:spAutoFit/>
          </a:bodyPr>
          <a:lstStyle/>
          <a:p>
            <a:r>
              <a:rPr lang="es-CO" dirty="0" smtClean="0">
                <a:solidFill>
                  <a:schemeClr val="accent1">
                    <a:lumMod val="50000"/>
                  </a:schemeClr>
                </a:solidFill>
                <a:latin typeface="Arial" pitchFamily="34" charset="0"/>
                <a:cs typeface="Arial" pitchFamily="34" charset="0"/>
              </a:rPr>
              <a:t>Herramienta utilizada</a:t>
            </a:r>
            <a:r>
              <a:rPr lang="es-CO" dirty="0" smtClean="0"/>
              <a:t> </a:t>
            </a:r>
            <a:endParaRPr lang="es-CO" dirty="0"/>
          </a:p>
        </p:txBody>
      </p:sp>
      <p:sp>
        <p:nvSpPr>
          <p:cNvPr id="15" name="14 CuadroTexto"/>
          <p:cNvSpPr txBox="1"/>
          <p:nvPr/>
        </p:nvSpPr>
        <p:spPr>
          <a:xfrm>
            <a:off x="1547664" y="463664"/>
            <a:ext cx="6048672" cy="461665"/>
          </a:xfrm>
          <a:prstGeom prst="rect">
            <a:avLst/>
          </a:prstGeom>
          <a:noFill/>
        </p:spPr>
        <p:txBody>
          <a:bodyPr wrap="square" rtlCol="0">
            <a:spAutoFit/>
          </a:bodyPr>
          <a:lstStyle/>
          <a:p>
            <a:pPr algn="ctr"/>
            <a:r>
              <a:rPr lang="es-CO" sz="2400" b="1" dirty="0" smtClean="0">
                <a:solidFill>
                  <a:schemeClr val="accent1">
                    <a:lumMod val="50000"/>
                  </a:schemeClr>
                </a:solidFill>
                <a:latin typeface="Arial" pitchFamily="34" charset="0"/>
                <a:cs typeface="Arial" pitchFamily="34" charset="0"/>
              </a:rPr>
              <a:t>PQRSDF</a:t>
            </a:r>
            <a:endParaRPr lang="es-CO" sz="2400" b="1" dirty="0">
              <a:solidFill>
                <a:schemeClr val="accent1">
                  <a:lumMod val="50000"/>
                </a:schemeClr>
              </a:solidFill>
              <a:latin typeface="Arial" pitchFamily="34" charset="0"/>
              <a:cs typeface="Arial" pitchFamily="34" charset="0"/>
            </a:endParaRPr>
          </a:p>
        </p:txBody>
      </p:sp>
      <p:graphicFrame>
        <p:nvGraphicFramePr>
          <p:cNvPr id="16" name="Gráfico 15"/>
          <p:cNvGraphicFramePr>
            <a:graphicFrameLocks/>
          </p:cNvGraphicFramePr>
          <p:nvPr>
            <p:extLst>
              <p:ext uri="{D42A27DB-BD31-4B8C-83A1-F6EECF244321}">
                <p14:modId xmlns:p14="http://schemas.microsoft.com/office/powerpoint/2010/main" val="2354017690"/>
              </p:ext>
            </p:extLst>
          </p:nvPr>
        </p:nvGraphicFramePr>
        <p:xfrm>
          <a:off x="2447365" y="980728"/>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Gráfico 16"/>
          <p:cNvGraphicFramePr>
            <a:graphicFrameLocks/>
          </p:cNvGraphicFramePr>
          <p:nvPr>
            <p:extLst>
              <p:ext uri="{D42A27DB-BD31-4B8C-83A1-F6EECF244321}">
                <p14:modId xmlns:p14="http://schemas.microsoft.com/office/powerpoint/2010/main" val="2320550783"/>
              </p:ext>
            </p:extLst>
          </p:nvPr>
        </p:nvGraphicFramePr>
        <p:xfrm>
          <a:off x="2123728" y="1782163"/>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713665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13" name="12 CuadroTexto"/>
          <p:cNvSpPr txBox="1"/>
          <p:nvPr/>
        </p:nvSpPr>
        <p:spPr>
          <a:xfrm>
            <a:off x="2231740" y="360359"/>
            <a:ext cx="4680520" cy="461665"/>
          </a:xfrm>
          <a:prstGeom prst="rect">
            <a:avLst/>
          </a:prstGeom>
          <a:noFill/>
        </p:spPr>
        <p:txBody>
          <a:bodyPr wrap="square" rtlCol="0">
            <a:spAutoFit/>
          </a:bodyPr>
          <a:lstStyle/>
          <a:p>
            <a:pPr algn="ctr"/>
            <a:r>
              <a:rPr lang="es-CO" sz="2400" b="1" dirty="0" smtClean="0">
                <a:solidFill>
                  <a:schemeClr val="accent1">
                    <a:lumMod val="50000"/>
                  </a:schemeClr>
                </a:solidFill>
                <a:latin typeface="Arial" pitchFamily="34" charset="0"/>
                <a:cs typeface="Arial" pitchFamily="34" charset="0"/>
              </a:rPr>
              <a:t>Manifestaciones por Sede</a:t>
            </a:r>
            <a:endParaRPr lang="es-CO" sz="2400" b="1" dirty="0">
              <a:solidFill>
                <a:schemeClr val="accent1">
                  <a:lumMod val="50000"/>
                </a:schemeClr>
              </a:solidFill>
              <a:latin typeface="Arial" pitchFamily="34" charset="0"/>
              <a:cs typeface="Arial" pitchFamily="34" charset="0"/>
            </a:endParaRPr>
          </a:p>
        </p:txBody>
      </p:sp>
      <p:sp>
        <p:nvSpPr>
          <p:cNvPr id="14" name="13 CuadroTexto"/>
          <p:cNvSpPr txBox="1"/>
          <p:nvPr/>
        </p:nvSpPr>
        <p:spPr>
          <a:xfrm>
            <a:off x="565374" y="4178817"/>
            <a:ext cx="7272808" cy="1631216"/>
          </a:xfrm>
          <a:prstGeom prst="rect">
            <a:avLst/>
          </a:prstGeom>
          <a:noFill/>
        </p:spPr>
        <p:txBody>
          <a:bodyPr wrap="square" rtlCol="0">
            <a:spAutoFit/>
          </a:bodyPr>
          <a:lstStyle/>
          <a:p>
            <a:pPr algn="just"/>
            <a:r>
              <a:rPr lang="es-CO" sz="2000" dirty="0" smtClean="0">
                <a:solidFill>
                  <a:schemeClr val="accent1">
                    <a:lumMod val="50000"/>
                  </a:schemeClr>
                </a:solidFill>
                <a:latin typeface="Arial" pitchFamily="34" charset="0"/>
                <a:cs typeface="Arial" pitchFamily="34" charset="0"/>
              </a:rPr>
              <a:t>Por afluencia de pacientes la Unidad Básica de Atención con  que presento mayor volumen de manifestaciones fue la Principal con 25, seguida sin punto de atención con 6, la U.B.A Las Américas e Imágenes diagnósticas cada una con 2 y la U.B.A Camilo Torres y Belén cada una con 1.</a:t>
            </a:r>
            <a:endParaRPr lang="es-CO" sz="2400" dirty="0">
              <a:solidFill>
                <a:schemeClr val="accent1">
                  <a:lumMod val="50000"/>
                </a:schemeClr>
              </a:solidFill>
              <a:latin typeface="Arial" pitchFamily="34" charset="0"/>
              <a:cs typeface="Arial" pitchFamily="34" charset="0"/>
            </a:endParaRPr>
          </a:p>
        </p:txBody>
      </p:sp>
      <p:graphicFrame>
        <p:nvGraphicFramePr>
          <p:cNvPr id="15" name="Gráfico 14"/>
          <p:cNvGraphicFramePr>
            <a:graphicFrameLocks/>
          </p:cNvGraphicFramePr>
          <p:nvPr>
            <p:extLst>
              <p:ext uri="{D42A27DB-BD31-4B8C-83A1-F6EECF244321}">
                <p14:modId xmlns:p14="http://schemas.microsoft.com/office/powerpoint/2010/main" val="396931384"/>
              </p:ext>
            </p:extLst>
          </p:nvPr>
        </p:nvGraphicFramePr>
        <p:xfrm>
          <a:off x="2340260" y="548680"/>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Gráfico 17"/>
          <p:cNvGraphicFramePr>
            <a:graphicFrameLocks/>
          </p:cNvGraphicFramePr>
          <p:nvPr>
            <p:extLst>
              <p:ext uri="{D42A27DB-BD31-4B8C-83A1-F6EECF244321}">
                <p14:modId xmlns:p14="http://schemas.microsoft.com/office/powerpoint/2010/main" val="1118865738"/>
              </p:ext>
            </p:extLst>
          </p:nvPr>
        </p:nvGraphicFramePr>
        <p:xfrm>
          <a:off x="1907704" y="1196752"/>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068061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9417"/>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9" name="8 CuadroTexto"/>
          <p:cNvSpPr txBox="1"/>
          <p:nvPr/>
        </p:nvSpPr>
        <p:spPr>
          <a:xfrm>
            <a:off x="1754671" y="476672"/>
            <a:ext cx="5634657" cy="461665"/>
          </a:xfrm>
          <a:prstGeom prst="rect">
            <a:avLst/>
          </a:prstGeom>
          <a:noFill/>
        </p:spPr>
        <p:txBody>
          <a:bodyPr wrap="square" rtlCol="0">
            <a:spAutoFit/>
          </a:bodyPr>
          <a:lstStyle/>
          <a:p>
            <a:pPr algn="ctr"/>
            <a:r>
              <a:rPr lang="es-CO" sz="2400" b="1" dirty="0" smtClean="0">
                <a:solidFill>
                  <a:schemeClr val="accent1">
                    <a:lumMod val="50000"/>
                  </a:schemeClr>
                </a:solidFill>
                <a:latin typeface="Arial" pitchFamily="34" charset="0"/>
                <a:cs typeface="Arial" pitchFamily="34" charset="0"/>
              </a:rPr>
              <a:t>Manifestaciones por EAPB</a:t>
            </a:r>
            <a:endParaRPr lang="es-CO" sz="2400" b="1" dirty="0">
              <a:solidFill>
                <a:schemeClr val="accent1">
                  <a:lumMod val="50000"/>
                </a:schemeClr>
              </a:solidFill>
              <a:latin typeface="Arial" pitchFamily="34" charset="0"/>
              <a:cs typeface="Arial" pitchFamily="34" charset="0"/>
            </a:endParaRPr>
          </a:p>
        </p:txBody>
      </p:sp>
      <p:sp>
        <p:nvSpPr>
          <p:cNvPr id="11" name="10 CuadroTexto"/>
          <p:cNvSpPr txBox="1"/>
          <p:nvPr/>
        </p:nvSpPr>
        <p:spPr>
          <a:xfrm>
            <a:off x="683568" y="4293096"/>
            <a:ext cx="7200800" cy="923330"/>
          </a:xfrm>
          <a:prstGeom prst="rect">
            <a:avLst/>
          </a:prstGeom>
          <a:noFill/>
        </p:spPr>
        <p:txBody>
          <a:bodyPr wrap="square" rtlCol="0">
            <a:spAutoFit/>
          </a:bodyPr>
          <a:lstStyle/>
          <a:p>
            <a:pPr algn="just"/>
            <a:r>
              <a:rPr lang="es-CO" dirty="0" smtClean="0">
                <a:solidFill>
                  <a:schemeClr val="accent1">
                    <a:lumMod val="50000"/>
                  </a:schemeClr>
                </a:solidFill>
                <a:latin typeface="Arial" pitchFamily="34" charset="0"/>
                <a:cs typeface="Arial" pitchFamily="34" charset="0"/>
              </a:rPr>
              <a:t>La EAPB con mayor número de manifestaciones es  Nueva EPS  y Sanitas cada una con 8, </a:t>
            </a:r>
            <a:r>
              <a:rPr lang="es-CO" dirty="0">
                <a:solidFill>
                  <a:schemeClr val="accent1">
                    <a:lumMod val="50000"/>
                  </a:schemeClr>
                </a:solidFill>
                <a:latin typeface="Arial" pitchFamily="34" charset="0"/>
                <a:cs typeface="Arial" pitchFamily="34" charset="0"/>
              </a:rPr>
              <a:t>Anónimas </a:t>
            </a:r>
            <a:r>
              <a:rPr lang="es-CO" dirty="0" smtClean="0">
                <a:solidFill>
                  <a:schemeClr val="accent1">
                    <a:lumMod val="50000"/>
                  </a:schemeClr>
                </a:solidFill>
                <a:latin typeface="Arial" pitchFamily="34" charset="0"/>
                <a:cs typeface="Arial" pitchFamily="34" charset="0"/>
              </a:rPr>
              <a:t>5, A.I.C con </a:t>
            </a:r>
            <a:r>
              <a:rPr lang="es-CO" dirty="0">
                <a:solidFill>
                  <a:schemeClr val="accent1">
                    <a:lumMod val="50000"/>
                  </a:schemeClr>
                </a:solidFill>
                <a:latin typeface="Arial" pitchFamily="34" charset="0"/>
                <a:cs typeface="Arial" pitchFamily="34" charset="0"/>
              </a:rPr>
              <a:t>4</a:t>
            </a:r>
            <a:r>
              <a:rPr lang="es-CO" dirty="0" smtClean="0">
                <a:solidFill>
                  <a:schemeClr val="accent1">
                    <a:lumMod val="50000"/>
                  </a:schemeClr>
                </a:solidFill>
                <a:latin typeface="Arial" pitchFamily="34" charset="0"/>
                <a:cs typeface="Arial" pitchFamily="34" charset="0"/>
              </a:rPr>
              <a:t>, Salud Total con 3, Asmet Salud con 2, EPS fuera del territorio 7.</a:t>
            </a:r>
            <a:endParaRPr lang="es-CO" dirty="0">
              <a:solidFill>
                <a:schemeClr val="accent1">
                  <a:lumMod val="50000"/>
                </a:schemeClr>
              </a:solidFill>
              <a:latin typeface="Arial" pitchFamily="34" charset="0"/>
              <a:cs typeface="Arial" pitchFamily="34" charset="0"/>
            </a:endParaRPr>
          </a:p>
        </p:txBody>
      </p:sp>
      <p:graphicFrame>
        <p:nvGraphicFramePr>
          <p:cNvPr id="12" name="Gráfico 11"/>
          <p:cNvGraphicFramePr>
            <a:graphicFrameLocks/>
          </p:cNvGraphicFramePr>
          <p:nvPr>
            <p:extLst>
              <p:ext uri="{D42A27DB-BD31-4B8C-83A1-F6EECF244321}">
                <p14:modId xmlns:p14="http://schemas.microsoft.com/office/powerpoint/2010/main" val="2569009138"/>
              </p:ext>
            </p:extLst>
          </p:nvPr>
        </p:nvGraphicFramePr>
        <p:xfrm>
          <a:off x="2123728" y="1205835"/>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88843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9" name="8 CuadroTexto"/>
          <p:cNvSpPr txBox="1"/>
          <p:nvPr/>
        </p:nvSpPr>
        <p:spPr>
          <a:xfrm>
            <a:off x="935596" y="461863"/>
            <a:ext cx="7272808" cy="461665"/>
          </a:xfrm>
          <a:prstGeom prst="rect">
            <a:avLst/>
          </a:prstGeom>
          <a:noFill/>
        </p:spPr>
        <p:txBody>
          <a:bodyPr wrap="square" rtlCol="0">
            <a:spAutoFit/>
          </a:bodyPr>
          <a:lstStyle/>
          <a:p>
            <a:pPr algn="ctr"/>
            <a:r>
              <a:rPr lang="es-CO" sz="2400" b="1" dirty="0" smtClean="0">
                <a:solidFill>
                  <a:schemeClr val="accent1">
                    <a:lumMod val="50000"/>
                  </a:schemeClr>
                </a:solidFill>
                <a:latin typeface="Arial" pitchFamily="34" charset="0"/>
                <a:cs typeface="Arial" pitchFamily="34" charset="0"/>
              </a:rPr>
              <a:t>ENCUESTAS DE SATRISFACCION AL USUARIO </a:t>
            </a:r>
            <a:endParaRPr lang="es-CO" sz="2400" b="1" dirty="0">
              <a:solidFill>
                <a:schemeClr val="accent1">
                  <a:lumMod val="50000"/>
                </a:schemeClr>
              </a:solidFill>
              <a:latin typeface="Arial" pitchFamily="34" charset="0"/>
              <a:cs typeface="Arial" pitchFamily="34" charset="0"/>
            </a:endParaRPr>
          </a:p>
        </p:txBody>
      </p:sp>
      <p:sp>
        <p:nvSpPr>
          <p:cNvPr id="11" name="10 CuadroTexto"/>
          <p:cNvSpPr txBox="1"/>
          <p:nvPr/>
        </p:nvSpPr>
        <p:spPr>
          <a:xfrm>
            <a:off x="827584" y="4354305"/>
            <a:ext cx="7632848" cy="1477328"/>
          </a:xfrm>
          <a:prstGeom prst="rect">
            <a:avLst/>
          </a:prstGeom>
          <a:noFill/>
        </p:spPr>
        <p:txBody>
          <a:bodyPr wrap="square" rtlCol="0">
            <a:spAutoFit/>
          </a:bodyPr>
          <a:lstStyle/>
          <a:p>
            <a:pPr algn="just"/>
            <a:r>
              <a:rPr lang="es-CO" dirty="0" smtClean="0">
                <a:solidFill>
                  <a:schemeClr val="accent1">
                    <a:lumMod val="50000"/>
                  </a:schemeClr>
                </a:solidFill>
                <a:latin typeface="Arial" pitchFamily="34" charset="0"/>
                <a:cs typeface="Arial" pitchFamily="34" charset="0"/>
              </a:rPr>
              <a:t>Se realizaron un total de 2983 encuestas. En los diferentes servicios de la institución, en la U.B.A </a:t>
            </a:r>
            <a:r>
              <a:rPr lang="es-CO" dirty="0">
                <a:solidFill>
                  <a:schemeClr val="accent1">
                    <a:lumMod val="50000"/>
                  </a:schemeClr>
                </a:solidFill>
                <a:latin typeface="Arial" pitchFamily="34" charset="0"/>
                <a:cs typeface="Arial" pitchFamily="34" charset="0"/>
              </a:rPr>
              <a:t>P</a:t>
            </a:r>
            <a:r>
              <a:rPr lang="es-CO" dirty="0" smtClean="0">
                <a:solidFill>
                  <a:schemeClr val="accent1">
                    <a:lumMod val="50000"/>
                  </a:schemeClr>
                </a:solidFill>
                <a:latin typeface="Arial" pitchFamily="34" charset="0"/>
                <a:cs typeface="Arial" pitchFamily="34" charset="0"/>
              </a:rPr>
              <a:t>rincipal 1526 encuestas</a:t>
            </a:r>
            <a:r>
              <a:rPr lang="es-CO" dirty="0">
                <a:solidFill>
                  <a:schemeClr val="accent1">
                    <a:lumMod val="50000"/>
                  </a:schemeClr>
                </a:solidFill>
                <a:latin typeface="Arial" pitchFamily="34" charset="0"/>
                <a:cs typeface="Arial" pitchFamily="34" charset="0"/>
              </a:rPr>
              <a:t>, en la U.B.A </a:t>
            </a:r>
            <a:r>
              <a:rPr lang="es-CO" dirty="0" smtClean="0">
                <a:solidFill>
                  <a:schemeClr val="accent1">
                    <a:lumMod val="50000"/>
                  </a:schemeClr>
                </a:solidFill>
                <a:latin typeface="Arial" pitchFamily="34" charset="0"/>
                <a:cs typeface="Arial" pitchFamily="34" charset="0"/>
              </a:rPr>
              <a:t>Camilo Torres 993, en la U.B.A Belén 203, en la U.B.A Santa Leticia Moscopán 84 encuestas, en la U.B.A Imágenes diagnósticas 401 y en la U.B.A Las Américas 69 encuestas.</a:t>
            </a:r>
            <a:endParaRPr lang="es-CO" dirty="0">
              <a:solidFill>
                <a:schemeClr val="accent1">
                  <a:lumMod val="50000"/>
                </a:schemeClr>
              </a:solidFill>
              <a:latin typeface="Arial" pitchFamily="34" charset="0"/>
              <a:cs typeface="Arial" pitchFamily="34" charset="0"/>
            </a:endParaRPr>
          </a:p>
        </p:txBody>
      </p:sp>
      <p:graphicFrame>
        <p:nvGraphicFramePr>
          <p:cNvPr id="13" name="Gráfico 12"/>
          <p:cNvGraphicFramePr>
            <a:graphicFrameLocks/>
          </p:cNvGraphicFramePr>
          <p:nvPr>
            <p:extLst>
              <p:ext uri="{D42A27DB-BD31-4B8C-83A1-F6EECF244321}">
                <p14:modId xmlns:p14="http://schemas.microsoft.com/office/powerpoint/2010/main" val="2074248936"/>
              </p:ext>
            </p:extLst>
          </p:nvPr>
        </p:nvGraphicFramePr>
        <p:xfrm>
          <a:off x="2252204" y="1186952"/>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9874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1340768"/>
            <a:ext cx="2448272" cy="2287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10 CuadroTexto"/>
          <p:cNvSpPr txBox="1"/>
          <p:nvPr/>
        </p:nvSpPr>
        <p:spPr>
          <a:xfrm>
            <a:off x="1763688" y="404664"/>
            <a:ext cx="5616624" cy="461665"/>
          </a:xfrm>
          <a:prstGeom prst="rect">
            <a:avLst/>
          </a:prstGeom>
          <a:noFill/>
        </p:spPr>
        <p:txBody>
          <a:bodyPr wrap="square" rtlCol="0">
            <a:spAutoFit/>
          </a:bodyPr>
          <a:lstStyle/>
          <a:p>
            <a:r>
              <a:rPr lang="es-CO" sz="2400" b="1" dirty="0" smtClean="0">
                <a:solidFill>
                  <a:schemeClr val="accent1">
                    <a:lumMod val="50000"/>
                  </a:schemeClr>
                </a:solidFill>
                <a:latin typeface="Arial" pitchFamily="34" charset="0"/>
                <a:cs typeface="Arial" pitchFamily="34" charset="0"/>
              </a:rPr>
              <a:t>ENCUESTAS APLICADAS POR EAPB</a:t>
            </a:r>
            <a:endParaRPr lang="es-CO" sz="2400" b="1" dirty="0">
              <a:solidFill>
                <a:schemeClr val="accent1">
                  <a:lumMod val="50000"/>
                </a:schemeClr>
              </a:solidFill>
              <a:latin typeface="Arial" pitchFamily="34" charset="0"/>
              <a:cs typeface="Arial" pitchFamily="34" charset="0"/>
            </a:endParaRPr>
          </a:p>
        </p:txBody>
      </p:sp>
      <p:sp>
        <p:nvSpPr>
          <p:cNvPr id="12" name="11 CuadroTexto"/>
          <p:cNvSpPr txBox="1"/>
          <p:nvPr/>
        </p:nvSpPr>
        <p:spPr>
          <a:xfrm>
            <a:off x="951370" y="4653136"/>
            <a:ext cx="6860990" cy="1200329"/>
          </a:xfrm>
          <a:prstGeom prst="rect">
            <a:avLst/>
          </a:prstGeom>
          <a:noFill/>
        </p:spPr>
        <p:txBody>
          <a:bodyPr wrap="square" rtlCol="0">
            <a:spAutoFit/>
          </a:bodyPr>
          <a:lstStyle/>
          <a:p>
            <a:pPr algn="just"/>
            <a:r>
              <a:rPr lang="es-CO" dirty="0" smtClean="0">
                <a:solidFill>
                  <a:schemeClr val="accent1">
                    <a:lumMod val="50000"/>
                  </a:schemeClr>
                </a:solidFill>
                <a:latin typeface="Arial" pitchFamily="34" charset="0"/>
                <a:cs typeface="Arial" pitchFamily="34" charset="0"/>
              </a:rPr>
              <a:t>La EAPB con mayor número de encuestas es Sanitas con 1478, sigue Nueva EPS 793, luego Asmet Salud con 405,  A.I.C 137, Salud Total con 154 y Otras EAPB con 16 encuestas </a:t>
            </a:r>
          </a:p>
          <a:p>
            <a:pPr algn="just"/>
            <a:endParaRPr lang="es-CO" dirty="0">
              <a:solidFill>
                <a:schemeClr val="accent1">
                  <a:lumMod val="50000"/>
                </a:schemeClr>
              </a:solidFill>
              <a:latin typeface="Arial" pitchFamily="34" charset="0"/>
              <a:cs typeface="Arial" pitchFamily="34" charset="0"/>
            </a:endParaRPr>
          </a:p>
        </p:txBody>
      </p:sp>
      <p:graphicFrame>
        <p:nvGraphicFramePr>
          <p:cNvPr id="13" name="Gráfico 12"/>
          <p:cNvGraphicFramePr>
            <a:graphicFrameLocks/>
          </p:cNvGraphicFramePr>
          <p:nvPr>
            <p:extLst>
              <p:ext uri="{D42A27DB-BD31-4B8C-83A1-F6EECF244321}">
                <p14:modId xmlns:p14="http://schemas.microsoft.com/office/powerpoint/2010/main" val="1521746707"/>
              </p:ext>
            </p:extLst>
          </p:nvPr>
        </p:nvGraphicFramePr>
        <p:xfrm>
          <a:off x="945862" y="1252710"/>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2424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11" name="10 CuadroTexto"/>
          <p:cNvSpPr txBox="1"/>
          <p:nvPr/>
        </p:nvSpPr>
        <p:spPr>
          <a:xfrm>
            <a:off x="1763688" y="404664"/>
            <a:ext cx="5616624" cy="461665"/>
          </a:xfrm>
          <a:prstGeom prst="rect">
            <a:avLst/>
          </a:prstGeom>
          <a:noFill/>
        </p:spPr>
        <p:txBody>
          <a:bodyPr wrap="square" rtlCol="0">
            <a:spAutoFit/>
          </a:bodyPr>
          <a:lstStyle/>
          <a:p>
            <a:r>
              <a:rPr lang="es-CO" sz="2400" b="1" dirty="0" smtClean="0">
                <a:solidFill>
                  <a:schemeClr val="accent1">
                    <a:lumMod val="50000"/>
                  </a:schemeClr>
                </a:solidFill>
                <a:latin typeface="Arial" pitchFamily="34" charset="0"/>
                <a:cs typeface="Arial" pitchFamily="34" charset="0"/>
              </a:rPr>
              <a:t>Consolidado Resolución 256 de 2016</a:t>
            </a:r>
            <a:endParaRPr lang="es-CO" sz="2400" b="1" dirty="0">
              <a:solidFill>
                <a:schemeClr val="accent1">
                  <a:lumMod val="50000"/>
                </a:schemeClr>
              </a:solidFill>
              <a:latin typeface="Arial" pitchFamily="34" charset="0"/>
              <a:cs typeface="Arial" pitchFamily="34" charset="0"/>
            </a:endParaRPr>
          </a:p>
        </p:txBody>
      </p:sp>
      <p:graphicFrame>
        <p:nvGraphicFramePr>
          <p:cNvPr id="9" name="8 Tabla"/>
          <p:cNvGraphicFramePr>
            <a:graphicFrameLocks noGrp="1"/>
          </p:cNvGraphicFramePr>
          <p:nvPr>
            <p:extLst>
              <p:ext uri="{D42A27DB-BD31-4B8C-83A1-F6EECF244321}">
                <p14:modId xmlns:p14="http://schemas.microsoft.com/office/powerpoint/2010/main" val="2982179603"/>
              </p:ext>
            </p:extLst>
          </p:nvPr>
        </p:nvGraphicFramePr>
        <p:xfrm>
          <a:off x="1187623" y="2276872"/>
          <a:ext cx="6696745" cy="2483706"/>
        </p:xfrm>
        <a:graphic>
          <a:graphicData uri="http://schemas.openxmlformats.org/drawingml/2006/table">
            <a:tbl>
              <a:tblPr>
                <a:tableStyleId>{69CF1AB2-1976-4502-BF36-3FF5EA218861}</a:tableStyleId>
              </a:tblPr>
              <a:tblGrid>
                <a:gridCol w="1641359"/>
                <a:gridCol w="934950"/>
                <a:gridCol w="433464"/>
                <a:gridCol w="376222"/>
                <a:gridCol w="601955"/>
                <a:gridCol w="451466"/>
                <a:gridCol w="526710"/>
                <a:gridCol w="422060"/>
                <a:gridCol w="461844"/>
                <a:gridCol w="395249"/>
                <a:gridCol w="451466"/>
              </a:tblGrid>
              <a:tr h="410618">
                <a:tc gridSpan="2">
                  <a:txBody>
                    <a:bodyPr/>
                    <a:lstStyle/>
                    <a:p>
                      <a:pPr algn="ctr" fontAlgn="b"/>
                      <a:r>
                        <a:rPr lang="es-CO" sz="900" u="none" strike="noStrike" dirty="0">
                          <a:effectLst/>
                        </a:rPr>
                        <a:t> </a:t>
                      </a:r>
                      <a:endParaRPr lang="es-CO" sz="900" b="0" i="0" u="none" strike="noStrike" dirty="0">
                        <a:solidFill>
                          <a:srgbClr val="000000"/>
                        </a:solidFill>
                        <a:effectLst/>
                        <a:latin typeface="Arial" pitchFamily="34" charset="0"/>
                        <a:cs typeface="Arial" pitchFamily="34" charset="0"/>
                      </a:endParaRPr>
                    </a:p>
                  </a:txBody>
                  <a:tcPr marL="7844" marR="7844" marT="7844" marB="0" anchor="b"/>
                </a:tc>
                <a:tc hMerge="1">
                  <a:txBody>
                    <a:bodyPr/>
                    <a:lstStyle/>
                    <a:p>
                      <a:endParaRPr lang="es-CO"/>
                    </a:p>
                  </a:txBody>
                  <a:tcPr/>
                </a:tc>
                <a:tc gridSpan="2">
                  <a:txBody>
                    <a:bodyPr/>
                    <a:lstStyle/>
                    <a:p>
                      <a:pPr algn="ctr" fontAlgn="b"/>
                      <a:r>
                        <a:rPr lang="es-CO" sz="900" b="1" u="none" strike="noStrike" baseline="0" dirty="0" smtClean="0">
                          <a:effectLst/>
                        </a:rPr>
                        <a:t>OCTUBRE</a:t>
                      </a:r>
                      <a:r>
                        <a:rPr lang="es-CO" sz="900" u="none" strike="noStrike" baseline="0" dirty="0" smtClean="0">
                          <a:effectLst/>
                        </a:rPr>
                        <a:t> </a:t>
                      </a:r>
                      <a:endParaRPr lang="es-CO" sz="900" b="0" i="0" u="none" strike="noStrike" dirty="0">
                        <a:solidFill>
                          <a:srgbClr val="000000"/>
                        </a:solidFill>
                        <a:effectLst/>
                        <a:latin typeface="Arial" pitchFamily="34" charset="0"/>
                        <a:cs typeface="Arial" pitchFamily="34" charset="0"/>
                      </a:endParaRPr>
                    </a:p>
                  </a:txBody>
                  <a:tcPr marL="7844" marR="7844" marT="7844" marB="0" anchor="b"/>
                </a:tc>
                <a:tc hMerge="1">
                  <a:txBody>
                    <a:bodyPr/>
                    <a:lstStyle/>
                    <a:p>
                      <a:endParaRPr lang="es-CO"/>
                    </a:p>
                  </a:txBody>
                  <a:tcPr/>
                </a:tc>
                <a:tc>
                  <a:txBody>
                    <a:bodyPr/>
                    <a:lstStyle/>
                    <a:p>
                      <a:pPr algn="l" fontAlgn="b"/>
                      <a:r>
                        <a:rPr lang="es-CO" sz="900" u="none" strike="noStrike">
                          <a:effectLst/>
                        </a:rPr>
                        <a:t>PORCENTAJE </a:t>
                      </a:r>
                      <a:endParaRPr lang="es-CO" sz="900" b="0" i="0" u="none" strike="noStrike">
                        <a:solidFill>
                          <a:srgbClr val="000000"/>
                        </a:solidFill>
                        <a:effectLst/>
                        <a:latin typeface="Arial" pitchFamily="34" charset="0"/>
                        <a:cs typeface="Arial" pitchFamily="34" charset="0"/>
                      </a:endParaRPr>
                    </a:p>
                  </a:txBody>
                  <a:tcPr marL="7844" marR="7844" marT="7844" marB="0" anchor="b"/>
                </a:tc>
                <a:tc gridSpan="2">
                  <a:txBody>
                    <a:bodyPr/>
                    <a:lstStyle/>
                    <a:p>
                      <a:pPr algn="ctr" fontAlgn="b"/>
                      <a:r>
                        <a:rPr lang="es-CO" sz="900" b="1" i="0" u="none" strike="noStrike" dirty="0" smtClean="0">
                          <a:solidFill>
                            <a:schemeClr val="dk1"/>
                          </a:solidFill>
                          <a:effectLst/>
                          <a:latin typeface="+mn-lt"/>
                          <a:cs typeface="+mn-cs"/>
                        </a:rPr>
                        <a:t>NOVIEMBRE</a:t>
                      </a:r>
                      <a:endParaRPr lang="es-CO" sz="900" b="1" i="0" u="none" strike="noStrike" dirty="0">
                        <a:solidFill>
                          <a:srgbClr val="000000"/>
                        </a:solidFill>
                        <a:effectLst/>
                        <a:latin typeface="Arial" pitchFamily="34" charset="0"/>
                        <a:cs typeface="Arial" pitchFamily="34" charset="0"/>
                      </a:endParaRPr>
                    </a:p>
                  </a:txBody>
                  <a:tcPr marL="7844" marR="7844" marT="7844" marB="0" anchor="b"/>
                </a:tc>
                <a:tc hMerge="1">
                  <a:txBody>
                    <a:bodyPr/>
                    <a:lstStyle/>
                    <a:p>
                      <a:endParaRPr lang="es-CO"/>
                    </a:p>
                  </a:txBody>
                  <a:tcPr/>
                </a:tc>
                <a:tc>
                  <a:txBody>
                    <a:bodyPr/>
                    <a:lstStyle/>
                    <a:p>
                      <a:pPr algn="l" fontAlgn="b"/>
                      <a:r>
                        <a:rPr lang="es-CO" sz="900" u="none" strike="noStrike">
                          <a:effectLst/>
                        </a:rPr>
                        <a:t>PORCENTAJE </a:t>
                      </a:r>
                      <a:endParaRPr lang="es-CO" sz="900" b="0" i="0" u="none" strike="noStrike">
                        <a:solidFill>
                          <a:srgbClr val="000000"/>
                        </a:solidFill>
                        <a:effectLst/>
                        <a:latin typeface="Arial" pitchFamily="34" charset="0"/>
                        <a:cs typeface="Arial" pitchFamily="34" charset="0"/>
                      </a:endParaRPr>
                    </a:p>
                  </a:txBody>
                  <a:tcPr marL="7844" marR="7844" marT="7844" marB="0" anchor="b"/>
                </a:tc>
                <a:tc gridSpan="2">
                  <a:txBody>
                    <a:bodyPr/>
                    <a:lstStyle/>
                    <a:p>
                      <a:pPr algn="ctr" fontAlgn="b"/>
                      <a:r>
                        <a:rPr lang="es-CO" sz="900" b="1" u="none" strike="noStrike" dirty="0" smtClean="0">
                          <a:effectLst/>
                        </a:rPr>
                        <a:t>DICIEMBRE</a:t>
                      </a:r>
                      <a:endParaRPr lang="es-CO" sz="900" b="1" i="0" u="none" strike="noStrike" dirty="0">
                        <a:solidFill>
                          <a:srgbClr val="000000"/>
                        </a:solidFill>
                        <a:effectLst/>
                        <a:latin typeface="Arial" pitchFamily="34" charset="0"/>
                        <a:cs typeface="Arial" pitchFamily="34" charset="0"/>
                      </a:endParaRPr>
                    </a:p>
                  </a:txBody>
                  <a:tcPr marL="7844" marR="7844" marT="7844" marB="0" anchor="b"/>
                </a:tc>
                <a:tc hMerge="1">
                  <a:txBody>
                    <a:bodyPr/>
                    <a:lstStyle/>
                    <a:p>
                      <a:endParaRPr lang="es-CO"/>
                    </a:p>
                  </a:txBody>
                  <a:tcPr/>
                </a:tc>
                <a:tc>
                  <a:txBody>
                    <a:bodyPr/>
                    <a:lstStyle/>
                    <a:p>
                      <a:pPr algn="l" fontAlgn="b"/>
                      <a:r>
                        <a:rPr lang="es-CO" sz="900" u="none" strike="noStrike">
                          <a:effectLst/>
                        </a:rPr>
                        <a:t>PORCENTAJE </a:t>
                      </a:r>
                      <a:endParaRPr lang="es-CO" sz="900" b="0" i="0" u="none" strike="noStrike">
                        <a:solidFill>
                          <a:srgbClr val="000000"/>
                        </a:solidFill>
                        <a:effectLst/>
                        <a:latin typeface="Arial" pitchFamily="34" charset="0"/>
                        <a:cs typeface="Arial" pitchFamily="34" charset="0"/>
                      </a:endParaRPr>
                    </a:p>
                  </a:txBody>
                  <a:tcPr marL="7844" marR="7844" marT="7844" marB="0" anchor="b"/>
                </a:tc>
              </a:tr>
              <a:tr h="1092026">
                <a:tc>
                  <a:txBody>
                    <a:bodyPr/>
                    <a:lstStyle/>
                    <a:p>
                      <a:pPr algn="just" fontAlgn="auto"/>
                      <a:r>
                        <a:rPr lang="es-CO" sz="900" u="none" strike="noStrike" dirty="0">
                          <a:effectLst/>
                        </a:rPr>
                        <a:t>Número de usuarios que respondieron “muy buena” o “buena” a la pregunta: ¿cómo calificaría su experiencia global respecto a los servicios de salud que ha recibido a través de su IPS?”</a:t>
                      </a:r>
                      <a:endParaRPr lang="es-CO" sz="900" b="0" i="0" u="none" strike="noStrike" dirty="0">
                        <a:solidFill>
                          <a:srgbClr val="000000"/>
                        </a:solidFill>
                        <a:effectLst/>
                        <a:latin typeface="Arial" pitchFamily="34" charset="0"/>
                        <a:cs typeface="Arial" pitchFamily="34" charset="0"/>
                      </a:endParaRPr>
                    </a:p>
                  </a:txBody>
                  <a:tcPr marL="7844" marR="7844" marT="7844" marB="0" anchor="b"/>
                </a:tc>
                <a:tc>
                  <a:txBody>
                    <a:bodyPr/>
                    <a:lstStyle/>
                    <a:p>
                      <a:pPr algn="just" fontAlgn="auto"/>
                      <a:r>
                        <a:rPr lang="es-CO" sz="900" u="none" strike="noStrike" dirty="0" smtClean="0">
                          <a:effectLst/>
                        </a:rPr>
                        <a:t>Número de usuarios que respondieron la pregunta</a:t>
                      </a:r>
                      <a:endParaRPr lang="es-CO" sz="900" b="0" i="0" u="none" strike="noStrike" dirty="0">
                        <a:solidFill>
                          <a:srgbClr val="000000"/>
                        </a:solidFill>
                        <a:effectLst/>
                        <a:latin typeface="Arial" pitchFamily="34" charset="0"/>
                        <a:cs typeface="Arial" pitchFamily="34" charset="0"/>
                      </a:endParaRPr>
                    </a:p>
                  </a:txBody>
                  <a:tcPr marL="7844" marR="7844" marT="7844" marB="0" anchor="b"/>
                </a:tc>
                <a:tc>
                  <a:txBody>
                    <a:bodyPr/>
                    <a:lstStyle/>
                    <a:p>
                      <a:pPr algn="ctr" fontAlgn="ctr"/>
                      <a:r>
                        <a:rPr lang="es-CO" sz="900" b="0" i="0" u="none" strike="noStrike" dirty="0" smtClean="0">
                          <a:solidFill>
                            <a:schemeClr val="tx1"/>
                          </a:solidFill>
                          <a:effectLst/>
                          <a:latin typeface="Arial" pitchFamily="34" charset="0"/>
                          <a:cs typeface="Arial" pitchFamily="34" charset="0"/>
                        </a:rPr>
                        <a:t>1092</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1095</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solidFill>
                            <a:schemeClr val="tx1"/>
                          </a:solidFill>
                          <a:effectLst/>
                        </a:rPr>
                        <a:t>100%</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solidFill>
                            <a:schemeClr val="tx1"/>
                          </a:solidFill>
                          <a:effectLst/>
                        </a:rPr>
                        <a:t>1095</a:t>
                      </a: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1095</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solidFill>
                            <a:schemeClr val="tx1"/>
                          </a:solidFill>
                          <a:effectLst/>
                        </a:rPr>
                        <a:t>100%</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791</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793</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solidFill>
                            <a:schemeClr val="tx1"/>
                          </a:solidFill>
                          <a:effectLst/>
                        </a:rPr>
                        <a:t>100%</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r>
              <a:tr h="873621">
                <a:tc>
                  <a:txBody>
                    <a:bodyPr/>
                    <a:lstStyle/>
                    <a:p>
                      <a:pPr algn="just" fontAlgn="auto"/>
                      <a:r>
                        <a:rPr lang="es-CO" sz="900" u="none" strike="noStrike" dirty="0">
                          <a:effectLst/>
                        </a:rPr>
                        <a:t>Número de usuarios que respondieron “definitivamente sí” o “probablemente sí” a la pregunta:” ¿recomendaría a sus familiares y amigos esta IPS?”</a:t>
                      </a:r>
                      <a:endParaRPr lang="es-CO" sz="900" b="0" i="0" u="none" strike="noStrike" dirty="0">
                        <a:solidFill>
                          <a:srgbClr val="000000"/>
                        </a:solidFill>
                        <a:effectLst/>
                        <a:latin typeface="Arial" pitchFamily="34" charset="0"/>
                        <a:cs typeface="Arial" pitchFamily="34" charset="0"/>
                      </a:endParaRPr>
                    </a:p>
                  </a:txBody>
                  <a:tcPr marL="7844" marR="7844" marT="7844" marB="0" anchor="b"/>
                </a:tc>
                <a:tc>
                  <a:txBody>
                    <a:bodyPr/>
                    <a:lstStyle/>
                    <a:p>
                      <a:pPr algn="just" fontAlgn="auto"/>
                      <a:r>
                        <a:rPr lang="es-CO" sz="900" u="none" strike="noStrike" dirty="0">
                          <a:effectLst/>
                        </a:rPr>
                        <a:t>Número de usuarios que respondieron la pregunta</a:t>
                      </a:r>
                      <a:endParaRPr lang="es-CO" sz="900" b="0" i="0" u="none" strike="noStrike" dirty="0">
                        <a:solidFill>
                          <a:srgbClr val="000000"/>
                        </a:solidFill>
                        <a:effectLst/>
                        <a:latin typeface="Arial" pitchFamily="34" charset="0"/>
                        <a:cs typeface="Arial" pitchFamily="34" charset="0"/>
                      </a:endParaRPr>
                    </a:p>
                  </a:txBody>
                  <a:tcPr marL="7844" marR="7844" marT="7844" marB="0" anchor="b"/>
                </a:tc>
                <a:tc>
                  <a:txBody>
                    <a:bodyPr/>
                    <a:lstStyle/>
                    <a:p>
                      <a:pPr algn="ctr" fontAlgn="ctr"/>
                      <a:r>
                        <a:rPr lang="es-CO" sz="900" b="0" i="0" u="none" strike="noStrike" dirty="0" smtClean="0">
                          <a:solidFill>
                            <a:schemeClr val="tx1"/>
                          </a:solidFill>
                          <a:effectLst/>
                          <a:latin typeface="Arial" pitchFamily="34" charset="0"/>
                          <a:cs typeface="Arial" pitchFamily="34" charset="0"/>
                        </a:rPr>
                        <a:t>1094</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1095</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solidFill>
                            <a:schemeClr val="tx1"/>
                          </a:solidFill>
                          <a:effectLst/>
                        </a:rPr>
                        <a:t>100%</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1095</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1095</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solidFill>
                            <a:schemeClr val="tx1"/>
                          </a:solidFill>
                          <a:effectLst/>
                        </a:rPr>
                        <a:t>100%</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792</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tx1"/>
                          </a:solidFill>
                          <a:effectLst/>
                          <a:latin typeface="Arial" pitchFamily="34" charset="0"/>
                          <a:cs typeface="Arial" pitchFamily="34" charset="0"/>
                        </a:rPr>
                        <a:t>793</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solidFill>
                            <a:schemeClr val="tx1"/>
                          </a:solidFill>
                          <a:effectLst/>
                        </a:rPr>
                        <a:t>100%</a:t>
                      </a:r>
                      <a:endParaRPr lang="es-CO" sz="900" b="0" i="0" u="none" strike="noStrike" dirty="0">
                        <a:solidFill>
                          <a:schemeClr val="tx1"/>
                        </a:solidFill>
                        <a:effectLst/>
                        <a:latin typeface="Arial" pitchFamily="34" charset="0"/>
                        <a:cs typeface="Arial" pitchFamily="34" charset="0"/>
                      </a:endParaRPr>
                    </a:p>
                  </a:txBody>
                  <a:tcPr marL="7844" marR="7844" marT="7844" marB="0" anchor="ctr"/>
                </a:tc>
              </a:tr>
            </a:tbl>
          </a:graphicData>
        </a:graphic>
      </p:graphicFrame>
    </p:spTree>
    <p:extLst>
      <p:ext uri="{BB962C8B-B14F-4D97-AF65-F5344CB8AC3E}">
        <p14:creationId xmlns:p14="http://schemas.microsoft.com/office/powerpoint/2010/main" val="2039412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9" name="8 CuadroTexto"/>
          <p:cNvSpPr txBox="1"/>
          <p:nvPr/>
        </p:nvSpPr>
        <p:spPr>
          <a:xfrm>
            <a:off x="2195736" y="1628800"/>
            <a:ext cx="5400600" cy="2123658"/>
          </a:xfrm>
          <a:prstGeom prst="rect">
            <a:avLst/>
          </a:prstGeom>
          <a:noFill/>
        </p:spPr>
        <p:txBody>
          <a:bodyPr wrap="square" rtlCol="0">
            <a:spAutoFit/>
          </a:bodyPr>
          <a:lstStyle/>
          <a:p>
            <a:pPr algn="ctr"/>
            <a:r>
              <a:rPr lang="es-CO" sz="6600" dirty="0" smtClean="0">
                <a:solidFill>
                  <a:schemeClr val="accent1">
                    <a:lumMod val="50000"/>
                  </a:schemeClr>
                </a:solidFill>
                <a:latin typeface="Arial" pitchFamily="34" charset="0"/>
                <a:cs typeface="Arial" pitchFamily="34" charset="0"/>
              </a:rPr>
              <a:t>Gracias por su atención</a:t>
            </a:r>
            <a:endParaRPr lang="es-CO" sz="6600" dirty="0">
              <a:solidFill>
                <a:schemeClr val="accent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30243498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Austin</Template>
  <TotalTime>3488</TotalTime>
  <Words>659</Words>
  <Application>Microsoft Office PowerPoint</Application>
  <PresentationFormat>Presentación en pantalla (4:3)</PresentationFormat>
  <Paragraphs>105</Paragraphs>
  <Slides>11</Slides>
  <Notes>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vt:i4>
      </vt:variant>
    </vt:vector>
  </HeadingPairs>
  <TitlesOfParts>
    <vt:vector size="17" baseType="lpstr">
      <vt:lpstr>Arial</vt:lpstr>
      <vt:lpstr>Calibri</vt:lpstr>
      <vt:lpstr>Century Gothic</vt:lpstr>
      <vt:lpstr>Wingdings</vt:lpstr>
      <vt:lpstr>Wingdings 2</vt:lpstr>
      <vt:lpstr>Austin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SIAU E.S.E SAN SEBASTIAN</dc:creator>
  <cp:lastModifiedBy>SIAU E.S.E SAN SEBASTIAN</cp:lastModifiedBy>
  <cp:revision>146</cp:revision>
  <cp:lastPrinted>2021-04-29T17:32:49Z</cp:lastPrinted>
  <dcterms:created xsi:type="dcterms:W3CDTF">2019-07-30T13:40:40Z</dcterms:created>
  <dcterms:modified xsi:type="dcterms:W3CDTF">2025-02-28T15:07:31Z</dcterms:modified>
</cp:coreProperties>
</file>