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5" r:id="rId4"/>
    <p:sldId id="266" r:id="rId5"/>
    <p:sldId id="264" r:id="rId6"/>
    <p:sldId id="258" r:id="rId7"/>
    <p:sldId id="259" r:id="rId8"/>
    <p:sldId id="260" r:id="rId9"/>
    <p:sldId id="261" r:id="rId10"/>
    <p:sldId id="263" r:id="rId11"/>
    <p:sldId id="262" r:id="rId12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Libro4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Hoja1!$F$4:$F$7</c:f>
              <c:strCache>
                <c:ptCount val="4"/>
                <c:pt idx="0">
                  <c:v>Queja</c:v>
                </c:pt>
                <c:pt idx="1">
                  <c:v>Reclamos</c:v>
                </c:pt>
                <c:pt idx="2">
                  <c:v>Sugerencias </c:v>
                </c:pt>
                <c:pt idx="3">
                  <c:v>Felicicitaciones</c:v>
                </c:pt>
              </c:strCache>
            </c:strRef>
          </c:cat>
          <c:val>
            <c:numRef>
              <c:f>Hoja1!$G$4:$G$7</c:f>
              <c:numCache>
                <c:formatCode>General</c:formatCode>
                <c:ptCount val="4"/>
                <c:pt idx="0">
                  <c:v>5</c:v>
                </c:pt>
                <c:pt idx="1">
                  <c:v>37</c:v>
                </c:pt>
                <c:pt idx="2">
                  <c:v>2</c:v>
                </c:pt>
                <c:pt idx="3">
                  <c:v>7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Hoja1!$G$5:$G$9</c:f>
              <c:strCache>
                <c:ptCount val="5"/>
                <c:pt idx="0">
                  <c:v>Buzón de sugerencias</c:v>
                </c:pt>
                <c:pt idx="1">
                  <c:v>Correo electrónico</c:v>
                </c:pt>
                <c:pt idx="2">
                  <c:v>Página WEB </c:v>
                </c:pt>
                <c:pt idx="3">
                  <c:v>Personalizado</c:v>
                </c:pt>
                <c:pt idx="4">
                  <c:v>Telefónica</c:v>
                </c:pt>
              </c:strCache>
            </c:strRef>
          </c:cat>
          <c:val>
            <c:numRef>
              <c:f>Hoja1!$H$5:$H$9</c:f>
              <c:numCache>
                <c:formatCode>General</c:formatCode>
                <c:ptCount val="5"/>
                <c:pt idx="0">
                  <c:v>31</c:v>
                </c:pt>
                <c:pt idx="1">
                  <c:v>5</c:v>
                </c:pt>
                <c:pt idx="2">
                  <c:v>3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5.2777777777777778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3"/>
                  <c:y val="4.1666666666666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Hoja1!$G$5:$G$8</c:f>
              <c:strCache>
                <c:ptCount val="4"/>
                <c:pt idx="0">
                  <c:v>U.B.A Principal </c:v>
                </c:pt>
                <c:pt idx="1">
                  <c:v>U.B.A Camilo Torres </c:v>
                </c:pt>
                <c:pt idx="2">
                  <c:v>U.B.A Las Américas</c:v>
                </c:pt>
                <c:pt idx="3">
                  <c:v>Atención en otro departamento </c:v>
                </c:pt>
              </c:strCache>
            </c:strRef>
          </c:cat>
          <c:val>
            <c:numRef>
              <c:f>Hoja1!$H$5:$H$8</c:f>
              <c:numCache>
                <c:formatCode>General</c:formatCode>
                <c:ptCount val="4"/>
                <c:pt idx="0">
                  <c:v>35</c:v>
                </c:pt>
                <c:pt idx="1">
                  <c:v>14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14722222222222225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Hoja1!$F$2:$F$9</c:f>
              <c:strCache>
                <c:ptCount val="8"/>
                <c:pt idx="0">
                  <c:v>A.I.C</c:v>
                </c:pt>
                <c:pt idx="1">
                  <c:v>Anónimo</c:v>
                </c:pt>
                <c:pt idx="2">
                  <c:v>Asmet Salud </c:v>
                </c:pt>
                <c:pt idx="3">
                  <c:v>Nueva EPS </c:v>
                </c:pt>
                <c:pt idx="4">
                  <c:v>Salud Total </c:v>
                </c:pt>
                <c:pt idx="5">
                  <c:v>Sanitas</c:v>
                </c:pt>
                <c:pt idx="6">
                  <c:v>EPS no opera en el municipio </c:v>
                </c:pt>
                <c:pt idx="7">
                  <c:v>Comunidad </c:v>
                </c:pt>
              </c:strCache>
            </c:strRef>
          </c:cat>
          <c:val>
            <c:numRef>
              <c:f>Hoja1!$G$2:$G$9</c:f>
              <c:numCache>
                <c:formatCode>General</c:formatCode>
                <c:ptCount val="8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19</c:v>
                </c:pt>
                <c:pt idx="4">
                  <c:v>3</c:v>
                </c:pt>
                <c:pt idx="5">
                  <c:v>18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6666666666666666"/>
                  <c:y val="-7.4074074074074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29305555555555557"/>
                  <c:y val="-1.38888888888888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3055555555555"/>
                      <c:h val="0.1541548993744791"/>
                    </c:manualLayout>
                  </c15:layout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24444444444444449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Hoja1!$G$3:$G$8</c:f>
              <c:strCache>
                <c:ptCount val="6"/>
                <c:pt idx="0">
                  <c:v>U.B.A Belén </c:v>
                </c:pt>
                <c:pt idx="1">
                  <c:v>U.B.A Camilo Torres </c:v>
                </c:pt>
                <c:pt idx="2">
                  <c:v>U.B.A Imágenes Diagnósticas </c:v>
                </c:pt>
                <c:pt idx="3">
                  <c:v>U.B.A Las Américas</c:v>
                </c:pt>
                <c:pt idx="4">
                  <c:v>U.B.A Principal </c:v>
                </c:pt>
                <c:pt idx="5">
                  <c:v>U.B.A Leticia </c:v>
                </c:pt>
              </c:strCache>
            </c:strRef>
          </c:cat>
          <c:val>
            <c:numRef>
              <c:f>Hoja1!$H$3:$H$8</c:f>
              <c:numCache>
                <c:formatCode>General</c:formatCode>
                <c:ptCount val="6"/>
                <c:pt idx="0">
                  <c:v>203</c:v>
                </c:pt>
                <c:pt idx="1">
                  <c:v>993</c:v>
                </c:pt>
                <c:pt idx="2">
                  <c:v>401</c:v>
                </c:pt>
                <c:pt idx="3">
                  <c:v>69</c:v>
                </c:pt>
                <c:pt idx="4">
                  <c:v>1638</c:v>
                </c:pt>
                <c:pt idx="5">
                  <c:v>84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Hoja1!$E$5:$E$10</c:f>
              <c:strCache>
                <c:ptCount val="6"/>
                <c:pt idx="0">
                  <c:v>Asmet salud </c:v>
                </c:pt>
                <c:pt idx="1">
                  <c:v>A.I.C</c:v>
                </c:pt>
                <c:pt idx="2">
                  <c:v>Sanitas</c:v>
                </c:pt>
                <c:pt idx="3">
                  <c:v>Nueva EPS </c:v>
                </c:pt>
                <c:pt idx="4">
                  <c:v>Salud Total </c:v>
                </c:pt>
                <c:pt idx="5">
                  <c:v>Otras EPS </c:v>
                </c:pt>
              </c:strCache>
            </c:strRef>
          </c:cat>
          <c:val>
            <c:numRef>
              <c:f>Hoja1!$F$5:$F$10</c:f>
              <c:numCache>
                <c:formatCode>General</c:formatCode>
                <c:ptCount val="6"/>
                <c:pt idx="0">
                  <c:v>392</c:v>
                </c:pt>
                <c:pt idx="1">
                  <c:v>256</c:v>
                </c:pt>
                <c:pt idx="2">
                  <c:v>1615</c:v>
                </c:pt>
                <c:pt idx="3">
                  <c:v>876</c:v>
                </c:pt>
                <c:pt idx="4">
                  <c:v>180</c:v>
                </c:pt>
                <c:pt idx="5">
                  <c:v>69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AF656-FDE8-4FA5-BD32-B420E217884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064AF-3619-456D-8452-07E0C32BAE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715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064AF-3619-456D-8452-07E0C32BAEA0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673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064AF-3619-456D-8452-07E0C32BAEA0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567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28/10/2024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836712"/>
            <a:ext cx="6408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TERCER TRIMESTRE 2024</a:t>
            </a:r>
          </a:p>
          <a:p>
            <a:endParaRPr lang="es-CO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271493" y="4103294"/>
            <a:ext cx="7252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 felicitaciones</a:t>
            </a:r>
            <a:r>
              <a:rPr lang="es-CO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relacionando personal de facturación, médicos generales, odontólogo, higenista oral, personal que atiende en la U.B.A Principal.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 quejas: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relacionando personal de facturación, odontología, vacunación, higenista oral.</a:t>
            </a:r>
            <a:endParaRPr lang="es-CO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sugerencias: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disponer de cambiador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bebés en el baño de la U.B.A Principal, cambio de personal de facturación de la U.B.A Camilo Torres a la U.B.A Principal </a:t>
            </a:r>
            <a:endParaRPr lang="es-CO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969723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835666"/>
              </p:ext>
            </p:extLst>
          </p:nvPr>
        </p:nvGraphicFramePr>
        <p:xfrm>
          <a:off x="1319669" y="1316975"/>
          <a:ext cx="636178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290170" y="1273246"/>
            <a:ext cx="84969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37</a:t>
            </a: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reclamos: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continuación se relaciona los motivos de reclamos para este periodo:</a:t>
            </a:r>
          </a:p>
          <a:p>
            <a:pPr algn="just"/>
            <a:endParaRPr lang="es-CO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Dificultad para acceder al servicio de Asignación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citas telefónicas.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Atención tardía en el servicio de odontología.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Demora en la atención en el servicio de ecografías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Información errada comunicada en el servicio de odontología.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Profesional no envío orden médica.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entrega de resultado en laboratorio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fuera del horario del horario de entrega.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entregaron resultado de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laboratorio.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Citaron a paciente con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mucho de tiempo de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anticipación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dispensación de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medicamento.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entrega de ordenes para exámenes porque no funciono la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impresora.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Dispensación de medicamento errado.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informaron al usuario cancelación de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cita.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77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359532" y="1388992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Cambio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cita de profesional médico por otro profesional médico.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Cancelación de cita sin el consentimiento de la usuaria.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asignación de cita de control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odontológico.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Usuaria solicito cita en U.B.A de la zona urbana y la asignaron en la zona rural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atención del servicio de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autorizaciones en el horario habilitado para atención.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entrega de medicamento por competencia de entrega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parte del operador DISCOLMEDICAS.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número telefónico habilitado para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asignación de citas de la U.B.A Las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Américas no fue atendido.</a:t>
            </a:r>
            <a:endParaRPr lang="es-E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llamado de paciente a consultorio médico.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 facturación de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servicio,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usuaria no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disponía de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orden impresa.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110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677470"/>
            <a:ext cx="709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los buzones de sugerencia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31, 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manera personalizada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11, correo electrónico institucional 5,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través de la página WEB institucional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y telefónicamente 1.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017690"/>
              </p:ext>
            </p:extLst>
          </p:nvPr>
        </p:nvGraphicFramePr>
        <p:xfrm>
          <a:off x="2447365" y="9807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462808"/>
              </p:ext>
            </p:extLst>
          </p:nvPr>
        </p:nvGraphicFramePr>
        <p:xfrm>
          <a:off x="1691680" y="1680598"/>
          <a:ext cx="5166320" cy="3120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65374" y="4178817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35,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seguida de la U.B.A Camilo Torres 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14,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U.B.A Las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Américas 1, e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institución errada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31384"/>
              </p:ext>
            </p:extLst>
          </p:nvPr>
        </p:nvGraphicFramePr>
        <p:xfrm>
          <a:off x="2340260" y="5486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7115136"/>
              </p:ext>
            </p:extLst>
          </p:nvPr>
        </p:nvGraphicFramePr>
        <p:xfrm>
          <a:off x="2250281" y="115162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-19417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es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Nueva EPS con 19, Sanitas con 18, A.I.C con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Anónimas 3, Asmet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Salud, EPS fuera del territorio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Comunidad cada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una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una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408676"/>
              </p:ext>
            </p:extLst>
          </p:nvPr>
        </p:nvGraphicFramePr>
        <p:xfrm>
          <a:off x="2271329" y="13543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3388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rincipal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1638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la U.B.A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993,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203,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Santa Leticia Moscopán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84 encuestas,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Imágenes diagnósticas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401 y en la U.B.A Las Américas 69 encuestas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1440082"/>
              </p:ext>
            </p:extLst>
          </p:nvPr>
        </p:nvGraphicFramePr>
        <p:xfrm>
          <a:off x="2294956" y="1331653"/>
          <a:ext cx="4572000" cy="308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51370" y="4653136"/>
            <a:ext cx="686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encuestas es Sanitas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1615,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sigue Nueva EPS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876,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luego Asmet Salud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392,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256,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Salud Total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180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Otras EAPB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69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</a:t>
            </a: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543236"/>
              </p:ext>
            </p:extLst>
          </p:nvPr>
        </p:nvGraphicFramePr>
        <p:xfrm>
          <a:off x="1115616" y="1098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161030"/>
              </p:ext>
            </p:extLst>
          </p:nvPr>
        </p:nvGraphicFramePr>
        <p:xfrm>
          <a:off x="1187623" y="2276872"/>
          <a:ext cx="6696745" cy="248370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41359"/>
                <a:gridCol w="934950"/>
                <a:gridCol w="433464"/>
                <a:gridCol w="376222"/>
                <a:gridCol w="601955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baseline="0" dirty="0" smtClean="0">
                          <a:effectLst/>
                        </a:rPr>
                        <a:t>JULIO  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AGOSTO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 smtClean="0">
                          <a:effectLst/>
                        </a:rPr>
                        <a:t>SEPTIEMBRE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 smtClean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923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927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1132</a:t>
                      </a:r>
                      <a:endParaRPr lang="es-CO" sz="9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1133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1321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1328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927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927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1133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1133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3125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1328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2365</TotalTime>
  <Words>703</Words>
  <Application>Microsoft Office PowerPoint</Application>
  <PresentationFormat>Presentación en pantalla (4:3)</PresentationFormat>
  <Paragraphs>115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2</vt:lpstr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124</cp:revision>
  <cp:lastPrinted>2021-04-29T17:32:49Z</cp:lastPrinted>
  <dcterms:created xsi:type="dcterms:W3CDTF">2019-07-30T13:40:40Z</dcterms:created>
  <dcterms:modified xsi:type="dcterms:W3CDTF">2024-10-28T16:25:16Z</dcterms:modified>
</cp:coreProperties>
</file>