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556" r:id="rId3"/>
    <p:sldId id="258" r:id="rId4"/>
    <p:sldId id="259" r:id="rId5"/>
    <p:sldId id="262" r:id="rId6"/>
    <p:sldId id="301" r:id="rId7"/>
    <p:sldId id="303" r:id="rId8"/>
    <p:sldId id="290" r:id="rId9"/>
    <p:sldId id="307" r:id="rId10"/>
    <p:sldId id="317" r:id="rId11"/>
    <p:sldId id="309" r:id="rId12"/>
    <p:sldId id="319" r:id="rId13"/>
    <p:sldId id="320" r:id="rId14"/>
    <p:sldId id="311" r:id="rId15"/>
    <p:sldId id="313" r:id="rId16"/>
    <p:sldId id="315" r:id="rId17"/>
    <p:sldId id="306" r:id="rId18"/>
    <p:sldId id="316" r:id="rId19"/>
    <p:sldId id="321" r:id="rId20"/>
    <p:sldId id="263" r:id="rId21"/>
    <p:sldId id="322" r:id="rId22"/>
    <p:sldId id="323" r:id="rId23"/>
    <p:sldId id="324" r:id="rId24"/>
    <p:sldId id="261" r:id="rId25"/>
    <p:sldId id="325" r:id="rId26"/>
    <p:sldId id="326" r:id="rId27"/>
    <p:sldId id="327" r:id="rId28"/>
    <p:sldId id="270" r:id="rId29"/>
    <p:sldId id="328" r:id="rId30"/>
    <p:sldId id="329" r:id="rId31"/>
    <p:sldId id="330" r:id="rId32"/>
    <p:sldId id="331" r:id="rId33"/>
    <p:sldId id="337" r:id="rId34"/>
    <p:sldId id="338" r:id="rId35"/>
    <p:sldId id="339" r:id="rId36"/>
    <p:sldId id="340" r:id="rId37"/>
    <p:sldId id="343" r:id="rId38"/>
    <p:sldId id="285" r:id="rId39"/>
    <p:sldId id="344" r:id="rId40"/>
    <p:sldId id="557" r:id="rId4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B162BC-D6AE-49C2-BA1F-78606303A121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17C815E5-C062-4DA9-9606-904FCEADAE87}">
      <dgm:prSet phldrT="[Texto]" custT="1"/>
      <dgm:spPr/>
      <dgm:t>
        <a:bodyPr/>
        <a:lstStyle/>
        <a:p>
          <a:r>
            <a:rPr lang="es-CO" sz="2100" dirty="0" smtClean="0"/>
            <a:t>Favorece la lactancia materna exclusiva</a:t>
          </a:r>
          <a:endParaRPr lang="es-CO" sz="2100" dirty="0"/>
        </a:p>
      </dgm:t>
    </dgm:pt>
    <dgm:pt modelId="{F61FB4E8-2791-4FB8-AE34-07C184B23039}" type="parTrans" cxnId="{F0696B19-8B24-4661-9201-B372BF9119E8}">
      <dgm:prSet/>
      <dgm:spPr/>
      <dgm:t>
        <a:bodyPr/>
        <a:lstStyle/>
        <a:p>
          <a:endParaRPr lang="es-CO" sz="2100"/>
        </a:p>
      </dgm:t>
    </dgm:pt>
    <dgm:pt modelId="{537B3F55-C76C-4B1B-BA93-EAB61812E178}" type="sibTrans" cxnId="{F0696B19-8B24-4661-9201-B372BF9119E8}">
      <dgm:prSet/>
      <dgm:spPr/>
      <dgm:t>
        <a:bodyPr/>
        <a:lstStyle/>
        <a:p>
          <a:endParaRPr lang="es-CO" sz="2100"/>
        </a:p>
      </dgm:t>
    </dgm:pt>
    <dgm:pt modelId="{9206DBE0-28C0-43C9-B275-0B24B9F630EB}">
      <dgm:prSet phldrT="[Texto]" custT="1"/>
      <dgm:spPr/>
      <dgm:t>
        <a:bodyPr/>
        <a:lstStyle/>
        <a:p>
          <a:r>
            <a:rPr lang="es-CO" sz="2100" dirty="0" smtClean="0"/>
            <a:t>La generación de un primer espacio de aprendizaje, donde los padres comienzan a establecer las bases orientadoras del cuidado de los niños y las niñas en el hogar</a:t>
          </a:r>
          <a:endParaRPr lang="es-CO" sz="2100" dirty="0"/>
        </a:p>
      </dgm:t>
    </dgm:pt>
    <dgm:pt modelId="{7F98DB98-20BE-46D7-9A41-FF6FFA5BAA53}" type="parTrans" cxnId="{FBCF9FA7-6874-45D0-934E-F5B1544C69CA}">
      <dgm:prSet/>
      <dgm:spPr/>
      <dgm:t>
        <a:bodyPr/>
        <a:lstStyle/>
        <a:p>
          <a:endParaRPr lang="es-CO" sz="2100"/>
        </a:p>
      </dgm:t>
    </dgm:pt>
    <dgm:pt modelId="{505EA189-DA19-4830-8370-999C81814328}" type="sibTrans" cxnId="{FBCF9FA7-6874-45D0-934E-F5B1544C69CA}">
      <dgm:prSet/>
      <dgm:spPr/>
      <dgm:t>
        <a:bodyPr/>
        <a:lstStyle/>
        <a:p>
          <a:endParaRPr lang="es-CO" sz="2100"/>
        </a:p>
      </dgm:t>
    </dgm:pt>
    <dgm:pt modelId="{0C73DA13-252F-4DF5-B1DB-0C4F235ED285}">
      <dgm:prSet phldrT="[Texto]" custT="1"/>
      <dgm:spPr/>
      <dgm:t>
        <a:bodyPr/>
        <a:lstStyle/>
        <a:p>
          <a:r>
            <a:rPr lang="es-CO" sz="2100" dirty="0" smtClean="0"/>
            <a:t>Favorece las conductas de apego y la consolidación de roles de los padres y las familias pudiendo hacer de cada situación una instancia de aprendizaje </a:t>
          </a:r>
          <a:endParaRPr lang="es-CO" sz="2100" dirty="0"/>
        </a:p>
      </dgm:t>
    </dgm:pt>
    <dgm:pt modelId="{30EF4ECF-EC71-4F71-8A68-8EDF135A1148}" type="parTrans" cxnId="{152DF27A-C871-4B38-A8B6-9557E71A4043}">
      <dgm:prSet/>
      <dgm:spPr/>
      <dgm:t>
        <a:bodyPr/>
        <a:lstStyle/>
        <a:p>
          <a:endParaRPr lang="es-CO" sz="2100"/>
        </a:p>
      </dgm:t>
    </dgm:pt>
    <dgm:pt modelId="{853588BF-5280-4171-8B96-80700AF56649}" type="sibTrans" cxnId="{152DF27A-C871-4B38-A8B6-9557E71A4043}">
      <dgm:prSet/>
      <dgm:spPr/>
      <dgm:t>
        <a:bodyPr/>
        <a:lstStyle/>
        <a:p>
          <a:endParaRPr lang="es-CO" sz="2100"/>
        </a:p>
      </dgm:t>
    </dgm:pt>
    <dgm:pt modelId="{11946DD2-7FB5-48C8-BFD4-9201BD96116F}" type="pres">
      <dgm:prSet presAssocID="{4CB162BC-D6AE-49C2-BA1F-78606303A12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F0C59EE8-FB1D-4288-A3C5-C07F77471046}" type="pres">
      <dgm:prSet presAssocID="{17C815E5-C062-4DA9-9606-904FCEADAE87}" presName="parentLin" presStyleCnt="0"/>
      <dgm:spPr/>
    </dgm:pt>
    <dgm:pt modelId="{5DE5446E-AAB7-4F65-A946-38F4AC8FC83F}" type="pres">
      <dgm:prSet presAssocID="{17C815E5-C062-4DA9-9606-904FCEADAE87}" presName="parentLeftMargin" presStyleLbl="node1" presStyleIdx="0" presStyleCnt="3"/>
      <dgm:spPr/>
      <dgm:t>
        <a:bodyPr/>
        <a:lstStyle/>
        <a:p>
          <a:endParaRPr lang="es-CO"/>
        </a:p>
      </dgm:t>
    </dgm:pt>
    <dgm:pt modelId="{D6951D3E-6905-4596-94F7-6B8F42600B11}" type="pres">
      <dgm:prSet presAssocID="{17C815E5-C062-4DA9-9606-904FCEADAE87}" presName="parentText" presStyleLbl="node1" presStyleIdx="0" presStyleCnt="3" custScaleX="123810" custLinFactNeighborX="54012" custLinFactNeighborY="-2539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72EF941-CAF1-4F72-984D-4AEF61DF1252}" type="pres">
      <dgm:prSet presAssocID="{17C815E5-C062-4DA9-9606-904FCEADAE87}" presName="negativeSpace" presStyleCnt="0"/>
      <dgm:spPr/>
    </dgm:pt>
    <dgm:pt modelId="{3FDE583B-3C2F-47BD-BA6F-3F9D79F5ACC2}" type="pres">
      <dgm:prSet presAssocID="{17C815E5-C062-4DA9-9606-904FCEADAE87}" presName="childText" presStyleLbl="conFgAcc1" presStyleIdx="0" presStyleCnt="3" custLinFactY="-23787" custLinFactNeighborX="-1389" custLinFactNeighborY="-100000">
        <dgm:presLayoutVars>
          <dgm:bulletEnabled val="1"/>
        </dgm:presLayoutVars>
      </dgm:prSet>
      <dgm:spPr/>
    </dgm:pt>
    <dgm:pt modelId="{862F954E-5402-486E-8E8A-D2469397C0FF}" type="pres">
      <dgm:prSet presAssocID="{537B3F55-C76C-4B1B-BA93-EAB61812E178}" presName="spaceBetweenRectangles" presStyleCnt="0"/>
      <dgm:spPr/>
    </dgm:pt>
    <dgm:pt modelId="{404AD5D2-D62B-4650-96D7-6467F2996B1C}" type="pres">
      <dgm:prSet presAssocID="{9206DBE0-28C0-43C9-B275-0B24B9F630EB}" presName="parentLin" presStyleCnt="0"/>
      <dgm:spPr/>
    </dgm:pt>
    <dgm:pt modelId="{1C8DD170-1B53-4485-B8CD-95C4E742F033}" type="pres">
      <dgm:prSet presAssocID="{9206DBE0-28C0-43C9-B275-0B24B9F630EB}" presName="parentLeftMargin" presStyleLbl="node1" presStyleIdx="0" presStyleCnt="3"/>
      <dgm:spPr/>
      <dgm:t>
        <a:bodyPr/>
        <a:lstStyle/>
        <a:p>
          <a:endParaRPr lang="es-CO"/>
        </a:p>
      </dgm:t>
    </dgm:pt>
    <dgm:pt modelId="{B2EFC0E0-6BFA-42E3-ADF0-6F2922B66431}" type="pres">
      <dgm:prSet presAssocID="{9206DBE0-28C0-43C9-B275-0B24B9F630EB}" presName="parentText" presStyleLbl="node1" presStyleIdx="1" presStyleCnt="3" custScaleX="125851" custLinFactNeighborX="-19259" custLinFactNeighborY="-33669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67BB0D8-4656-4297-8BC5-CEF28BACC9E4}" type="pres">
      <dgm:prSet presAssocID="{9206DBE0-28C0-43C9-B275-0B24B9F630EB}" presName="negativeSpace" presStyleCnt="0"/>
      <dgm:spPr/>
    </dgm:pt>
    <dgm:pt modelId="{6C968223-F130-4EF8-8D6F-658FD61E0C29}" type="pres">
      <dgm:prSet presAssocID="{9206DBE0-28C0-43C9-B275-0B24B9F630EB}" presName="childText" presStyleLbl="conFgAcc1" presStyleIdx="1" presStyleCnt="3" custFlipVert="1" custScaleY="1699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1988D46-DE83-4A11-97A7-AAEA994607EB}" type="pres">
      <dgm:prSet presAssocID="{505EA189-DA19-4830-8370-999C81814328}" presName="spaceBetweenRectangles" presStyleCnt="0"/>
      <dgm:spPr/>
    </dgm:pt>
    <dgm:pt modelId="{59ED841C-8A09-4C46-87E6-519B97067F94}" type="pres">
      <dgm:prSet presAssocID="{0C73DA13-252F-4DF5-B1DB-0C4F235ED285}" presName="parentLin" presStyleCnt="0"/>
      <dgm:spPr/>
    </dgm:pt>
    <dgm:pt modelId="{FD4605D6-4CA8-41DC-B9D1-386AC97E69A4}" type="pres">
      <dgm:prSet presAssocID="{0C73DA13-252F-4DF5-B1DB-0C4F235ED285}" presName="parentLeftMargin" presStyleLbl="node1" presStyleIdx="1" presStyleCnt="3"/>
      <dgm:spPr/>
      <dgm:t>
        <a:bodyPr/>
        <a:lstStyle/>
        <a:p>
          <a:endParaRPr lang="es-CO"/>
        </a:p>
      </dgm:t>
    </dgm:pt>
    <dgm:pt modelId="{7E2A5DAA-D9CB-497B-8824-B2FDD76B58B4}" type="pres">
      <dgm:prSet presAssocID="{0C73DA13-252F-4DF5-B1DB-0C4F235ED285}" presName="parentText" presStyleLbl="node1" presStyleIdx="2" presStyleCnt="3" custScaleX="12870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68E4E2F-4895-4C2A-94DB-1D57383B8613}" type="pres">
      <dgm:prSet presAssocID="{0C73DA13-252F-4DF5-B1DB-0C4F235ED285}" presName="negativeSpace" presStyleCnt="0"/>
      <dgm:spPr/>
    </dgm:pt>
    <dgm:pt modelId="{57977C05-9505-43BA-950B-0D9320B7AD39}" type="pres">
      <dgm:prSet presAssocID="{0C73DA13-252F-4DF5-B1DB-0C4F235ED28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BCF9FA7-6874-45D0-934E-F5B1544C69CA}" srcId="{4CB162BC-D6AE-49C2-BA1F-78606303A121}" destId="{9206DBE0-28C0-43C9-B275-0B24B9F630EB}" srcOrd="1" destOrd="0" parTransId="{7F98DB98-20BE-46D7-9A41-FF6FFA5BAA53}" sibTransId="{505EA189-DA19-4830-8370-999C81814328}"/>
    <dgm:cxn modelId="{098C139E-3E3D-421A-9B55-29D6423130E9}" type="presOf" srcId="{17C815E5-C062-4DA9-9606-904FCEADAE87}" destId="{5DE5446E-AAB7-4F65-A946-38F4AC8FC83F}" srcOrd="0" destOrd="0" presId="urn:microsoft.com/office/officeart/2005/8/layout/list1"/>
    <dgm:cxn modelId="{B5D179DC-A8D3-4CCE-AC79-66BC05D9AFDC}" type="presOf" srcId="{9206DBE0-28C0-43C9-B275-0B24B9F630EB}" destId="{B2EFC0E0-6BFA-42E3-ADF0-6F2922B66431}" srcOrd="1" destOrd="0" presId="urn:microsoft.com/office/officeart/2005/8/layout/list1"/>
    <dgm:cxn modelId="{740E6775-6EFB-4821-94A7-33C9DAC71C77}" type="presOf" srcId="{9206DBE0-28C0-43C9-B275-0B24B9F630EB}" destId="{1C8DD170-1B53-4485-B8CD-95C4E742F033}" srcOrd="0" destOrd="0" presId="urn:microsoft.com/office/officeart/2005/8/layout/list1"/>
    <dgm:cxn modelId="{F0696B19-8B24-4661-9201-B372BF9119E8}" srcId="{4CB162BC-D6AE-49C2-BA1F-78606303A121}" destId="{17C815E5-C062-4DA9-9606-904FCEADAE87}" srcOrd="0" destOrd="0" parTransId="{F61FB4E8-2791-4FB8-AE34-07C184B23039}" sibTransId="{537B3F55-C76C-4B1B-BA93-EAB61812E178}"/>
    <dgm:cxn modelId="{F3B30EAB-D332-49AC-BDF1-4EBB018D9B24}" type="presOf" srcId="{4CB162BC-D6AE-49C2-BA1F-78606303A121}" destId="{11946DD2-7FB5-48C8-BFD4-9201BD96116F}" srcOrd="0" destOrd="0" presId="urn:microsoft.com/office/officeart/2005/8/layout/list1"/>
    <dgm:cxn modelId="{1AD7DACC-1FFC-4563-A1AB-6B5E102370E4}" type="presOf" srcId="{0C73DA13-252F-4DF5-B1DB-0C4F235ED285}" destId="{FD4605D6-4CA8-41DC-B9D1-386AC97E69A4}" srcOrd="0" destOrd="0" presId="urn:microsoft.com/office/officeart/2005/8/layout/list1"/>
    <dgm:cxn modelId="{4DD771BD-DC03-47EA-9EE7-1AF2A1C09827}" type="presOf" srcId="{0C73DA13-252F-4DF5-B1DB-0C4F235ED285}" destId="{7E2A5DAA-D9CB-497B-8824-B2FDD76B58B4}" srcOrd="1" destOrd="0" presId="urn:microsoft.com/office/officeart/2005/8/layout/list1"/>
    <dgm:cxn modelId="{152DF27A-C871-4B38-A8B6-9557E71A4043}" srcId="{4CB162BC-D6AE-49C2-BA1F-78606303A121}" destId="{0C73DA13-252F-4DF5-B1DB-0C4F235ED285}" srcOrd="2" destOrd="0" parTransId="{30EF4ECF-EC71-4F71-8A68-8EDF135A1148}" sibTransId="{853588BF-5280-4171-8B96-80700AF56649}"/>
    <dgm:cxn modelId="{38EBA07D-1134-4874-BA92-FA61D04037D3}" type="presOf" srcId="{17C815E5-C062-4DA9-9606-904FCEADAE87}" destId="{D6951D3E-6905-4596-94F7-6B8F42600B11}" srcOrd="1" destOrd="0" presId="urn:microsoft.com/office/officeart/2005/8/layout/list1"/>
    <dgm:cxn modelId="{C8F65C00-A113-4C00-BB3D-74E181297E09}" type="presParOf" srcId="{11946DD2-7FB5-48C8-BFD4-9201BD96116F}" destId="{F0C59EE8-FB1D-4288-A3C5-C07F77471046}" srcOrd="0" destOrd="0" presId="urn:microsoft.com/office/officeart/2005/8/layout/list1"/>
    <dgm:cxn modelId="{6516AA8A-B863-4D1B-A3F8-8D3812AE45E8}" type="presParOf" srcId="{F0C59EE8-FB1D-4288-A3C5-C07F77471046}" destId="{5DE5446E-AAB7-4F65-A946-38F4AC8FC83F}" srcOrd="0" destOrd="0" presId="urn:microsoft.com/office/officeart/2005/8/layout/list1"/>
    <dgm:cxn modelId="{F139200B-FCCB-4B76-A637-DDC6EC7174A2}" type="presParOf" srcId="{F0C59EE8-FB1D-4288-A3C5-C07F77471046}" destId="{D6951D3E-6905-4596-94F7-6B8F42600B11}" srcOrd="1" destOrd="0" presId="urn:microsoft.com/office/officeart/2005/8/layout/list1"/>
    <dgm:cxn modelId="{F057A9A4-8FE7-4F27-93F5-41501DE0100F}" type="presParOf" srcId="{11946DD2-7FB5-48C8-BFD4-9201BD96116F}" destId="{E72EF941-CAF1-4F72-984D-4AEF61DF1252}" srcOrd="1" destOrd="0" presId="urn:microsoft.com/office/officeart/2005/8/layout/list1"/>
    <dgm:cxn modelId="{94F0B3B8-A13E-4A2E-9705-B1579E53DA27}" type="presParOf" srcId="{11946DD2-7FB5-48C8-BFD4-9201BD96116F}" destId="{3FDE583B-3C2F-47BD-BA6F-3F9D79F5ACC2}" srcOrd="2" destOrd="0" presId="urn:microsoft.com/office/officeart/2005/8/layout/list1"/>
    <dgm:cxn modelId="{0C7E802D-0BE2-4DBD-AA15-8B351057E3F3}" type="presParOf" srcId="{11946DD2-7FB5-48C8-BFD4-9201BD96116F}" destId="{862F954E-5402-486E-8E8A-D2469397C0FF}" srcOrd="3" destOrd="0" presId="urn:microsoft.com/office/officeart/2005/8/layout/list1"/>
    <dgm:cxn modelId="{43C794F6-8AD1-4C0E-8892-C347BA47178B}" type="presParOf" srcId="{11946DD2-7FB5-48C8-BFD4-9201BD96116F}" destId="{404AD5D2-D62B-4650-96D7-6467F2996B1C}" srcOrd="4" destOrd="0" presId="urn:microsoft.com/office/officeart/2005/8/layout/list1"/>
    <dgm:cxn modelId="{0280F13A-02E1-4C50-8733-8C5D27DD55D0}" type="presParOf" srcId="{404AD5D2-D62B-4650-96D7-6467F2996B1C}" destId="{1C8DD170-1B53-4485-B8CD-95C4E742F033}" srcOrd="0" destOrd="0" presId="urn:microsoft.com/office/officeart/2005/8/layout/list1"/>
    <dgm:cxn modelId="{92414E17-1197-48BB-B2C9-3A9D8FA78484}" type="presParOf" srcId="{404AD5D2-D62B-4650-96D7-6467F2996B1C}" destId="{B2EFC0E0-6BFA-42E3-ADF0-6F2922B66431}" srcOrd="1" destOrd="0" presId="urn:microsoft.com/office/officeart/2005/8/layout/list1"/>
    <dgm:cxn modelId="{A606DB19-5BEF-4774-8750-FEAD3A4B046B}" type="presParOf" srcId="{11946DD2-7FB5-48C8-BFD4-9201BD96116F}" destId="{267BB0D8-4656-4297-8BC5-CEF28BACC9E4}" srcOrd="5" destOrd="0" presId="urn:microsoft.com/office/officeart/2005/8/layout/list1"/>
    <dgm:cxn modelId="{C0C3C6D4-ED99-43DF-9B2D-16E3467730EE}" type="presParOf" srcId="{11946DD2-7FB5-48C8-BFD4-9201BD96116F}" destId="{6C968223-F130-4EF8-8D6F-658FD61E0C29}" srcOrd="6" destOrd="0" presId="urn:microsoft.com/office/officeart/2005/8/layout/list1"/>
    <dgm:cxn modelId="{B8A97260-7045-4780-A1DF-A22E1636ABAD}" type="presParOf" srcId="{11946DD2-7FB5-48C8-BFD4-9201BD96116F}" destId="{C1988D46-DE83-4A11-97A7-AAEA994607EB}" srcOrd="7" destOrd="0" presId="urn:microsoft.com/office/officeart/2005/8/layout/list1"/>
    <dgm:cxn modelId="{CD1032A0-7169-43B3-B5FE-B13C629E4368}" type="presParOf" srcId="{11946DD2-7FB5-48C8-BFD4-9201BD96116F}" destId="{59ED841C-8A09-4C46-87E6-519B97067F94}" srcOrd="8" destOrd="0" presId="urn:microsoft.com/office/officeart/2005/8/layout/list1"/>
    <dgm:cxn modelId="{54C32E3C-B1B8-443A-A0D0-ED1747221444}" type="presParOf" srcId="{59ED841C-8A09-4C46-87E6-519B97067F94}" destId="{FD4605D6-4CA8-41DC-B9D1-386AC97E69A4}" srcOrd="0" destOrd="0" presId="urn:microsoft.com/office/officeart/2005/8/layout/list1"/>
    <dgm:cxn modelId="{CF7B03CC-1CA3-481C-A132-9A4FB0768D26}" type="presParOf" srcId="{59ED841C-8A09-4C46-87E6-519B97067F94}" destId="{7E2A5DAA-D9CB-497B-8824-B2FDD76B58B4}" srcOrd="1" destOrd="0" presId="urn:microsoft.com/office/officeart/2005/8/layout/list1"/>
    <dgm:cxn modelId="{349696D7-8471-457E-9CE9-99108B6BFB18}" type="presParOf" srcId="{11946DD2-7FB5-48C8-BFD4-9201BD96116F}" destId="{E68E4E2F-4895-4C2A-94DB-1D57383B8613}" srcOrd="9" destOrd="0" presId="urn:microsoft.com/office/officeart/2005/8/layout/list1"/>
    <dgm:cxn modelId="{6B87B9EA-B5A6-42B2-94A5-5500C79CD5A3}" type="presParOf" srcId="{11946DD2-7FB5-48C8-BFD4-9201BD96116F}" destId="{57977C05-9505-43BA-950B-0D9320B7AD3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16/09/2024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16/09/2024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16/09/2024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16/09/2024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16/09/2024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16/09/2024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16/09/2024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16/09/2024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16/09/2024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16/09/2024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16/09/2024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16/09/2024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6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7.png"/><Relationship Id="rId9" Type="http://schemas.microsoft.com/office/2007/relationships/diagramDrawing" Target="../diagrams/drawing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abysec.cl/nota/8-tecnicas-infalibles-para-lograr-que-tu-guagua-se-duerma" TargetMode="External"/><Relationship Id="rId5" Type="http://schemas.openxmlformats.org/officeDocument/2006/relationships/hyperlink" Target="http://www.babysec.cl/producto/sabanilla-babysec-u" TargetMode="Externa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e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6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9" y="2230242"/>
            <a:ext cx="10668000" cy="1502675"/>
          </a:xfrm>
        </p:spPr>
        <p:txBody>
          <a:bodyPr>
            <a:noAutofit/>
          </a:bodyPr>
          <a:lstStyle/>
          <a:p>
            <a:r>
              <a:rPr lang="es-CO" sz="4800" b="1" dirty="0">
                <a:latin typeface="Arial Black" panose="020B0A04020102020204" pitchFamily="34" charset="0"/>
              </a:rPr>
              <a:t>Inducción</a:t>
            </a:r>
            <a:br>
              <a:rPr lang="es-CO" sz="4800" b="1" dirty="0">
                <a:latin typeface="Arial Black" panose="020B0A04020102020204" pitchFamily="34" charset="0"/>
              </a:rPr>
            </a:br>
            <a:r>
              <a:rPr lang="es-CO" sz="4800" b="1" dirty="0" smtClean="0">
                <a:latin typeface="Arial Black" panose="020B0A04020102020204" pitchFamily="34" charset="0"/>
              </a:rPr>
              <a:t> Estrategia Institución Amiga de la Mujer y la Infancia integral -IAMII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564BB40-C440-0323-B1DC-FCBE12CF4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091" y="3901253"/>
            <a:ext cx="5927815" cy="1051880"/>
          </a:xfrm>
        </p:spPr>
        <p:txBody>
          <a:bodyPr>
            <a:normAutofit/>
          </a:bodyPr>
          <a:lstStyle/>
          <a:p>
            <a:r>
              <a:rPr lang="es-CO" sz="2000" dirty="0" smtClean="0"/>
              <a:t>Rosa </a:t>
            </a:r>
            <a:r>
              <a:rPr lang="es-CO" sz="2000" smtClean="0"/>
              <a:t>Idali </a:t>
            </a:r>
            <a:r>
              <a:rPr lang="es-CO" sz="2000" dirty="0" smtClean="0"/>
              <a:t>Sons  Yasno</a:t>
            </a:r>
          </a:p>
          <a:p>
            <a:r>
              <a:rPr lang="es-CO" sz="2000" dirty="0" smtClean="0"/>
              <a:t>Líder IAMII</a:t>
            </a:r>
            <a:endParaRPr lang="es-CO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077" y="3732917"/>
            <a:ext cx="993734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8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41824" y="625282"/>
            <a:ext cx="8086726" cy="1000829"/>
          </a:xfrm>
        </p:spPr>
        <p:txBody>
          <a:bodyPr>
            <a:normAutofit/>
          </a:bodyPr>
          <a:lstStyle/>
          <a:p>
            <a:r>
              <a:rPr lang="es-CO" sz="4400" b="1" dirty="0">
                <a:latin typeface="Arial Black" panose="020B0A04020102020204" pitchFamily="34" charset="0"/>
              </a:rPr>
              <a:t>¿Qué es </a:t>
            </a:r>
            <a:r>
              <a:rPr lang="es-CO" sz="4400" b="1" dirty="0" smtClean="0">
                <a:latin typeface="Arial Black" panose="020B0A04020102020204" pitchFamily="34" charset="0"/>
              </a:rPr>
              <a:t>la IAMII?</a:t>
            </a:r>
            <a:endParaRPr lang="es-CO" sz="4400" b="1" dirty="0">
              <a:latin typeface="Arial Black" panose="020B0A040201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374270" y="1626111"/>
            <a:ext cx="759567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Estrategia institucional que parte de la definición de una política publica en favor de la salud y la nutrición materna e infantil y desarrolla un conjunto de acciones planificadas integradas e integrales, para la mejora de la calidad de atención y la garantía de los derechos de las mujeres en edad reproductiva, en el proceso de Parto y el puerperio, así como los derechos de recién nacido, y de los niños y niñas menores de primera infancia, infancia y adolescencia  sus familias y la comunidad en general. </a:t>
            </a:r>
          </a:p>
          <a:p>
            <a:pPr algn="just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IAMII se desarrolla por el compromiso del personal de la salud que lidera; teniendo encueta los determinantes sociales, económicos, políticos y culturales de la comunidad donde se ubica la institución. 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330" y="1419923"/>
            <a:ext cx="1581150" cy="14097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37329"/>
            <a:ext cx="1506071" cy="14097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50" y="2909529"/>
            <a:ext cx="1117291" cy="14097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431" y="4316282"/>
            <a:ext cx="2077495" cy="14097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003639" y="311063"/>
            <a:ext cx="6278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INDUCCION PARA EL PERSONAL EN GENEREL </a:t>
            </a:r>
            <a:endParaRPr lang="es-CO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64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914727" y="1185842"/>
            <a:ext cx="73613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Estrategia que promueve, protege y apoya la salud  y nutrición </a:t>
            </a:r>
          </a:p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materna e infantil.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62" y="1384864"/>
            <a:ext cx="1755137" cy="16954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64590"/>
            <a:ext cx="1854437" cy="119721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4436" y="1384864"/>
            <a:ext cx="1811709" cy="157972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6852" y="3080314"/>
            <a:ext cx="1666875" cy="108148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596" y="4040430"/>
            <a:ext cx="1341464" cy="1052864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4060" y="4228833"/>
            <a:ext cx="1435693" cy="893085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3914727" y="2032058"/>
            <a:ext cx="77567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INTEGRACION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:  (intervenciones combinadas reconocidas como eficaces y  seguras y alto costo/beneficio).</a:t>
            </a:r>
          </a:p>
          <a:p>
            <a:r>
              <a:rPr lang="es-CO" sz="2000" b="1" dirty="0">
                <a:solidFill>
                  <a:srgbClr val="3497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CONTINUIDAD: 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(educación con calidad brindada en la institución que le permita a la familia llevarlas a la practica en el hogar y comunidad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estableciendo mecanismos institucionales y grupos de apoyo de base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comunitaria. </a:t>
            </a:r>
            <a:endParaRPr lang="es-CO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OPTIMA CALIDAD EN LA  ATENCION: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(enmarcada 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en el SOGC, como atributo mayor de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calidad, la 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calidez de la atención)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2939753" y="5310321"/>
            <a:ext cx="3956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b="1" dirty="0" smtClean="0">
                <a:latin typeface="Tahoma" pitchFamily="34" charset="0"/>
              </a:rPr>
              <a:t>OBJETIVOS </a:t>
            </a:r>
            <a:r>
              <a:rPr lang="es-ES" b="1" dirty="0">
                <a:latin typeface="Tahoma" pitchFamily="34" charset="0"/>
              </a:rPr>
              <a:t>DE IAMI IANTEGRAL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7131871" y="5277960"/>
            <a:ext cx="377976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"/>
            </a:pPr>
            <a:r>
              <a:rPr lang="es-ES" dirty="0">
                <a:solidFill>
                  <a:srgbClr val="FF0000"/>
                </a:solidFill>
                <a:latin typeface="Tahoma" panose="020B0604030504040204" pitchFamily="34" charset="0"/>
              </a:rPr>
              <a:t>Mejorar calidad de vida</a:t>
            </a:r>
          </a:p>
          <a:p>
            <a:pPr marL="742950" indent="-74295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"/>
            </a:pPr>
            <a:r>
              <a:rPr lang="es-ES" dirty="0">
                <a:solidFill>
                  <a:srgbClr val="FF0000"/>
                </a:solidFill>
                <a:latin typeface="Tahoma" panose="020B0604030504040204" pitchFamily="34" charset="0"/>
              </a:rPr>
              <a:t>Mejorar calidad en salud</a:t>
            </a:r>
          </a:p>
          <a:p>
            <a:pPr marL="742950" indent="-74295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"/>
            </a:pPr>
            <a:r>
              <a:rPr lang="es-ES" dirty="0">
                <a:solidFill>
                  <a:srgbClr val="FF0000"/>
                </a:solidFill>
                <a:latin typeface="Tahoma" panose="020B0604030504040204" pitchFamily="34" charset="0"/>
              </a:rPr>
              <a:t>Garantizar derechos</a:t>
            </a:r>
          </a:p>
          <a:p>
            <a:pPr marL="742950" indent="-74295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"/>
            </a:pPr>
            <a:r>
              <a:rPr lang="es-ES" dirty="0">
                <a:solidFill>
                  <a:srgbClr val="FF0000"/>
                </a:solidFill>
                <a:latin typeface="Tahoma" panose="020B0604030504040204" pitchFamily="34" charset="0"/>
              </a:rPr>
              <a:t>Humanizar la atención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4170759" y="446871"/>
            <a:ext cx="5336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Descripción general de la estrategia- IAMII</a:t>
            </a: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800028" y="3548048"/>
            <a:ext cx="5229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LOS 10 PASOS DE LA ESTRATEGIA IAMII</a:t>
            </a: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956845" y="4050707"/>
            <a:ext cx="80501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Son los criterios mínimos a cumplir para la implementación y posterior reconocimiento como Institución Amiga de la Mujer y la Infancia Integral. </a:t>
            </a: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32" y="1061138"/>
            <a:ext cx="2820113" cy="3724508"/>
          </a:xfrm>
          <a:prstGeom prst="rect">
            <a:avLst/>
          </a:prstGeom>
        </p:spPr>
      </p:pic>
      <p:sp>
        <p:nvSpPr>
          <p:cNvPr id="19" name="Rectángulo 18"/>
          <p:cNvSpPr/>
          <p:nvPr/>
        </p:nvSpPr>
        <p:spPr>
          <a:xfrm>
            <a:off x="3800028" y="507551"/>
            <a:ext cx="74035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Alcance: 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-Es una estrategia de gestión en la atención.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-Se hace énfasis en trascender de lo institucional a los entornos donde se desarrolla la cotidianidad de las personas, fortaleciendo las capacidades en la comunidad.  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-Se hace énfasis en utilizar las técnicas  de consejería en toda intervención –observar; porte- actitud –apariencia.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-Lograr concreción y simplicidad en la comunicación sin perder la esencia. 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36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838706" y="0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632104" y="2444448"/>
            <a:ext cx="775958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Gerente de la Empresa Social del Estado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San Sebastián 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y sus colaboradores se comprometen a prestar servicios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una institución amiga de la mujer y la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infancia, en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marco conceptual de los derechos humanos orientará la formulación, ejecución y evaluación de la política institucional para la atención integral en salud y nutrición de las madres, niñas y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niños y adolescentes  en,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siguiendo los principios de universalidad, indivisibilidad, interdependencia y exigibilidad de los derechos. Nuestro objetivo es cumplir con la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implementación y fortalecimiento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de los 10 pasos de la estrategia Instituciones Amigas de la Mujer y la Infancia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Integral.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54" y="1387431"/>
            <a:ext cx="2173402" cy="2663276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321465" y="109472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b="1" dirty="0">
                <a:latin typeface="Arial" pitchFamily="34" charset="0"/>
                <a:cs typeface="Arial" pitchFamily="34" charset="0"/>
              </a:rPr>
              <a:t>Disponer de una política institucional para la promoción, protección, atención y apoyo en salud y nutrición a la población materna e infantil.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R-384/10-2021-mediante resolución No 384 del 13 de octubre de 2021.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518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838706" y="0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3" name="Imagen 2"/>
          <p:cNvPicPr/>
          <p:nvPr/>
        </p:nvPicPr>
        <p:blipFill rotWithShape="1">
          <a:blip r:embed="rId3"/>
          <a:srcRect l="18329" t="24141" r="18942" b="6578"/>
          <a:stretch/>
        </p:blipFill>
        <p:spPr bwMode="auto">
          <a:xfrm>
            <a:off x="1" y="1327127"/>
            <a:ext cx="2154706" cy="29714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1489" y="945326"/>
            <a:ext cx="1949060" cy="120821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153543" y="931880"/>
            <a:ext cx="78279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Capacitar a todo el personal que atiende la población materna e infantil, de tal forma que esté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condiciones de poner en práctica la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política.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359223" y="2020183"/>
            <a:ext cx="95991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capacitación y formación permanente permiten el fortalecimiento y la</a:t>
            </a:r>
          </a:p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sostenibilidad de la estrategia. Es importante siempre tener en cuenta las técnicas</a:t>
            </a:r>
          </a:p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de consejería para intervenir a la población a servir.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4 Rectángulo"/>
          <p:cNvSpPr>
            <a:spLocks noChangeArrowheads="1"/>
          </p:cNvSpPr>
          <p:nvPr/>
        </p:nvSpPr>
        <p:spPr bwMode="auto">
          <a:xfrm>
            <a:off x="2213944" y="3166392"/>
            <a:ext cx="8869951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defRPr/>
            </a:pPr>
            <a:r>
              <a:rPr lang="es-ES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CONSEJERÍA</a:t>
            </a:r>
          </a:p>
          <a:p>
            <a:pPr>
              <a:lnSpc>
                <a:spcPct val="110000"/>
              </a:lnSpc>
              <a:spcBef>
                <a:spcPct val="20000"/>
              </a:spcBef>
              <a:defRPr/>
            </a:pPr>
            <a:r>
              <a:rPr lang="es-ES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“Proceso</a:t>
            </a:r>
            <a:r>
              <a:rPr lang="es-MX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dinámico de diálogo a través del cual una</a:t>
            </a:r>
            <a:r>
              <a:rPr lang="es-MX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persona </a:t>
            </a:r>
            <a:r>
              <a:rPr lang="es-ES" sz="2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ayuda </a:t>
            </a:r>
            <a:r>
              <a:rPr lang="es-ES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 otra en una atmósfera de entendimiento</a:t>
            </a:r>
            <a:r>
              <a:rPr lang="es-MX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mutuo</a:t>
            </a:r>
            <a:r>
              <a:rPr lang="es-CO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es-ES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   </a:t>
            </a:r>
            <a:endParaRPr lang="es-MX" sz="20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s-ES_tradnl" sz="2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Competencias:</a:t>
            </a:r>
            <a:endParaRPr lang="es-ES_tradnl" sz="20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Calibri" pitchFamily="34" charset="0"/>
              <a:buAutoNum type="arabicPeriod"/>
              <a:defRPr/>
            </a:pPr>
            <a:r>
              <a:rPr lang="es-ES_tradnl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Conocimiento científico de un </a:t>
            </a:r>
            <a:r>
              <a:rPr lang="es-ES_tradnl" sz="2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tema</a:t>
            </a:r>
            <a:endParaRPr lang="es-ES_tradnl" sz="20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Calibri" pitchFamily="34" charset="0"/>
              <a:buAutoNum type="arabicPeriod"/>
              <a:defRPr/>
            </a:pPr>
            <a:r>
              <a:rPr lang="es-ES_tradnl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Habilidades de consejería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s-ES_tradnl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sz="2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Observar;  porte, apariencia y actitud</a:t>
            </a:r>
            <a:endParaRPr lang="es-ES_tradnl" sz="20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s-ES_tradnl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Escucha y </a:t>
            </a:r>
            <a:r>
              <a:rPr lang="es-ES_tradnl" sz="2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aprendizaje; porque aplica esa práctica inadecuada.  </a:t>
            </a:r>
            <a:endParaRPr lang="es-ES_tradnl" sz="20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s-ES_tradnl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Reforzar la confianza y dar </a:t>
            </a:r>
            <a:r>
              <a:rPr lang="es-ES_tradnl" sz="2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apoyo; aportar 1 0 2 recomendaciones.</a:t>
            </a:r>
            <a:endParaRPr lang="es-ES_tradnl" sz="20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85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3"/>
          <a:srcRect l="18329" t="24141" r="18942" b="6578"/>
          <a:stretch/>
        </p:blipFill>
        <p:spPr bwMode="auto">
          <a:xfrm>
            <a:off x="1" y="1327127"/>
            <a:ext cx="2154706" cy="29714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6406" y="691110"/>
            <a:ext cx="1949060" cy="1208213"/>
          </a:xfrm>
          <a:prstGeom prst="rect">
            <a:avLst/>
          </a:prstGeom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2513050" y="1000562"/>
            <a:ext cx="5664154" cy="653130"/>
          </a:xfrm>
          <a:prstGeom prst="rect">
            <a:avLst/>
          </a:prstGeom>
          <a:solidFill>
            <a:srgbClr val="1F4192"/>
          </a:solidFill>
          <a:ln>
            <a:solidFill>
              <a:srgbClr val="1F4192"/>
            </a:solidFill>
          </a:ln>
        </p:spPr>
        <p:txBody>
          <a:bodyPr/>
          <a:lstStyle/>
          <a:p>
            <a:pPr algn="ctr">
              <a:defRPr/>
            </a:pPr>
            <a:r>
              <a:rPr lang="es-CO" sz="2000" b="1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HABILIDADES PARA ESCUCHAR Y APRENDER</a:t>
            </a:r>
            <a:endParaRPr lang="en-US" sz="2000" b="1" kern="0" dirty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206540" y="1788542"/>
            <a:ext cx="4801904" cy="43612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000" kern="0" dirty="0">
                <a:solidFill>
                  <a:srgbClr val="1F41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Usar comunicación no verbal útil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ES" sz="2000" kern="0" dirty="0">
                <a:solidFill>
                  <a:srgbClr val="1F41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Hacer preguntas abiertas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000" kern="0" dirty="0">
                <a:solidFill>
                  <a:srgbClr val="1F41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Emplear respuestas y gestos que demuestren interés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000" kern="0" dirty="0">
                <a:solidFill>
                  <a:srgbClr val="1F41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Parafrasear lo que la madre dice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000" kern="0" dirty="0">
                <a:solidFill>
                  <a:srgbClr val="1F41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 empatía – demostrar que comprende lo que la madre siente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000" kern="0" dirty="0">
                <a:solidFill>
                  <a:srgbClr val="1F41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Evitar palabras que juzguen a la madre.</a:t>
            </a:r>
            <a:endParaRPr lang="en-US" sz="2000" kern="0" dirty="0">
              <a:solidFill>
                <a:srgbClr val="1F41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293224" y="367553"/>
            <a:ext cx="1452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Desarrollo</a:t>
            </a: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6 Marcador de contenido"/>
          <p:cNvSpPr txBox="1">
            <a:spLocks/>
          </p:cNvSpPr>
          <p:nvPr/>
        </p:nvSpPr>
        <p:spPr>
          <a:xfrm>
            <a:off x="7019545" y="1788542"/>
            <a:ext cx="5349666" cy="2688556"/>
          </a:xfrm>
          <a:prstGeom prst="rect">
            <a:avLst/>
          </a:prstGeom>
        </p:spPr>
        <p:txBody>
          <a:bodyPr/>
          <a:lstStyle/>
          <a:p>
            <a:pPr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1F4192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                </a:t>
            </a:r>
            <a:endParaRPr lang="es-ES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COMUNICACIÓN NO VERBAL </a:t>
            </a: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ÚTIL</a:t>
            </a:r>
          </a:p>
          <a:p>
            <a:pPr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 </a:t>
            </a:r>
          </a:p>
          <a:p>
            <a:pPr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s-E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Cuide el nivel de la cabeza</a:t>
            </a:r>
          </a:p>
          <a:p>
            <a:pPr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Preste atención</a:t>
            </a:r>
          </a:p>
          <a:p>
            <a:pPr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Elimine las barreras</a:t>
            </a:r>
          </a:p>
          <a:p>
            <a:pPr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Dedique tiempo</a:t>
            </a:r>
          </a:p>
          <a:p>
            <a:pPr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Realice un contacto físico apropiado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_tradnl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4" name="Imagen 13"/>
          <p:cNvPicPr/>
          <p:nvPr/>
        </p:nvPicPr>
        <p:blipFill rotWithShape="1">
          <a:blip r:embed="rId3"/>
          <a:srcRect l="22675" t="21485" r="22879"/>
          <a:stretch/>
        </p:blipFill>
        <p:spPr bwMode="auto">
          <a:xfrm>
            <a:off x="209835" y="1489041"/>
            <a:ext cx="2003526" cy="31855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4"/>
          <a:srcRect l="12627" t="32347" r="61575" b="44237"/>
          <a:stretch/>
        </p:blipFill>
        <p:spPr bwMode="auto">
          <a:xfrm>
            <a:off x="9465535" y="888797"/>
            <a:ext cx="2310570" cy="1153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437561" y="1045307"/>
            <a:ext cx="702797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Brindar a las mujeres gestantes y sus familias, información, educación y atención oportuna y pertinente para que puedan vivir satisfactoriamente su gestación, prepararse para el parto, el puerperio, la lactancia materna y la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crianza. </a:t>
            </a: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2 Rectángulo"/>
          <p:cNvSpPr/>
          <p:nvPr/>
        </p:nvSpPr>
        <p:spPr>
          <a:xfrm>
            <a:off x="1931349" y="2695304"/>
            <a:ext cx="934055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CO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Captación temprana de la </a:t>
            </a:r>
            <a:r>
              <a:rPr lang="es-ES" altLang="es-CO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gestante es importante porque</a:t>
            </a:r>
            <a:endParaRPr lang="es-ES" altLang="es-CO" sz="2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FontTx/>
              <a:buChar char="•"/>
            </a:pPr>
            <a:r>
              <a:rPr lang="es-CO" altLang="es-CO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Detecta</a:t>
            </a:r>
            <a:endParaRPr lang="es-CO" altLang="es-CO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FontTx/>
              <a:buChar char="•"/>
            </a:pPr>
            <a:r>
              <a:rPr lang="es-CO" altLang="es-CO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Educa</a:t>
            </a:r>
            <a:endParaRPr lang="es-CO" altLang="es-CO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FontTx/>
              <a:buChar char="•"/>
            </a:pPr>
            <a:r>
              <a:rPr lang="es-CO" altLang="es-CO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Interviene </a:t>
            </a:r>
            <a:endParaRPr lang="es-CO" altLang="es-CO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 algn="ctr">
              <a:buFontTx/>
              <a:buChar char="•"/>
            </a:pPr>
            <a:r>
              <a:rPr lang="es-CO" altLang="es-CO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Controla </a:t>
            </a:r>
          </a:p>
          <a:p>
            <a:pPr algn="ctr"/>
            <a:r>
              <a:rPr lang="es-CO" altLang="es-CO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oportunamente</a:t>
            </a:r>
            <a:r>
              <a:rPr lang="es-CO" altLang="es-CO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altLang="es-CO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los factores de </a:t>
            </a:r>
            <a:r>
              <a:rPr lang="es-CO" altLang="es-CO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riesgo </a:t>
            </a:r>
            <a:r>
              <a:rPr lang="es-CO" altLang="es-CO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biopsicosociales </a:t>
            </a:r>
            <a:r>
              <a:rPr lang="es-CO" altLang="es-CO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propios de éste estado y de las enfermedades asociadas </a:t>
            </a:r>
            <a:r>
              <a:rPr lang="es-CO" altLang="es-CO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Materno-Fetales</a:t>
            </a:r>
            <a:endParaRPr lang="es-CO" b="1" dirty="0">
              <a:solidFill>
                <a:prstClr val="black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667" y="5391741"/>
            <a:ext cx="2242136" cy="139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3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4" name="Imagen 13"/>
          <p:cNvPicPr/>
          <p:nvPr/>
        </p:nvPicPr>
        <p:blipFill rotWithShape="1">
          <a:blip r:embed="rId3"/>
          <a:srcRect l="22675" t="21485" r="22879"/>
          <a:stretch/>
        </p:blipFill>
        <p:spPr bwMode="auto">
          <a:xfrm>
            <a:off x="209835" y="1489041"/>
            <a:ext cx="2003526" cy="31855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4"/>
          <a:srcRect l="12627" t="32347" r="61575" b="44237"/>
          <a:stretch/>
        </p:blipFill>
        <p:spPr bwMode="auto">
          <a:xfrm>
            <a:off x="9465535" y="888797"/>
            <a:ext cx="2310570" cy="1153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5"/>
          <a:srcRect l="21563" t="16203" r="44469" b="5556"/>
          <a:stretch/>
        </p:blipFill>
        <p:spPr>
          <a:xfrm>
            <a:off x="2468317" y="1498006"/>
            <a:ext cx="4407612" cy="4416103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219435" y="1065510"/>
            <a:ext cx="84042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RUTA MATERNA PERINTAL-PROGRAMA MADRES CONSENTIDAS  </a:t>
            </a: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22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4" name="Imagen 13"/>
          <p:cNvPicPr/>
          <p:nvPr/>
        </p:nvPicPr>
        <p:blipFill rotWithShape="1">
          <a:blip r:embed="rId3"/>
          <a:srcRect l="22675" t="21485" r="22879"/>
          <a:stretch/>
        </p:blipFill>
        <p:spPr bwMode="auto">
          <a:xfrm>
            <a:off x="209835" y="1489041"/>
            <a:ext cx="2003526" cy="31855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4"/>
          <a:srcRect l="12627" t="32347" r="61575" b="44237"/>
          <a:stretch/>
        </p:blipFill>
        <p:spPr bwMode="auto">
          <a:xfrm>
            <a:off x="9465535" y="888797"/>
            <a:ext cx="2310570" cy="1153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l="21824" t="16435" r="44599" b="4861"/>
          <a:stretch/>
        </p:blipFill>
        <p:spPr>
          <a:xfrm>
            <a:off x="2446766" y="1651298"/>
            <a:ext cx="3632534" cy="439439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219435" y="1065510"/>
            <a:ext cx="84042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RUTA MATERNA PERINTAL-PROGRAMA MADRES CONSENTIDAS  </a:t>
            </a: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/>
          <p:cNvPicPr/>
          <p:nvPr/>
        </p:nvPicPr>
        <p:blipFill rotWithShape="1">
          <a:blip r:embed="rId6"/>
          <a:srcRect l="30007" t="27037" r="11201" b="27338"/>
          <a:stretch/>
        </p:blipFill>
        <p:spPr bwMode="auto">
          <a:xfrm>
            <a:off x="6079300" y="2151701"/>
            <a:ext cx="4541520" cy="37961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4298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4" name="Imagen 13"/>
          <p:cNvPicPr/>
          <p:nvPr/>
        </p:nvPicPr>
        <p:blipFill rotWithShape="1">
          <a:blip r:embed="rId3"/>
          <a:srcRect l="22675" t="21485" r="22879"/>
          <a:stretch/>
        </p:blipFill>
        <p:spPr bwMode="auto">
          <a:xfrm>
            <a:off x="209835" y="1489041"/>
            <a:ext cx="2003526" cy="31855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4"/>
          <a:srcRect l="12627" t="32347" r="61575" b="44237"/>
          <a:stretch/>
        </p:blipFill>
        <p:spPr bwMode="auto">
          <a:xfrm>
            <a:off x="9465535" y="888797"/>
            <a:ext cx="2310570" cy="1153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21824" t="16435" r="44859" b="5324"/>
          <a:stretch/>
        </p:blipFill>
        <p:spPr>
          <a:xfrm>
            <a:off x="2642633" y="1380391"/>
            <a:ext cx="3261033" cy="4456388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 rotWithShape="1">
          <a:blip r:embed="rId6"/>
          <a:srcRect l="28649" t="41522" r="9844" b="16234"/>
          <a:stretch/>
        </p:blipFill>
        <p:spPr bwMode="auto">
          <a:xfrm>
            <a:off x="6121957" y="2625518"/>
            <a:ext cx="3910805" cy="24335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2648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4" name="Imagen 13"/>
          <p:cNvPicPr/>
          <p:nvPr/>
        </p:nvPicPr>
        <p:blipFill rotWithShape="1">
          <a:blip r:embed="rId3"/>
          <a:srcRect l="22675" t="21485" r="22879"/>
          <a:stretch/>
        </p:blipFill>
        <p:spPr bwMode="auto">
          <a:xfrm>
            <a:off x="209835" y="1489041"/>
            <a:ext cx="1524961" cy="31855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4"/>
          <a:srcRect l="12627" t="32347" r="61575" b="44237"/>
          <a:stretch/>
        </p:blipFill>
        <p:spPr bwMode="auto">
          <a:xfrm>
            <a:off x="9465535" y="888797"/>
            <a:ext cx="2310570" cy="1153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21954" t="15741" r="45119" b="5698"/>
          <a:stretch/>
        </p:blipFill>
        <p:spPr>
          <a:xfrm>
            <a:off x="3319918" y="1363068"/>
            <a:ext cx="4013211" cy="461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00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4" name="Imagen 13"/>
          <p:cNvPicPr/>
          <p:nvPr/>
        </p:nvPicPr>
        <p:blipFill rotWithShape="1">
          <a:blip r:embed="rId3"/>
          <a:srcRect l="22675" t="21485" r="22879"/>
          <a:stretch/>
        </p:blipFill>
        <p:spPr bwMode="auto">
          <a:xfrm>
            <a:off x="209835" y="1489041"/>
            <a:ext cx="1524961" cy="31855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4"/>
          <a:srcRect l="12627" t="32347" r="61575" b="44237"/>
          <a:stretch/>
        </p:blipFill>
        <p:spPr bwMode="auto">
          <a:xfrm>
            <a:off x="9465535" y="888797"/>
            <a:ext cx="2310570" cy="1153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l="22084" t="16203" r="44599" b="5556"/>
          <a:stretch/>
        </p:blipFill>
        <p:spPr>
          <a:xfrm>
            <a:off x="2339946" y="1370534"/>
            <a:ext cx="3411374" cy="4657458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 rotWithShape="1">
          <a:blip r:embed="rId6"/>
          <a:srcRect l="29328" t="15208" r="9979" b="6337"/>
          <a:stretch/>
        </p:blipFill>
        <p:spPr bwMode="auto">
          <a:xfrm>
            <a:off x="5990602" y="2102265"/>
            <a:ext cx="4913832" cy="35294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2887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4" name="Imagen 13"/>
          <p:cNvPicPr/>
          <p:nvPr/>
        </p:nvPicPr>
        <p:blipFill rotWithShape="1">
          <a:blip r:embed="rId3"/>
          <a:srcRect l="22675" t="21485" r="22879"/>
          <a:stretch/>
        </p:blipFill>
        <p:spPr bwMode="auto">
          <a:xfrm>
            <a:off x="209835" y="1489041"/>
            <a:ext cx="2003526" cy="31855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4"/>
          <a:srcRect l="12627" t="32347" r="61575" b="44237"/>
          <a:stretch/>
        </p:blipFill>
        <p:spPr bwMode="auto">
          <a:xfrm>
            <a:off x="9465535" y="761685"/>
            <a:ext cx="2310570" cy="1153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21824" t="16435" r="45119" b="5787"/>
          <a:stretch/>
        </p:blipFill>
        <p:spPr>
          <a:xfrm>
            <a:off x="2520689" y="1338508"/>
            <a:ext cx="3119216" cy="4584803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 rotWithShape="1">
          <a:blip r:embed="rId6"/>
          <a:srcRect l="37611" t="42728" r="16497" b="17441"/>
          <a:stretch/>
        </p:blipFill>
        <p:spPr bwMode="auto">
          <a:xfrm>
            <a:off x="6157467" y="2737190"/>
            <a:ext cx="4643429" cy="32767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5780180" y="1867165"/>
            <a:ext cx="62331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GESTANTE NO SE PUEDE IR SIN RECLAMAR </a:t>
            </a:r>
          </a:p>
          <a:p>
            <a:pPr algn="ctr"/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LAS VITAMINAS EN FARMACIA  </a:t>
            </a: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76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4" name="Imagen 13"/>
          <p:cNvPicPr/>
          <p:nvPr/>
        </p:nvPicPr>
        <p:blipFill rotWithShape="1">
          <a:blip r:embed="rId3"/>
          <a:srcRect l="22675" t="21485" r="22879"/>
          <a:stretch/>
        </p:blipFill>
        <p:spPr bwMode="auto">
          <a:xfrm>
            <a:off x="121912" y="1489041"/>
            <a:ext cx="2003526" cy="31855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4"/>
          <a:srcRect l="12627" t="32347" r="61575" b="44237"/>
          <a:stretch/>
        </p:blipFill>
        <p:spPr bwMode="auto">
          <a:xfrm>
            <a:off x="9465535" y="888797"/>
            <a:ext cx="2310570" cy="1153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21841" t="16203" r="46529" b="5324"/>
          <a:stretch/>
        </p:blipFill>
        <p:spPr>
          <a:xfrm>
            <a:off x="2250831" y="1489041"/>
            <a:ext cx="3217983" cy="43391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/>
          <a:srcRect l="21693" t="16898" r="44990" b="5324"/>
          <a:stretch/>
        </p:blipFill>
        <p:spPr>
          <a:xfrm>
            <a:off x="5269549" y="1591590"/>
            <a:ext cx="4195985" cy="423664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397742" y="2216721"/>
            <a:ext cx="27092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 MPORTANTE CLASIFICAR</a:t>
            </a:r>
          </a:p>
          <a:p>
            <a:pPr algn="just"/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ESTADO NUTRICONAL DE LA</a:t>
            </a:r>
          </a:p>
          <a:p>
            <a:pPr algn="just"/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EMBARAZADA MENSUAL </a:t>
            </a:r>
          </a:p>
          <a:p>
            <a:pPr algn="just"/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Y REGISTRAR EN LA HCL</a:t>
            </a: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51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4" name="Imagen 13"/>
          <p:cNvPicPr/>
          <p:nvPr/>
        </p:nvPicPr>
        <p:blipFill rotWithShape="1">
          <a:blip r:embed="rId3"/>
          <a:srcRect l="22675" t="21485" r="22879"/>
          <a:stretch/>
        </p:blipFill>
        <p:spPr bwMode="auto">
          <a:xfrm>
            <a:off x="209835" y="1489041"/>
            <a:ext cx="2003526" cy="31855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4"/>
          <a:srcRect l="12627" t="32347" r="61575" b="44237"/>
          <a:stretch/>
        </p:blipFill>
        <p:spPr bwMode="auto">
          <a:xfrm>
            <a:off x="9465535" y="888797"/>
            <a:ext cx="2310570" cy="1153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22344" t="16667" r="44598" b="5324"/>
          <a:stretch/>
        </p:blipFill>
        <p:spPr>
          <a:xfrm>
            <a:off x="2735136" y="1358781"/>
            <a:ext cx="2939272" cy="440963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6"/>
          <a:srcRect l="22607" t="16435" r="44722" b="4861"/>
          <a:stretch/>
        </p:blipFill>
        <p:spPr>
          <a:xfrm>
            <a:off x="6196183" y="1489041"/>
            <a:ext cx="3113052" cy="425580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 rot="19947450">
            <a:off x="2050548" y="2850667"/>
            <a:ext cx="45001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 smtClean="0"/>
              <a:t>LA </a:t>
            </a:r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GESTANTE NO SE PUEDE IR SIN</a:t>
            </a:r>
          </a:p>
          <a:p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ACOMAÑARLE  A GESTIONAR LA </a:t>
            </a:r>
          </a:p>
          <a:p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SIGUIENTE CITA DE CPN</a:t>
            </a: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45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367184" y="1067707"/>
            <a:ext cx="76313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Garantizar la atención del trabajo de parto y el parto con calidad y calidez acompañada de una persona significativa para la madre, dentro de un ambiente digno y de respeto. 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6221" y="882832"/>
            <a:ext cx="1889166" cy="1296346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 rotWithShape="1">
          <a:blip r:embed="rId4"/>
          <a:srcRect l="23353" t="17622" r="20842" b="7544"/>
          <a:stretch/>
        </p:blipFill>
        <p:spPr bwMode="auto">
          <a:xfrm>
            <a:off x="60640" y="1677112"/>
            <a:ext cx="1929986" cy="29119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1990626" y="1677113"/>
            <a:ext cx="8982173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-Promover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y permitir el acompañamiento a la madre con su pareja o un familiar durante el trabajo de parto y parto, siempre y cuando ella lo desee y la condición de salud de ella y el hijo(a) lo permitan y el acompañante seleccionado esté preparado para brindar el apoyo. </a:t>
            </a:r>
          </a:p>
          <a:p>
            <a:pPr algn="just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-Explicar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 la gestante y su pareja sobre las actividades, intervenciones y procedimientos a realizarse durante el trabajo de parto y parto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CO" sz="2000" dirty="0" smtClean="0">
                <a:latin typeface="Arial" pitchFamily="34" charset="0"/>
                <a:cs typeface="Arial" pitchFamily="34" charset="0"/>
              </a:rPr>
              <a:t>-A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que se le respete su intimidad personal y su vida </a:t>
            </a:r>
            <a:r>
              <a:rPr lang="es-CO" sz="2000" dirty="0" smtClean="0">
                <a:latin typeface="Arial" pitchFamily="34" charset="0"/>
                <a:cs typeface="Arial" pitchFamily="34" charset="0"/>
              </a:rPr>
              <a:t>privada.</a:t>
            </a:r>
          </a:p>
          <a:p>
            <a:pPr algn="just"/>
            <a:r>
              <a:rPr lang="es-CO" sz="2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A </a:t>
            </a:r>
            <a:r>
              <a:rPr lang="es-CO" sz="2000" dirty="0" smtClean="0">
                <a:latin typeface="Arial" pitchFamily="34" charset="0"/>
                <a:cs typeface="Arial" pitchFamily="34" charset="0"/>
              </a:rPr>
              <a:t>ser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informada libre y claramente de los procedimientos  que constituyen al atención del parto y respetar sus decisiones.</a:t>
            </a:r>
          </a:p>
          <a:p>
            <a:pPr algn="just"/>
            <a:r>
              <a:rPr lang="es-CO" sz="2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A que no se le practiquen intervenciones de rutina como: rasurado púbico, enema evacuador, amniotomía temprana o episiotomía.</a:t>
            </a:r>
          </a:p>
          <a:p>
            <a:pPr algn="just"/>
            <a:r>
              <a:rPr lang="es-CO" sz="2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A disfrutar el contacto temprano piel a piel con su recién </a:t>
            </a:r>
            <a:r>
              <a:rPr lang="es-CO" sz="2000" dirty="0" smtClean="0">
                <a:latin typeface="Arial" pitchFamily="34" charset="0"/>
                <a:cs typeface="Arial" pitchFamily="34" charset="0"/>
              </a:rPr>
              <a:t>nacido.</a:t>
            </a:r>
          </a:p>
          <a:p>
            <a:pPr algn="just"/>
            <a:r>
              <a:rPr lang="es-CO" sz="2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A iniciar la lactancia </a:t>
            </a:r>
            <a:r>
              <a:rPr lang="es-CO" sz="2000" dirty="0" smtClean="0">
                <a:latin typeface="Arial" pitchFamily="34" charset="0"/>
                <a:cs typeface="Arial" pitchFamily="34" charset="0"/>
              </a:rPr>
              <a:t>tempranamente. 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672004" y="6221601"/>
            <a:ext cx="678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latin typeface="Arial" pitchFamily="34" charset="0"/>
                <a:cs typeface="Arial" pitchFamily="34" charset="0"/>
              </a:rPr>
              <a:t>Enfoque diferencial, etnias, cultura, discapacidad </a:t>
            </a:r>
            <a:endParaRPr lang="es-CO" sz="1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33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6221" y="882832"/>
            <a:ext cx="1889166" cy="1296346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 rotWithShape="1">
          <a:blip r:embed="rId4"/>
          <a:srcRect l="23353" t="17622" r="20842" b="7544"/>
          <a:stretch/>
        </p:blipFill>
        <p:spPr bwMode="auto">
          <a:xfrm>
            <a:off x="60640" y="1677112"/>
            <a:ext cx="1929986" cy="29119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5"/>
          <a:srcRect l="35709" t="13277" r="21249" b="5371"/>
          <a:stretch/>
        </p:blipFill>
        <p:spPr bwMode="auto">
          <a:xfrm>
            <a:off x="2418494" y="1531004"/>
            <a:ext cx="4623239" cy="51028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7041733" y="2179178"/>
            <a:ext cx="45781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MEDICO ESTA OBLIGADO A ARTICULAR  UN PLAN DE PARTO EN EL TERCER  TRIMESTRE DE ENMBARAZO EVITANDO PARTOS DOMICILIARIOS V/S COMPLICACIONES</a:t>
            </a:r>
          </a:p>
          <a:p>
            <a:pPr algn="just"/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Y MUERTE DEL BINOMIO O UNO DE LOS DOS.</a:t>
            </a: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76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/>
          <a:srcRect l="21453" t="17622" r="20706" b="7302"/>
          <a:stretch/>
        </p:blipFill>
        <p:spPr bwMode="auto">
          <a:xfrm>
            <a:off x="57194" y="1671522"/>
            <a:ext cx="1506686" cy="2369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/>
          <a:srcRect l="12085" t="30416" r="61575" b="44961"/>
          <a:stretch/>
        </p:blipFill>
        <p:spPr bwMode="auto">
          <a:xfrm>
            <a:off x="9844755" y="894281"/>
            <a:ext cx="2143499" cy="14729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757583" y="735968"/>
            <a:ext cx="80871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2000" b="1" dirty="0">
                <a:latin typeface="Arial" pitchFamily="34" charset="0"/>
                <a:cs typeface="Arial" pitchFamily="34" charset="0"/>
              </a:rPr>
              <a:t>Ofrecer orientación y ayuda efectiva a las madres, padres y otros cuidadores sobre la promoción, protección y atención en salud y nutrición de las madres y de las niñas y los niños recién nacidos, durante el posparto.</a:t>
            </a:r>
            <a:endParaRPr lang="es-CO" sz="20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258248" y="1894565"/>
            <a:ext cx="28921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RECOMENDACIONES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12" name="Marcador de contenido 6"/>
          <p:cNvSpPr txBox="1">
            <a:spLocks/>
          </p:cNvSpPr>
          <p:nvPr/>
        </p:nvSpPr>
        <p:spPr>
          <a:xfrm>
            <a:off x="1563880" y="2294675"/>
            <a:ext cx="10230672" cy="541489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000" dirty="0" smtClean="0"/>
              <a:t>Control del recién nacido a las 72 horas -</a:t>
            </a:r>
            <a:r>
              <a:rPr lang="es-CO" sz="2000" dirty="0" smtClean="0">
                <a:solidFill>
                  <a:srgbClr val="FF0000"/>
                </a:solidFill>
              </a:rPr>
              <a:t>3 días</a:t>
            </a:r>
          </a:p>
          <a:p>
            <a:r>
              <a:rPr lang="es-CO" sz="2000" dirty="0" smtClean="0"/>
              <a:t>Control de la madre a los 5 días</a:t>
            </a:r>
          </a:p>
          <a:p>
            <a:r>
              <a:rPr lang="es-CO" sz="2000" dirty="0" smtClean="0"/>
              <a:t>Entrega del carné infantil diligenciado</a:t>
            </a:r>
            <a:endParaRPr lang="es-CO" sz="2000" dirty="0" smtClean="0">
              <a:solidFill>
                <a:srgbClr val="FF0000"/>
              </a:solidFill>
            </a:endParaRPr>
          </a:p>
          <a:p>
            <a:r>
              <a:rPr lang="es-CO" sz="2000" dirty="0" smtClean="0"/>
              <a:t>Inscripción a valoración integral a 1 infancia </a:t>
            </a:r>
          </a:p>
          <a:p>
            <a:r>
              <a:rPr lang="es-CO" sz="2000" dirty="0" smtClean="0"/>
              <a:t>Revisar posición de la madre para el amamantamiento, (Revisar posición del niñ@ buen agarre: preguntar si se presenta dolor al amamantar, revisar si tiene agrietamiento o complicaciones de la Lactancia materna, Extracción manual de la leche materna</a:t>
            </a:r>
          </a:p>
          <a:p>
            <a:r>
              <a:rPr lang="es-CO" sz="2000" dirty="0" smtClean="0"/>
              <a:t>Autocuidado de la madre – Guías alimentarias M. lactante</a:t>
            </a:r>
          </a:p>
          <a:p>
            <a:r>
              <a:rPr lang="es-CO" sz="2000" dirty="0" smtClean="0"/>
              <a:t>Recomendaciones de alojamiento conjunto</a:t>
            </a:r>
          </a:p>
          <a:p>
            <a:r>
              <a:rPr lang="es-CO" sz="2000" dirty="0" smtClean="0"/>
              <a:t>Método de planificación definido Y ruta Promoción y mantenimiento de la salud</a:t>
            </a:r>
          </a:p>
          <a:p>
            <a:r>
              <a:rPr lang="es-CO" sz="2000" b="1" dirty="0" smtClean="0">
                <a:solidFill>
                  <a:srgbClr val="FF0000"/>
                </a:solidFill>
              </a:rPr>
              <a:t>CONEXIÓN CON EL GRUPO DE APOYO O LÍNEA AMIGA</a:t>
            </a:r>
          </a:p>
          <a:p>
            <a:endParaRPr lang="es-CO" sz="2000" dirty="0" smtClean="0">
              <a:solidFill>
                <a:srgbClr val="FF0000"/>
              </a:solidFill>
            </a:endParaRPr>
          </a:p>
          <a:p>
            <a:endParaRPr lang="es-CO" dirty="0" smtClean="0"/>
          </a:p>
          <a:p>
            <a:endParaRPr lang="es-CO" dirty="0" smtClean="0"/>
          </a:p>
        </p:txBody>
      </p:sp>
    </p:spTree>
    <p:extLst>
      <p:ext uri="{BB962C8B-B14F-4D97-AF65-F5344CB8AC3E}">
        <p14:creationId xmlns:p14="http://schemas.microsoft.com/office/powerpoint/2010/main" val="342425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/>
          <a:srcRect l="38052" t="30782" r="35148" b="45561"/>
          <a:stretch/>
        </p:blipFill>
        <p:spPr bwMode="auto">
          <a:xfrm>
            <a:off x="10055552" y="703993"/>
            <a:ext cx="2136448" cy="10308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/>
          <a:srcRect l="24712" t="17139" r="23693" b="8751"/>
          <a:stretch/>
        </p:blipFill>
        <p:spPr bwMode="auto">
          <a:xfrm>
            <a:off x="118928" y="1558573"/>
            <a:ext cx="1983337" cy="28254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256975" y="717142"/>
            <a:ext cx="7643866" cy="577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itchFamily="34" charset="0"/>
              </a:rPr>
              <a:t>Conocer y orientar en la importancia </a:t>
            </a:r>
            <a:r>
              <a:rPr kumimoji="0" lang="es-E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itchFamily="34" charset="0"/>
              </a:rPr>
              <a:t>de amamantar, los  beneficios  y ventajas de la lactancia materna, los riesgos de la alimentación artificial y del uso de chupos y biberones, respetando su autonomía para tomar decisiones y ofrecerles</a:t>
            </a:r>
            <a:r>
              <a:rPr kumimoji="0" lang="es-ES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acompañamiento y asistencia técnica frente a su elección. 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ea typeface="Times New Roman" pitchFamily="18" charset="0"/>
                <a:cs typeface="Arial" pitchFamily="34" charset="0"/>
              </a:rPr>
              <a:t>Conocimientos y habilidades de las madres en las técnicas para amamantar, como posiciones, ofrecimiento del pecho, agarre, succión efectiva, mecanismo de respiración-succión-deglución, extracción y conservación de la leche materna y su suministro con taza en caso de separación de la madre de su hija o hijo.</a:t>
            </a:r>
            <a:endParaRPr lang="es-ES" sz="2000" dirty="0">
              <a:latin typeface="Arial" pitchFamily="34" charset="0"/>
              <a:cs typeface="Arial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ES" sz="2000" dirty="0">
                <a:latin typeface="Arial" pitchFamily="34" charset="0"/>
                <a:cs typeface="Arial" pitchFamily="34" charset="0"/>
              </a:rPr>
              <a:t>En los casos en que la madre manifiesta dificultad con la lactancia, </a:t>
            </a:r>
            <a:r>
              <a:rPr lang="es-ES" sz="2000" u="sng" dirty="0">
                <a:latin typeface="Arial" pitchFamily="34" charset="0"/>
                <a:cs typeface="Arial" pitchFamily="34" charset="0"/>
              </a:rPr>
              <a:t>recibe consejería y apoyo inmediato para superar los obstáculos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y lograr amamantar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exitosamente. </a:t>
            </a:r>
            <a:endParaRPr lang="es-ES" sz="2000" dirty="0">
              <a:latin typeface="Arial" pitchFamily="34" charset="0"/>
              <a:cs typeface="Arial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ES" sz="2000" u="sng" dirty="0">
                <a:latin typeface="Arial" pitchFamily="34" charset="0"/>
                <a:cs typeface="Arial" pitchFamily="34" charset="0"/>
              </a:rPr>
              <a:t>Si es necesario el restablecimiento de la lactancia (</a:t>
            </a:r>
            <a:r>
              <a:rPr lang="es-ES" sz="2000" u="sng" dirty="0" err="1">
                <a:latin typeface="Arial" pitchFamily="34" charset="0"/>
                <a:cs typeface="Arial" pitchFamily="34" charset="0"/>
              </a:rPr>
              <a:t>relactancia</a:t>
            </a:r>
            <a:r>
              <a:rPr lang="es-ES" sz="2000" u="sng" dirty="0">
                <a:latin typeface="Arial" pitchFamily="34" charset="0"/>
                <a:cs typeface="Arial" pitchFamily="34" charset="0"/>
              </a:rPr>
              <a:t>) materna y de alimentación con taza, cucharita y otras prácticas como la utilización de la técnica de suplementación por succión </a:t>
            </a:r>
            <a:r>
              <a:rPr lang="es-ES" sz="2000" u="sng" dirty="0" smtClean="0">
                <a:latin typeface="Arial" pitchFamily="34" charset="0"/>
                <a:cs typeface="Arial" pitchFamily="34" charset="0"/>
              </a:rPr>
              <a:t>TSS.</a:t>
            </a:r>
            <a:endParaRPr lang="es-ES" sz="2000" dirty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CO" sz="1100" dirty="0">
              <a:latin typeface="Verdana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49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/>
          <a:srcRect l="38052" t="30782" r="35148" b="45561"/>
          <a:stretch/>
        </p:blipFill>
        <p:spPr bwMode="auto">
          <a:xfrm>
            <a:off x="10055552" y="703993"/>
            <a:ext cx="2136448" cy="10308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/>
          <a:srcRect l="24712" t="17139" r="23693" b="8751"/>
          <a:stretch/>
        </p:blipFill>
        <p:spPr bwMode="auto">
          <a:xfrm>
            <a:off x="84745" y="1626940"/>
            <a:ext cx="1795330" cy="28254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/>
          <p:nvPr/>
        </p:nvPicPr>
        <p:blipFill rotWithShape="1">
          <a:blip r:embed="rId5"/>
          <a:srcRect l="35030" t="8449" r="18398" b="11733"/>
          <a:stretch/>
        </p:blipFill>
        <p:spPr bwMode="auto">
          <a:xfrm>
            <a:off x="1880075" y="700755"/>
            <a:ext cx="5217957" cy="3888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/>
          <p:cNvPicPr/>
          <p:nvPr/>
        </p:nvPicPr>
        <p:blipFill rotWithShape="1">
          <a:blip r:embed="rId6"/>
          <a:srcRect l="11677" t="9174" r="39036" b="20820"/>
          <a:stretch/>
        </p:blipFill>
        <p:spPr bwMode="auto">
          <a:xfrm>
            <a:off x="6879365" y="1734796"/>
            <a:ext cx="4084890" cy="40677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7"/>
          <a:srcRect l="38289" t="14725" r="23422" b="51720"/>
          <a:stretch/>
        </p:blipFill>
        <p:spPr bwMode="auto">
          <a:xfrm>
            <a:off x="3426865" y="4813668"/>
            <a:ext cx="3597778" cy="20443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1931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/>
          <a:srcRect l="38052" t="30782" r="35148" b="45561"/>
          <a:stretch/>
        </p:blipFill>
        <p:spPr bwMode="auto">
          <a:xfrm>
            <a:off x="10055552" y="703993"/>
            <a:ext cx="2136448" cy="10308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/>
          <a:srcRect l="24712" t="17139" r="23693" b="8751"/>
          <a:stretch/>
        </p:blipFill>
        <p:spPr bwMode="auto">
          <a:xfrm>
            <a:off x="84745" y="1626940"/>
            <a:ext cx="1795330" cy="28254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5"/>
          <a:srcRect l="34487" t="12311" r="20298" b="6578"/>
          <a:stretch/>
        </p:blipFill>
        <p:spPr bwMode="auto">
          <a:xfrm>
            <a:off x="2477176" y="1003702"/>
            <a:ext cx="7153934" cy="44143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2130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/>
          <a:srcRect l="38052" t="30782" r="35148" b="45561"/>
          <a:stretch/>
        </p:blipFill>
        <p:spPr bwMode="auto">
          <a:xfrm>
            <a:off x="10055552" y="703993"/>
            <a:ext cx="2136448" cy="10308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/>
          <a:srcRect l="24712" t="17139" r="23693" b="8751"/>
          <a:stretch/>
        </p:blipFill>
        <p:spPr bwMode="auto">
          <a:xfrm>
            <a:off x="84745" y="1626940"/>
            <a:ext cx="1795330" cy="28254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/>
          <p:nvPr/>
        </p:nvPicPr>
        <p:blipFill rotWithShape="1">
          <a:blip r:embed="rId5"/>
          <a:srcRect l="34623" t="10771" r="19891" b="10832"/>
          <a:stretch/>
        </p:blipFill>
        <p:spPr bwMode="auto">
          <a:xfrm>
            <a:off x="2426827" y="971693"/>
            <a:ext cx="5674585" cy="48223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38146" y="2137502"/>
            <a:ext cx="3503776" cy="24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uadroTexto 2"/>
          <p:cNvSpPr txBox="1"/>
          <p:nvPr/>
        </p:nvSpPr>
        <p:spPr>
          <a:xfrm>
            <a:off x="8648164" y="1768170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 recordar </a:t>
            </a: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58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7" name="Imagen 16"/>
          <p:cNvPicPr/>
          <p:nvPr/>
        </p:nvPicPr>
        <p:blipFill rotWithShape="1">
          <a:blip r:embed="rId3"/>
          <a:srcRect l="20638" t="21144" r="20027" b="4478"/>
          <a:stretch/>
        </p:blipFill>
        <p:spPr bwMode="auto">
          <a:xfrm>
            <a:off x="242523" y="1426685"/>
            <a:ext cx="1680281" cy="22783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/>
          <p:cNvPicPr/>
          <p:nvPr/>
        </p:nvPicPr>
        <p:blipFill rotWithShape="1">
          <a:blip r:embed="rId4"/>
          <a:srcRect l="13306" t="31623" r="61304" b="46651"/>
          <a:stretch/>
        </p:blipFill>
        <p:spPr bwMode="auto">
          <a:xfrm>
            <a:off x="8716710" y="133701"/>
            <a:ext cx="2125374" cy="9218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922804" y="649407"/>
            <a:ext cx="66913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CO" sz="2000" b="1" dirty="0">
                <a:latin typeface="Arial" panose="020B0604020202020204" pitchFamily="34" charset="0"/>
                <a:cs typeface="Arial" pitchFamily="34" charset="0"/>
              </a:rPr>
              <a:t>Favorecer el alojamiento conjunto de la madre y el niño o niña incluso en caso de hospitalización de alguno de los dos.</a:t>
            </a:r>
            <a:endParaRPr lang="es-CO" sz="20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1922804" y="1629722"/>
            <a:ext cx="64008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s-ES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s-ES" sz="32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¿Por qué el alojamiento conjunto?</a:t>
            </a:r>
            <a:endParaRPr lang="es-ES" sz="3200" b="1" dirty="0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1" name="Diagrama 20"/>
          <p:cNvGraphicFramePr/>
          <p:nvPr>
            <p:extLst>
              <p:ext uri="{D42A27DB-BD31-4B8C-83A1-F6EECF244321}">
                <p14:modId xmlns:p14="http://schemas.microsoft.com/office/powerpoint/2010/main" val="2441217999"/>
              </p:ext>
            </p:extLst>
          </p:nvPr>
        </p:nvGraphicFramePr>
        <p:xfrm>
          <a:off x="2135380" y="2297943"/>
          <a:ext cx="8001000" cy="3632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134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7" name="Imagen 16"/>
          <p:cNvPicPr/>
          <p:nvPr/>
        </p:nvPicPr>
        <p:blipFill rotWithShape="1">
          <a:blip r:embed="rId3"/>
          <a:srcRect l="20638" t="21144" r="20027" b="4478"/>
          <a:stretch/>
        </p:blipFill>
        <p:spPr bwMode="auto">
          <a:xfrm>
            <a:off x="242523" y="1426685"/>
            <a:ext cx="1680281" cy="22783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/>
          <p:cNvPicPr/>
          <p:nvPr/>
        </p:nvPicPr>
        <p:blipFill rotWithShape="1">
          <a:blip r:embed="rId4"/>
          <a:srcRect l="13306" t="31623" r="61304" b="46651"/>
          <a:stretch/>
        </p:blipFill>
        <p:spPr bwMode="auto">
          <a:xfrm>
            <a:off x="8716710" y="133701"/>
            <a:ext cx="2125374" cy="9218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922804" y="649407"/>
            <a:ext cx="66913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CO" sz="2000" b="1" dirty="0">
                <a:latin typeface="Arial" panose="020B0604020202020204" pitchFamily="34" charset="0"/>
                <a:cs typeface="Arial" pitchFamily="34" charset="0"/>
              </a:rPr>
              <a:t>Favorecer el alojamiento conjunto de la madre y el niño o niña incluso en caso de hospitalización de alguno de los dos.</a:t>
            </a:r>
            <a:endParaRPr lang="es-CO" sz="20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1922804" y="1629722"/>
            <a:ext cx="64008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s-ES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s-ES" sz="32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¿Por qué el alojamiento conjunto?</a:t>
            </a:r>
            <a:endParaRPr lang="es-ES" sz="3200" b="1" dirty="0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2066284" y="2426499"/>
            <a:ext cx="6967246" cy="392155"/>
            <a:chOff x="401955" y="11799"/>
            <a:chExt cx="6967246" cy="1033200"/>
          </a:xfrm>
          <a:scene3d>
            <a:camera prst="orthographicFront"/>
            <a:lightRig rig="flat" dir="t"/>
          </a:scene3d>
        </p:grpSpPr>
        <p:sp>
          <p:nvSpPr>
            <p:cNvPr id="12" name="Rectángulo redondeado 11"/>
            <p:cNvSpPr/>
            <p:nvPr/>
          </p:nvSpPr>
          <p:spPr>
            <a:xfrm>
              <a:off x="401955" y="11799"/>
              <a:ext cx="6967246" cy="103320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3" name="Rectángulo 12"/>
            <p:cNvSpPr/>
            <p:nvPr/>
          </p:nvSpPr>
          <p:spPr>
            <a:xfrm>
              <a:off x="452392" y="62236"/>
              <a:ext cx="6866372" cy="93232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12701" tIns="0" rIns="212701" bIns="0" numCol="1" spcCol="1270" anchor="ctr" anchorCtr="0">
              <a:noAutofit/>
            </a:bodyPr>
            <a:lstStyle/>
            <a:p>
              <a:pPr lvl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100" kern="1200" dirty="0" smtClean="0"/>
                <a:t>Garantiza el derecho a la vida de niñas y niños</a:t>
              </a:r>
              <a:endParaRPr lang="es-CO" sz="2100" kern="1200" dirty="0"/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2085039" y="3272564"/>
            <a:ext cx="6998928" cy="482374"/>
            <a:chOff x="401955" y="3187000"/>
            <a:chExt cx="6998928" cy="1033200"/>
          </a:xfrm>
          <a:scene3d>
            <a:camera prst="orthographicFront"/>
            <a:lightRig rig="flat" dir="t"/>
          </a:scene3d>
        </p:grpSpPr>
        <p:sp>
          <p:nvSpPr>
            <p:cNvPr id="16" name="Rectángulo redondeado 15"/>
            <p:cNvSpPr/>
            <p:nvPr/>
          </p:nvSpPr>
          <p:spPr>
            <a:xfrm>
              <a:off x="401955" y="3187000"/>
              <a:ext cx="6998928" cy="103320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0" name="Rectángulo 19"/>
            <p:cNvSpPr/>
            <p:nvPr/>
          </p:nvSpPr>
          <p:spPr>
            <a:xfrm>
              <a:off x="452392" y="3237437"/>
              <a:ext cx="6898054" cy="93232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12701" tIns="0" rIns="212701" bIns="0" numCol="1" spcCol="1270" anchor="ctr" anchorCtr="0">
              <a:noAutofit/>
            </a:bodyPr>
            <a:lstStyle/>
            <a:p>
              <a:pPr lvl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100" kern="1200" dirty="0" smtClean="0"/>
                <a:t>Es garante de la atención integral de la primera infancia</a:t>
              </a:r>
              <a:endParaRPr lang="es-CO" sz="2100" kern="1200" dirty="0"/>
            </a:p>
          </p:txBody>
        </p:sp>
      </p:grpSp>
      <p:pic>
        <p:nvPicPr>
          <p:cNvPr id="25" name="Imagen 24"/>
          <p:cNvPicPr/>
          <p:nvPr/>
        </p:nvPicPr>
        <p:blipFill rotWithShape="1">
          <a:blip r:embed="rId5"/>
          <a:srcRect l="36795" t="28245" r="21385" b="16957"/>
          <a:stretch/>
        </p:blipFill>
        <p:spPr bwMode="auto">
          <a:xfrm>
            <a:off x="3435409" y="4059573"/>
            <a:ext cx="4956560" cy="2546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595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7" name="Imagen 16"/>
          <p:cNvPicPr/>
          <p:nvPr/>
        </p:nvPicPr>
        <p:blipFill rotWithShape="1">
          <a:blip r:embed="rId3"/>
          <a:srcRect l="20638" t="21144" r="20027" b="4478"/>
          <a:stretch/>
        </p:blipFill>
        <p:spPr bwMode="auto">
          <a:xfrm>
            <a:off x="242523" y="1426685"/>
            <a:ext cx="1680281" cy="22783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/>
          <p:cNvPicPr/>
          <p:nvPr/>
        </p:nvPicPr>
        <p:blipFill rotWithShape="1">
          <a:blip r:embed="rId4"/>
          <a:srcRect l="13306" t="31623" r="61304" b="46651"/>
          <a:stretch/>
        </p:blipFill>
        <p:spPr bwMode="auto">
          <a:xfrm>
            <a:off x="8716710" y="133701"/>
            <a:ext cx="2125374" cy="9218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922804" y="649407"/>
            <a:ext cx="66913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CO" sz="2000" b="1" dirty="0">
                <a:latin typeface="Arial" panose="020B0604020202020204" pitchFamily="34" charset="0"/>
                <a:cs typeface="Arial" pitchFamily="34" charset="0"/>
              </a:rPr>
              <a:t>Favorecer el alojamiento conjunto de la madre y el niño o niña incluso en caso de hospitalización de alguno de los dos.</a:t>
            </a:r>
            <a:endParaRPr lang="es-CO" sz="20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1922804" y="1629722"/>
            <a:ext cx="64008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s-ES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s-ES" sz="32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¿Por qué el alojamiento conjunto?</a:t>
            </a:r>
            <a:endParaRPr lang="es-ES" sz="3200" b="1" dirty="0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075203" y="2278083"/>
            <a:ext cx="1011679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Colecho</a:t>
            </a:r>
          </a:p>
          <a:p>
            <a:pPr algn="just" fontAlgn="base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ráctica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de dormir junto al bebé en la misma cama todas las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noches, para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ayudarlo de forma inmediata en caso de que necesite algo o llore mucho. Esto evita el tener que levantarse en la noche a ver qué le sucede a su hijo. Incluso así puede saber si alguna incomodidad lo distrae del sueño.  Cuando la mamá y el bebé duermen juntos, se sincronizan su respiración y sus movimientos. Ambos están en alerta ante cualquier actividad.</a:t>
            </a:r>
            <a:endParaRPr lang="es-ES" sz="2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2787492" y="4390606"/>
            <a:ext cx="7436324" cy="19697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buClr>
                <a:srgbClr val="FFC000"/>
              </a:buClr>
              <a:buFont typeface="Wingdings" pitchFamily="2" charset="2"/>
              <a:buChar char="v"/>
              <a:defRPr/>
            </a:pPr>
            <a:r>
              <a:rPr lang="es-ES" sz="2200" dirty="0">
                <a:latin typeface="+mn-lt"/>
                <a:ea typeface="Times New Roman" pitchFamily="18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personal de salud capacita y orienta al padre del bebé y a la familia, acerca de los cuidados que requieren la madre, las niñas y los niños pequeños: importancia del descanso, alimentación adecuada para la madre, el rol del padre como corresponsable de los quehaceres del hogar y de las actividades de la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crianza.</a:t>
            </a:r>
            <a:endParaRPr lang="es-ES" sz="2000" dirty="0"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7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7" name="Imagen 16"/>
          <p:cNvPicPr/>
          <p:nvPr/>
        </p:nvPicPr>
        <p:blipFill rotWithShape="1">
          <a:blip r:embed="rId3"/>
          <a:srcRect l="20638" t="21144" r="20027" b="4478"/>
          <a:stretch/>
        </p:blipFill>
        <p:spPr bwMode="auto">
          <a:xfrm>
            <a:off x="242523" y="1426685"/>
            <a:ext cx="1680281" cy="22783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/>
          <p:cNvPicPr/>
          <p:nvPr/>
        </p:nvPicPr>
        <p:blipFill rotWithShape="1">
          <a:blip r:embed="rId4"/>
          <a:srcRect l="13306" t="31623" r="61304" b="46651"/>
          <a:stretch/>
        </p:blipFill>
        <p:spPr bwMode="auto">
          <a:xfrm>
            <a:off x="8716710" y="133701"/>
            <a:ext cx="2125374" cy="9218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922804" y="649407"/>
            <a:ext cx="66913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CO" sz="2000" b="1" dirty="0">
                <a:latin typeface="Arial" panose="020B0604020202020204" pitchFamily="34" charset="0"/>
                <a:cs typeface="Arial" pitchFamily="34" charset="0"/>
              </a:rPr>
              <a:t>Favorecer el alojamiento conjunto de la madre y el niño o niña incluso en caso de hospitalización de alguno de los dos.</a:t>
            </a:r>
            <a:endParaRPr lang="es-CO" sz="20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3999432" y="1459508"/>
            <a:ext cx="64008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s-ES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s-ES" sz="32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¿Por qué el alojamiento conjunto?</a:t>
            </a:r>
            <a:endParaRPr lang="es-ES" sz="3200" b="1" dirty="0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956987" y="2010315"/>
            <a:ext cx="1016949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Cohabitación</a:t>
            </a:r>
          </a:p>
          <a:p>
            <a:pPr fontAlgn="base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práctica de dormir con el bebé en la misma recamara, pero no en la misma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cama, la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mamá se puede acercar a la cuna del bebé en caso de algún problema.</a:t>
            </a:r>
          </a:p>
          <a:p>
            <a:pPr fontAlgn="base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También existen precauciones a tener en cuenta: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colchón de la cuna debe estar totalmente ajustado, ya que si hubiese algún espacio, el bebé podría quedar atrapado. Debe ser firme y duro.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Hay que vigilar que no quede ropa suelta en la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cuna, ya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que él se podría enredar.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bebé debe quedar con la cabeza al descubierto. Existen 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sacos de dormir especiales para bebés,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 donde su cuerpo queda cubierto y su cabeza queda libre para poder respirar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S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e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acostumbrará a dormir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 solo y tener su espacio, por lo que será más fácil que después tenga su propia habitación.</a:t>
            </a:r>
            <a:endParaRPr lang="es-ES" sz="2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2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0" name="Imagen 9"/>
          <p:cNvPicPr/>
          <p:nvPr/>
        </p:nvPicPr>
        <p:blipFill rotWithShape="1">
          <a:blip r:embed="rId3"/>
          <a:srcRect l="38153" t="55764" r="36592" b="22269"/>
          <a:stretch/>
        </p:blipFill>
        <p:spPr bwMode="auto">
          <a:xfrm>
            <a:off x="8605615" y="203814"/>
            <a:ext cx="2078836" cy="11293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4"/>
          <a:srcRect l="21589" t="18588" r="21385" b="4889"/>
          <a:stretch/>
        </p:blipFill>
        <p:spPr bwMode="auto">
          <a:xfrm>
            <a:off x="197266" y="1400833"/>
            <a:ext cx="1819541" cy="2415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509615" y="617241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2000" b="1" dirty="0">
                <a:latin typeface="Arial" pitchFamily="34" charset="0"/>
                <a:cs typeface="Arial" pitchFamily="34" charset="0"/>
              </a:rPr>
              <a:t>Proveer atención integral en salud y nutrición a todas las niñas y niños menores de seis años asegurando el seguimiento dinámico del crecimiento y el desarrollo.</a:t>
            </a:r>
            <a:endParaRPr lang="es-CO" sz="20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290740" y="1969714"/>
            <a:ext cx="806489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altLang="es-CO" sz="20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s-ES" altLang="es-CO" sz="2000" i="1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altLang="es-CO" sz="2000" dirty="0">
                <a:latin typeface="Arial" panose="020B0604020202020204" pitchFamily="34" charset="0"/>
                <a:cs typeface="Arial" panose="020B0604020202020204" pitchFamily="34" charset="0"/>
              </a:rPr>
              <a:t> tres dimensiones esenciales del </a:t>
            </a:r>
            <a:r>
              <a:rPr lang="es-ES" altLang="es-CO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 infantil temprano</a:t>
            </a:r>
            <a:r>
              <a:rPr lang="es-ES" altLang="es-CO" sz="2000" dirty="0">
                <a:latin typeface="Arial" panose="020B0604020202020204" pitchFamily="34" charset="0"/>
                <a:cs typeface="Arial" panose="020B0604020202020204" pitchFamily="34" charset="0"/>
              </a:rPr>
              <a:t> son la salud, la nutrición y la educación inicial, por lo cual los programas de crecimiento y desarrollo requieren ser fortalecidos, partiendo para ello de la resignificación del desarrollo infantil”.</a:t>
            </a:r>
          </a:p>
          <a:p>
            <a:pPr algn="r"/>
            <a:r>
              <a:rPr lang="es-ES" altLang="es-CO" sz="1600" i="1" dirty="0">
                <a:latin typeface="Arial" panose="020B0604020202020204" pitchFamily="34" charset="0"/>
                <a:cs typeface="Arial" panose="020B0604020202020204" pitchFamily="34" charset="0"/>
              </a:rPr>
              <a:t>Corredor, N. </a:t>
            </a:r>
            <a:r>
              <a:rPr lang="es-ES" altLang="es-CO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  <a:endParaRPr lang="en-US" altLang="es-CO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/>
          </a:p>
        </p:txBody>
      </p:sp>
      <p:sp>
        <p:nvSpPr>
          <p:cNvPr id="13" name="CuadroTexto 12"/>
          <p:cNvSpPr txBox="1"/>
          <p:nvPr/>
        </p:nvSpPr>
        <p:spPr>
          <a:xfrm>
            <a:off x="2290740" y="3575780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Garantizar la demanda al control de Crecimiento y Desarrollo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Diligenciar y mantener actualizado el carné de salud infantil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Tener mecanismos de seguimiento de la asistencia periódica.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Ayuda efectiva para remisión a servicios especiales de los niños y niñas que presenten alteraciones en su crecimiento y/o desarrollo</a:t>
            </a:r>
          </a:p>
          <a:p>
            <a:pPr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78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0" name="Imagen 9"/>
          <p:cNvPicPr/>
          <p:nvPr/>
        </p:nvPicPr>
        <p:blipFill rotWithShape="1">
          <a:blip r:embed="rId3"/>
          <a:srcRect l="38153" t="55764" r="36592" b="22269"/>
          <a:stretch/>
        </p:blipFill>
        <p:spPr bwMode="auto">
          <a:xfrm>
            <a:off x="8605615" y="99980"/>
            <a:ext cx="2078836" cy="11293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4"/>
          <a:srcRect l="21589" t="18588" r="21385" b="4889"/>
          <a:stretch/>
        </p:blipFill>
        <p:spPr bwMode="auto">
          <a:xfrm>
            <a:off x="197266" y="1400833"/>
            <a:ext cx="1819541" cy="2415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509615" y="617241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2000" b="1" dirty="0">
                <a:latin typeface="Arial" pitchFamily="34" charset="0"/>
                <a:cs typeface="Arial" pitchFamily="34" charset="0"/>
              </a:rPr>
              <a:t>Proveer atención integral en salud y nutrición a todas las niñas y niños menores de seis años asegurando el seguimiento dinámico del crecimiento y el desarrollo.</a:t>
            </a:r>
            <a:endParaRPr lang="es-CO" sz="20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076682" y="2031269"/>
            <a:ext cx="8779379" cy="35702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just"/>
            <a:r>
              <a:rPr lang="es-CO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RESOLUCION </a:t>
            </a:r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2465/2016 </a:t>
            </a:r>
            <a:endParaRPr lang="es-CO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just"/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1. </a:t>
            </a:r>
            <a:r>
              <a:rPr lang="es-E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NUEVO PATRÓN CONFIRMA QUE TODOS LOS NIÑOS DEL MUNDO, SI RECIBEN UNA ATENCIÓN ADECUADA DESDE EL COMIENZO DE SUS VIDAS, TIENEN EL MISMO POTENCIAL DE CRECIMIENTO, Y QUE LAS DIFERENCIAS EN EL CRECIMIENTO INFANTIL HASTA LOS 5 AÑOS DEPENDEN MÁS DE LA NUTRICIÓN, EL MEDIO AMBIENTE Y LA ATENCIÓN SANITARIA QUE DE FACTORES GENÉTICOS O ÉTNICOS. </a:t>
            </a:r>
          </a:p>
          <a:p>
            <a:pPr lvl="1" algn="just"/>
            <a:r>
              <a:rPr lang="es-CO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PATRONES DE REFERENCIA EN LA CLASIFICACIÓN NUTRICIONAL DE LA POBLACIÓN EN COLOMBIA.</a:t>
            </a:r>
            <a:r>
              <a:rPr lang="es-ES_tradnl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_tradnl" sz="1600" i="1" dirty="0">
                <a:latin typeface="Arial" panose="020B0604020202020204" pitchFamily="34" charset="0"/>
                <a:cs typeface="Arial" panose="020B0604020202020204" pitchFamily="34" charset="0"/>
              </a:rPr>
              <a:t>ndicadores </a:t>
            </a:r>
            <a:r>
              <a:rPr lang="es-ES_tradnl" sz="2000" i="1" dirty="0">
                <a:latin typeface="Arial" panose="020B0604020202020204" pitchFamily="34" charset="0"/>
                <a:cs typeface="Arial" panose="020B0604020202020204" pitchFamily="34" charset="0"/>
              </a:rPr>
              <a:t>antropométricos, patrones de referencia y puntos de corte para la clasificación antropométrica de niñas, niños y adolescentes menores de 18 años de </a:t>
            </a:r>
            <a:r>
              <a:rPr lang="es-ES_tradn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edad</a:t>
            </a:r>
            <a:r>
              <a:rPr lang="es-ES_tradnl" sz="20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/>
          <p:cNvPicPr/>
          <p:nvPr/>
        </p:nvPicPr>
        <p:blipFill rotWithShape="1">
          <a:blip r:embed="rId5"/>
          <a:srcRect l="59606" t="24866" r="6585" b="14785"/>
          <a:stretch/>
        </p:blipFill>
        <p:spPr bwMode="auto">
          <a:xfrm>
            <a:off x="137391" y="3816372"/>
            <a:ext cx="1666430" cy="19007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4861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0" name="Imagen 9"/>
          <p:cNvPicPr/>
          <p:nvPr/>
        </p:nvPicPr>
        <p:blipFill rotWithShape="1">
          <a:blip r:embed="rId3"/>
          <a:srcRect l="38153" t="55764" r="36592" b="22269"/>
          <a:stretch/>
        </p:blipFill>
        <p:spPr bwMode="auto">
          <a:xfrm>
            <a:off x="8605615" y="99980"/>
            <a:ext cx="2078836" cy="11293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4"/>
          <a:srcRect l="21589" t="18588" r="21385" b="4889"/>
          <a:stretch/>
        </p:blipFill>
        <p:spPr bwMode="auto">
          <a:xfrm>
            <a:off x="197266" y="1400833"/>
            <a:ext cx="1819541" cy="2415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509615" y="617241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2000" b="1" dirty="0">
                <a:latin typeface="Arial" pitchFamily="34" charset="0"/>
                <a:cs typeface="Arial" pitchFamily="34" charset="0"/>
              </a:rPr>
              <a:t>Proveer atención integral en salud y nutrición a todas las niñas y niños menores de seis años asegurando el seguimiento dinámico del crecimiento y el desarrollo.</a:t>
            </a:r>
            <a:endParaRPr lang="es-CO" sz="20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pic>
        <p:nvPicPr>
          <p:cNvPr id="14" name="Imagen 13"/>
          <p:cNvPicPr/>
          <p:nvPr/>
        </p:nvPicPr>
        <p:blipFill rotWithShape="1">
          <a:blip r:embed="rId5"/>
          <a:srcRect l="59606" t="24866" r="6585" b="14785"/>
          <a:stretch/>
        </p:blipFill>
        <p:spPr bwMode="auto">
          <a:xfrm>
            <a:off x="4426721" y="4907947"/>
            <a:ext cx="4178894" cy="20568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338997" y="2088609"/>
            <a:ext cx="78390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Actividades</a:t>
            </a:r>
          </a:p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-Valoración integral a la primera infancia, infancia y  adolescencia</a:t>
            </a:r>
          </a:p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-Tamizaje para hemoglobina</a:t>
            </a:r>
          </a:p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-Suplementos con micronutrientes hierro-zinc-</a:t>
            </a:r>
            <a:r>
              <a:rPr lang="es-CO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</a:p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-Atención de la salud bucal</a:t>
            </a:r>
          </a:p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-Fortificación casera con nutrientes en polvo</a:t>
            </a:r>
          </a:p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-Tamizaje visual y auditivo</a:t>
            </a:r>
          </a:p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-Desparasitación infantil </a:t>
            </a:r>
          </a:p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-Aplicación de biológicos 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5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0" name="Imagen 9"/>
          <p:cNvPicPr/>
          <p:nvPr/>
        </p:nvPicPr>
        <p:blipFill rotWithShape="1">
          <a:blip r:embed="rId3"/>
          <a:srcRect l="38153" t="55764" r="36592" b="22269"/>
          <a:stretch/>
        </p:blipFill>
        <p:spPr bwMode="auto">
          <a:xfrm>
            <a:off x="8605615" y="99980"/>
            <a:ext cx="2078836" cy="11293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4"/>
          <a:srcRect l="21589" t="18588" r="21385" b="4889"/>
          <a:stretch/>
        </p:blipFill>
        <p:spPr bwMode="auto">
          <a:xfrm>
            <a:off x="197266" y="1400833"/>
            <a:ext cx="1819541" cy="2415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2066517" y="1000723"/>
            <a:ext cx="6539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Aplicación de las 18 practicas del AIEPI comunitario</a:t>
            </a: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/>
          <p:cNvPicPr/>
          <p:nvPr/>
        </p:nvPicPr>
        <p:blipFill rotWithShape="1">
          <a:blip r:embed="rId5"/>
          <a:srcRect l="42363" t="22692" r="24643" b="14062"/>
          <a:stretch/>
        </p:blipFill>
        <p:spPr bwMode="auto">
          <a:xfrm>
            <a:off x="2016807" y="1465104"/>
            <a:ext cx="4230169" cy="4004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6"/>
          <a:srcRect l="44400" t="22691" r="24643" b="11165"/>
          <a:stretch/>
        </p:blipFill>
        <p:spPr bwMode="auto">
          <a:xfrm>
            <a:off x="6263568" y="1700802"/>
            <a:ext cx="5025425" cy="37685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2219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0" name="Imagen 9"/>
          <p:cNvPicPr/>
          <p:nvPr/>
        </p:nvPicPr>
        <p:blipFill rotWithShape="1">
          <a:blip r:embed="rId3"/>
          <a:srcRect l="38153" t="55764" r="36592" b="22269"/>
          <a:stretch/>
        </p:blipFill>
        <p:spPr bwMode="auto">
          <a:xfrm>
            <a:off x="8605615" y="99980"/>
            <a:ext cx="2078836" cy="11293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4"/>
          <a:srcRect l="21589" t="18588" r="21385" b="4889"/>
          <a:stretch/>
        </p:blipFill>
        <p:spPr bwMode="auto">
          <a:xfrm>
            <a:off x="197266" y="1400833"/>
            <a:ext cx="1819541" cy="2415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2066517" y="1000723"/>
            <a:ext cx="6539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Aplicación de las 18 practicas del AIEPI comunitario</a:t>
            </a: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/>
          <p:cNvPicPr/>
          <p:nvPr/>
        </p:nvPicPr>
        <p:blipFill rotWithShape="1">
          <a:blip r:embed="rId5"/>
          <a:srcRect l="45621" t="22083" r="26680" b="15751"/>
          <a:stretch/>
        </p:blipFill>
        <p:spPr bwMode="auto">
          <a:xfrm>
            <a:off x="2131179" y="1598064"/>
            <a:ext cx="3893606" cy="44523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n 13"/>
          <p:cNvPicPr/>
          <p:nvPr/>
        </p:nvPicPr>
        <p:blipFill rotWithShape="1">
          <a:blip r:embed="rId6"/>
          <a:srcRect l="44806" t="23175" r="25051" b="8509"/>
          <a:stretch/>
        </p:blipFill>
        <p:spPr bwMode="auto">
          <a:xfrm>
            <a:off x="6024785" y="1700801"/>
            <a:ext cx="4659666" cy="43496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7879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3" name="Imagen 12"/>
          <p:cNvPicPr/>
          <p:nvPr/>
        </p:nvPicPr>
        <p:blipFill rotWithShape="1">
          <a:blip r:embed="rId3"/>
          <a:srcRect l="24983" t="19071" r="22200" b="4646"/>
          <a:stretch/>
        </p:blipFill>
        <p:spPr bwMode="auto">
          <a:xfrm>
            <a:off x="76093" y="1507194"/>
            <a:ext cx="2376550" cy="29878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2593229" y="768530"/>
            <a:ext cx="878401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Garantizar atención con calidad y calidad en todos sus servicios  partiendo con el reconocimiento de los usuarias y usuarios de los servicios como sujetos de derechos,  promoviendo siempre el respeto a la  la diferencia la participación y el trato digno para  toda la población. </a:t>
            </a:r>
          </a:p>
          <a:p>
            <a:r>
              <a:rPr lang="es-CO" b="1" dirty="0" smtClean="0"/>
              <a:t>  </a:t>
            </a:r>
            <a:endParaRPr lang="es-CO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30" y="4696110"/>
            <a:ext cx="1798476" cy="859611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2452643" y="2503221"/>
            <a:ext cx="3796048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ASPECTOS CLAVES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2416972" y="3001141"/>
            <a:ext cx="40629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Único de Habilitación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8178" y="3499061"/>
            <a:ext cx="4036219" cy="2164556"/>
          </a:xfrm>
          <a:prstGeom prst="rect">
            <a:avLst/>
          </a:prstGeom>
        </p:spPr>
      </p:pic>
      <p:pic>
        <p:nvPicPr>
          <p:cNvPr id="17" name="Picture 2" descr="http://www.dermatologia.gov.co/recursos_user/imagenes/Metas_Internacionales_de_Segu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931" y="2460277"/>
            <a:ext cx="4275735" cy="3562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91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3" name="Imagen 12"/>
          <p:cNvPicPr/>
          <p:nvPr/>
        </p:nvPicPr>
        <p:blipFill rotWithShape="1">
          <a:blip r:embed="rId3"/>
          <a:srcRect l="24983" t="19071" r="22200" b="4646"/>
          <a:stretch/>
        </p:blipFill>
        <p:spPr bwMode="auto">
          <a:xfrm>
            <a:off x="76093" y="1507194"/>
            <a:ext cx="2376550" cy="29878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30" y="4696110"/>
            <a:ext cx="1798476" cy="859611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989382" y="700755"/>
            <a:ext cx="2872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Aplicar técnicas de comunicación como</a:t>
            </a:r>
          </a:p>
          <a:p>
            <a:pPr algn="ctr"/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sz="2000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consejería</a:t>
            </a:r>
            <a:endParaRPr lang="es-ES" sz="2000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http://elblogdesina.files.wordpress.com/2009/11/ga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450" y="2166595"/>
            <a:ext cx="2357438" cy="237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echa derecha 11"/>
          <p:cNvSpPr/>
          <p:nvPr/>
        </p:nvSpPr>
        <p:spPr>
          <a:xfrm>
            <a:off x="4885888" y="3001141"/>
            <a:ext cx="396026" cy="4153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18" name="Rectángulo 17"/>
          <p:cNvSpPr/>
          <p:nvPr/>
        </p:nvSpPr>
        <p:spPr>
          <a:xfrm>
            <a:off x="5204626" y="830010"/>
            <a:ext cx="584730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171450" algn="l"/>
              </a:tabLst>
            </a:pPr>
            <a:r>
              <a:rPr lang="es-ES" sz="1500" dirty="0"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Tener una actitud positiva amable y cálida para 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escuchar y atender  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necesidades de las madres, las niñas, niños y sus familias y relacionarse con ellas y ellos de manera respetuosa y amable.</a:t>
            </a:r>
          </a:p>
          <a:p>
            <a:pPr algn="just">
              <a:tabLst>
                <a:tab pos="171450" algn="l"/>
              </a:tabLst>
            </a:pP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Dar respuestas asertivas que satisfagan al máximo sus demandas y necesidades específicas, como es el caso de las 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madres adolescentes 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 sus acompañantes, las 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mujeres en condición de discapacidad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depresión, bajo nivel educativo, víctimas de cualquier forma de violencia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u otra condición de 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vulnerabilidad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tabLst>
                <a:tab pos="171450" algn="l"/>
              </a:tabLst>
            </a:pPr>
            <a:endParaRPr lang="es-E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es-ES" sz="2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Condiciones de pobreza, desplazamiento, violencia intrafamiliar, depresión materna, madres cabeza de familia, discapacidad entre otras.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r>
              <a:rPr lang="es-ES" sz="2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E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52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3" name="Imagen 12"/>
          <p:cNvPicPr/>
          <p:nvPr/>
        </p:nvPicPr>
        <p:blipFill rotWithShape="1">
          <a:blip r:embed="rId3"/>
          <a:srcRect l="24983" t="19071" r="22200" b="4646"/>
          <a:stretch/>
        </p:blipFill>
        <p:spPr bwMode="auto">
          <a:xfrm>
            <a:off x="76093" y="1507194"/>
            <a:ext cx="2376550" cy="29878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30" y="4696110"/>
            <a:ext cx="1798476" cy="85961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578694" y="897050"/>
            <a:ext cx="80336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es-ES" sz="20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Brindar 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información y educación precisa, veraz, completa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libre de presión comercial, amable 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 no discriminatoria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(por razones de edad, condición socioeconómica, raza, etnia, discapacidad, orientación sexual, género, procedencia, nivel educativo, etc.) que ayude a 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tomar decisiones informadas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las madres, padres y sus </a:t>
            </a:r>
            <a:r>
              <a:rPr lang="es-E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familias.</a:t>
            </a:r>
          </a:p>
          <a:p>
            <a:pPr marL="342900" indent="-342900" algn="just">
              <a:buFontTx/>
              <a:buChar char="-"/>
            </a:pPr>
            <a:r>
              <a:rPr lang="es-E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Brindar 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ayuda y 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atención efectiva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las necesidades </a:t>
            </a:r>
            <a:r>
              <a:rPr lang="es-E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específicas 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las 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gestantes y madres incluyendo a las adolescentes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 sus parejas y </a:t>
            </a:r>
            <a:r>
              <a:rPr lang="es-E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acompañantes.</a:t>
            </a:r>
          </a:p>
          <a:p>
            <a:pPr marL="342900" indent="-342900" algn="just">
              <a:buFontTx/>
              <a:buChar char="-"/>
            </a:pPr>
            <a:r>
              <a:rPr lang="es-E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Ofrecer 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atención rápida, cálida y eficiente a las 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mujeres víctimas de </a:t>
            </a:r>
            <a:r>
              <a:rPr lang="es-ES" sz="20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violencia</a:t>
            </a:r>
            <a:r>
              <a:rPr lang="es-E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marL="342900" indent="-342900" algn="just">
              <a:buFontTx/>
              <a:buChar char="-"/>
            </a:pPr>
            <a:r>
              <a:rPr lang="es-E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Respetar 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DSR de las mujeres en general y de manera especial de las 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mujeres en situación de discapacidad o </a:t>
            </a:r>
            <a:r>
              <a:rPr lang="es-ES" sz="20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vulnerabilidad.</a:t>
            </a:r>
            <a:r>
              <a:rPr lang="es-ES" sz="20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8365" y="1216909"/>
            <a:ext cx="1210381" cy="219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8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604283" y="99980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3" name="Imagen 12"/>
          <p:cNvPicPr/>
          <p:nvPr/>
        </p:nvPicPr>
        <p:blipFill rotWithShape="1">
          <a:blip r:embed="rId3"/>
          <a:srcRect l="24983" t="19071" r="22200" b="4646"/>
          <a:stretch/>
        </p:blipFill>
        <p:spPr bwMode="auto">
          <a:xfrm>
            <a:off x="76093" y="1507194"/>
            <a:ext cx="2376550" cy="29878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30" y="4696110"/>
            <a:ext cx="1798476" cy="85961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808131" y="820579"/>
            <a:ext cx="66112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Fortalecimiento de los Servicios de Salud Amigables</a:t>
            </a:r>
          </a:p>
          <a:p>
            <a:pPr algn="ctr"/>
            <a:r>
              <a:rPr lang="es-CO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Adolescentes y Jóvenes- SSAAJ</a:t>
            </a:r>
          </a:p>
          <a:p>
            <a:pPr algn="ctr"/>
            <a:r>
              <a:rPr lang="es-CO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“adolescencia fiesta de vida”</a:t>
            </a:r>
            <a:endParaRPr lang="es-CO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978674" y="1836242"/>
            <a:ext cx="891731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Espacio destinado para adolescentes y jóvenes  en donde se reconocen sus derechos, garantizando   una atención respetuosa,  cálida e integral como parte de su desarrollo, servicios ubicados dentro  de la institución, contando con profesionales con formación y conocimientos para ayudarlos,  con sus complejas necesidades de salud física, conductuales y emocionales   proporcionando información, orientación, asesoría y atención clínica de acuerdo al modelo dentro de la ruta atención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integral.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0576" y="700755"/>
            <a:ext cx="2275197" cy="108526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80797" y="4725805"/>
            <a:ext cx="14526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Modalidad</a:t>
            </a:r>
            <a:endParaRPr lang="es-CO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833438" y="4092655"/>
            <a:ext cx="6216170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CO" sz="2000" b="1" dirty="0">
                <a:latin typeface="Arial" panose="020B0604020202020204" pitchFamily="34" charset="0"/>
                <a:cs typeface="Arial" panose="020B0604020202020204" pitchFamily="34" charset="0"/>
              </a:rPr>
              <a:t>Consulta diferenciada</a:t>
            </a:r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condición que lo define como amigable es la existencia de un profesional formado y sensibilizado para ofrecer una atención de calidad, dentro de la programación de consulta diaria, guardando confidencialidad y respeto por las condiciones de adolescentes y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jóvenes. 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73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954660" y="9098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3" name="Imagen 12"/>
          <p:cNvPicPr/>
          <p:nvPr/>
        </p:nvPicPr>
        <p:blipFill rotWithShape="1">
          <a:blip r:embed="rId3"/>
          <a:srcRect l="24983" t="19071" r="22200" b="4646"/>
          <a:stretch/>
        </p:blipFill>
        <p:spPr bwMode="auto">
          <a:xfrm>
            <a:off x="76093" y="1507194"/>
            <a:ext cx="2376550" cy="29878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30" y="4696110"/>
            <a:ext cx="1798476" cy="859611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708573" y="944910"/>
            <a:ext cx="83068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Correcta </a:t>
            </a:r>
            <a:r>
              <a:rPr lang="es-E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identificación: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algn="just"/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Las camas, historias clínicas y documentación, la existencia y buen uso de manillas y carnés como también a la identificación y cuidado de las niñas y niños visitantes que acuden a los servicios.  </a:t>
            </a:r>
          </a:p>
          <a:p>
            <a:pPr algn="just"/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Los funcionarios administrativos, asistenciales y el personal en entrenamiento deben portar identificación completa y visible.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0856" y="2883902"/>
            <a:ext cx="2230418" cy="1103572"/>
          </a:xfrm>
          <a:prstGeom prst="rect">
            <a:avLst/>
          </a:prstGeom>
        </p:spPr>
      </p:pic>
      <p:pic>
        <p:nvPicPr>
          <p:cNvPr id="15" name="Picture 4" descr="http://centromedicopamplona.com/wp-content/uploads/2015/08/carnet-conducir-pamplon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500" y="3001141"/>
            <a:ext cx="2619454" cy="89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7"/>
          <a:srcRect l="13262" t="12954" r="15792" b="12027"/>
          <a:stretch/>
        </p:blipFill>
        <p:spPr>
          <a:xfrm>
            <a:off x="9673839" y="2883902"/>
            <a:ext cx="1695870" cy="1186628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2452643" y="3987474"/>
            <a:ext cx="816123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</a:t>
            </a:r>
            <a:r>
              <a:rPr lang="es-ES" sz="20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juego</a:t>
            </a:r>
            <a:endParaRPr lang="es-ES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Proporcionar espacios adecuados para promover el 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derecho de las niñas y niños al juego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tanto en salas de espera como en áreas de hospitalización. </a:t>
            </a:r>
          </a:p>
          <a:p>
            <a:pPr algn="just">
              <a:tabLst>
                <a:tab pos="171450" algn="l"/>
              </a:tabLst>
            </a:pP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La evidencia científica ha demostrado que el acompañamiento permanente de las madres, padres o familiares significativos, es definitiva para la recuperación de las niñas y niños enfermos.</a:t>
            </a:r>
          </a:p>
        </p:txBody>
      </p:sp>
    </p:spTree>
    <p:extLst>
      <p:ext uri="{BB962C8B-B14F-4D97-AF65-F5344CB8AC3E}">
        <p14:creationId xmlns:p14="http://schemas.microsoft.com/office/powerpoint/2010/main" val="406915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954660" y="9098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9" name="Imagen 18"/>
          <p:cNvPicPr/>
          <p:nvPr/>
        </p:nvPicPr>
        <p:blipFill rotWithShape="1">
          <a:blip r:embed="rId3"/>
          <a:srcRect l="20774" t="17863" r="20434" b="4647"/>
          <a:stretch/>
        </p:blipFill>
        <p:spPr bwMode="auto">
          <a:xfrm>
            <a:off x="87914" y="1488144"/>
            <a:ext cx="1980167" cy="24460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535253" y="749480"/>
            <a:ext cx="87281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000" b="1" dirty="0">
                <a:latin typeface="Arial" pitchFamily="34" charset="0"/>
                <a:cs typeface="Arial" pitchFamily="34" charset="0"/>
              </a:rPr>
              <a:t>Disponer de mecanismos y estrategias de apoyo institucional y comunitario que favorezcan la continuidad de las acciones más allá de los servicios institucionales, con el fin de favorecer la salud y la nutrición materna e </a:t>
            </a:r>
            <a:r>
              <a:rPr lang="es-CO" sz="2000" b="1" dirty="0" smtClean="0">
                <a:latin typeface="Arial" pitchFamily="34" charset="0"/>
                <a:cs typeface="Arial" pitchFamily="34" charset="0"/>
              </a:rPr>
              <a:t>infantil.</a:t>
            </a:r>
            <a:endParaRPr lang="es-CO" sz="2000" dirty="0"/>
          </a:p>
        </p:txBody>
      </p:sp>
      <p:pic>
        <p:nvPicPr>
          <p:cNvPr id="20" name="Imagen 19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" r="66091" b="5124"/>
          <a:stretch/>
        </p:blipFill>
        <p:spPr bwMode="auto">
          <a:xfrm>
            <a:off x="87914" y="4154054"/>
            <a:ext cx="1592580" cy="10623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9 Rectángulo"/>
          <p:cNvSpPr/>
          <p:nvPr/>
        </p:nvSpPr>
        <p:spPr>
          <a:xfrm>
            <a:off x="2466887" y="2072919"/>
            <a:ext cx="8728104" cy="1631216"/>
          </a:xfrm>
          <a:prstGeom prst="rect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 fontAlgn="base">
              <a:defRPr/>
            </a:pPr>
            <a:r>
              <a:rPr lang="es-CO" sz="2000" dirty="0" smtClean="0">
                <a:solidFill>
                  <a:srgbClr val="990099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U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na institución amiga</a:t>
            </a:r>
            <a:r>
              <a:rPr lang="es-C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 la mujer y la infancia debe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contar con mecanismos alternativos que fortalezcan la capacidad de las familias para cuidar a las gestantes, madres, niñas y niños menores de 6 años, </a:t>
            </a:r>
            <a:r>
              <a:rPr lang="es-ES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garantizando la continuidad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 las acciones realizadas en la institución  de salud.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2920" y="3975765"/>
            <a:ext cx="5669069" cy="248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1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4954660" y="9098"/>
            <a:ext cx="433947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Desarrollo</a:t>
            </a:r>
          </a:p>
        </p:txBody>
      </p:sp>
      <p:pic>
        <p:nvPicPr>
          <p:cNvPr id="19" name="Imagen 18"/>
          <p:cNvPicPr/>
          <p:nvPr/>
        </p:nvPicPr>
        <p:blipFill rotWithShape="1">
          <a:blip r:embed="rId3"/>
          <a:srcRect l="20774" t="17863" r="20434" b="4647"/>
          <a:stretch/>
        </p:blipFill>
        <p:spPr bwMode="auto">
          <a:xfrm>
            <a:off x="87915" y="1488144"/>
            <a:ext cx="1458874" cy="24460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n 19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" r="66091" b="5124"/>
          <a:stretch/>
        </p:blipFill>
        <p:spPr bwMode="auto">
          <a:xfrm>
            <a:off x="87914" y="4154054"/>
            <a:ext cx="1279413" cy="10623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1 Rectángulo"/>
          <p:cNvSpPr/>
          <p:nvPr/>
        </p:nvSpPr>
        <p:spPr>
          <a:xfrm>
            <a:off x="1756953" y="745034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ctr"/>
            <a:r>
              <a:rPr lang="es-ES" sz="2000" b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EMPODERAMIENTO DE LA COMUNIDAD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087938"/>
              </p:ext>
            </p:extLst>
          </p:nvPr>
        </p:nvGraphicFramePr>
        <p:xfrm>
          <a:off x="1745390" y="1146881"/>
          <a:ext cx="4104457" cy="19202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104457"/>
              </a:tblGrid>
              <a:tr h="294446">
                <a:tc>
                  <a:txBody>
                    <a:bodyPr/>
                    <a:lstStyle/>
                    <a:p>
                      <a:pPr algn="ctr"/>
                      <a:r>
                        <a:rPr lang="es-CO" sz="1800" dirty="0" smtClean="0">
                          <a:latin typeface="Arial" pitchFamily="34" charset="0"/>
                          <a:cs typeface="Arial" pitchFamily="34" charset="0"/>
                        </a:rPr>
                        <a:t>QUIÉNES LO CONFORMAN?  </a:t>
                      </a:r>
                      <a:endParaRPr lang="es-CO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73050" indent="-273050" algn="just">
                        <a:spcBef>
                          <a:spcPct val="50000"/>
                        </a:spcBef>
                        <a:buNone/>
                      </a:pPr>
                      <a:r>
                        <a:rPr lang="es-MX" sz="1800" dirty="0" smtClean="0"/>
                        <a:t>Grupos institucionales  intra y</a:t>
                      </a:r>
                      <a:r>
                        <a:rPr lang="es-MX" sz="1800" baseline="0" dirty="0" smtClean="0"/>
                        <a:t> </a:t>
                      </a:r>
                      <a:r>
                        <a:rPr lang="es-MX" sz="1800" dirty="0" smtClean="0"/>
                        <a:t>extramurales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MX" sz="1800" dirty="0" smtClean="0"/>
                        <a:t>Grupos de apoyo comunitarios: </a:t>
                      </a:r>
                      <a:r>
                        <a:rPr lang="es-CO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Grupo extramural</a:t>
                      </a:r>
                      <a:r>
                        <a:rPr lang="es-CO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APS – auxiliares- brigada extramural- modalidades familiares</a:t>
                      </a:r>
                      <a:endParaRPr lang="es-CO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865871"/>
              </p:ext>
            </p:extLst>
          </p:nvPr>
        </p:nvGraphicFramePr>
        <p:xfrm>
          <a:off x="6919782" y="1280305"/>
          <a:ext cx="4182616" cy="11582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182616"/>
              </a:tblGrid>
              <a:tr h="512165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Arial" pitchFamily="34" charset="0"/>
                          <a:cs typeface="Arial" pitchFamily="34" charset="0"/>
                        </a:rPr>
                        <a:t>OTRAS ESTRATEGIAS INSTITUCIONALES</a:t>
                      </a:r>
                      <a:endParaRPr lang="es-CO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Línea amiga:</a:t>
                      </a:r>
                      <a:r>
                        <a:rPr lang="es-ES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MX" sz="1600" dirty="0" smtClean="0"/>
                        <a:t>Teléfono, celular, Página web, email, </a:t>
                      </a:r>
                      <a:r>
                        <a:rPr lang="es-ES" sz="1600" dirty="0" smtClean="0"/>
                        <a:t>whatssap, </a:t>
                      </a:r>
                      <a:r>
                        <a:rPr lang="es-MX" sz="1600" dirty="0" smtClean="0"/>
                        <a:t>facebook, twitter</a:t>
                      </a:r>
                      <a:endParaRPr lang="es-E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4 CuadroTexto"/>
          <p:cNvSpPr txBox="1"/>
          <p:nvPr/>
        </p:nvSpPr>
        <p:spPr>
          <a:xfrm>
            <a:off x="1622286" y="3262026"/>
            <a:ext cx="3793140" cy="280076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s-CO" sz="2200" dirty="0" smtClean="0"/>
              <a:t>La institución es quien informa sobre los mecanismos de apoyo a la gestante y madres lactantes, niñas y niñas menores de 5 años y sus familias con registro en carné materno e infantil y/o cartilla materno - infantil</a:t>
            </a:r>
            <a:endParaRPr lang="es-CO" sz="2200" dirty="0"/>
          </a:p>
        </p:txBody>
      </p:sp>
      <p:sp>
        <p:nvSpPr>
          <p:cNvPr id="13" name="2 CuadroTexto"/>
          <p:cNvSpPr txBox="1"/>
          <p:nvPr/>
        </p:nvSpPr>
        <p:spPr>
          <a:xfrm>
            <a:off x="6800316" y="2569531"/>
            <a:ext cx="3231151" cy="52322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CO" sz="2800" b="1" dirty="0" smtClean="0">
                <a:solidFill>
                  <a:schemeClr val="tx1"/>
                </a:solidFill>
                <a:latin typeface="Calibri" pitchFamily="34" charset="0"/>
              </a:rPr>
              <a:t>COMO FUNCIONAN: </a:t>
            </a:r>
            <a:endParaRPr lang="es-CO" sz="28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4" name="3 Flecha izquierda y derecha"/>
          <p:cNvSpPr/>
          <p:nvPr/>
        </p:nvSpPr>
        <p:spPr>
          <a:xfrm>
            <a:off x="5415426" y="3494617"/>
            <a:ext cx="1384890" cy="2335583"/>
          </a:xfrm>
          <a:prstGeom prst="leftRightArrow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 smtClean="0"/>
              <a:t>EN DOBLE VIA</a:t>
            </a:r>
            <a:endParaRPr lang="es-CO" sz="2400" b="1" dirty="0"/>
          </a:p>
        </p:txBody>
      </p:sp>
      <p:sp>
        <p:nvSpPr>
          <p:cNvPr id="15" name="5 CuadroTexto"/>
          <p:cNvSpPr txBox="1"/>
          <p:nvPr/>
        </p:nvSpPr>
        <p:spPr>
          <a:xfrm>
            <a:off x="6800317" y="3325342"/>
            <a:ext cx="4087026" cy="21236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s-CO" sz="2200" dirty="0" smtClean="0"/>
              <a:t>En correspondencia, las gestantes, madres lactantes, de niñas y niñas menores de 5 años y adolescentes deben identificar plenamente estos referentes de apoyo y orientación</a:t>
            </a:r>
            <a:endParaRPr lang="es-CO" sz="2200" dirty="0"/>
          </a:p>
        </p:txBody>
      </p:sp>
    </p:spTree>
    <p:extLst>
      <p:ext uri="{BB962C8B-B14F-4D97-AF65-F5344CB8AC3E}">
        <p14:creationId xmlns:p14="http://schemas.microsoft.com/office/powerpoint/2010/main" val="250609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1897694" y="789028"/>
            <a:ext cx="10222587" cy="60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PREGUNTAS</a:t>
            </a:r>
            <a:endParaRPr lang="es-CO" sz="3200" b="1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577788" y="2097741"/>
            <a:ext cx="9296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1. En que consiste la estrategia Institución Amiga de la Mujer y la Infancia -IAMII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578588" y="2805679"/>
            <a:ext cx="8686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2. Describa los regalos de amamantar o lactar a nuestros niños y niñas desde que nacen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665089" y="3794090"/>
            <a:ext cx="93554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3. D Escriba la técnica de la lactancia materna y la extracción de  leche materna 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5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5867</TotalTime>
  <Words>2949</Words>
  <Application>Microsoft Office PowerPoint</Application>
  <PresentationFormat>Panorámica</PresentationFormat>
  <Paragraphs>228</Paragraphs>
  <Slides>40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51" baseType="lpstr">
      <vt:lpstr>Arial Unicode MS</vt:lpstr>
      <vt:lpstr>ＭＳ Ｐゴシック</vt:lpstr>
      <vt:lpstr>Arial</vt:lpstr>
      <vt:lpstr>Arial Black</vt:lpstr>
      <vt:lpstr>Calibri</vt:lpstr>
      <vt:lpstr>Calibri Light</vt:lpstr>
      <vt:lpstr>Tahoma</vt:lpstr>
      <vt:lpstr>Times New Roman</vt:lpstr>
      <vt:lpstr>Verdana</vt:lpstr>
      <vt:lpstr>Wingdings</vt:lpstr>
      <vt:lpstr>Tema de Office</vt:lpstr>
      <vt:lpstr>Inducción  Estrategia Institución Amiga de la Mujer y la Infancia integral -IAMII</vt:lpstr>
      <vt:lpstr>¿Qué es la IAMII?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681</cp:revision>
  <dcterms:created xsi:type="dcterms:W3CDTF">2022-05-23T15:59:10Z</dcterms:created>
  <dcterms:modified xsi:type="dcterms:W3CDTF">2024-09-16T12:31:09Z</dcterms:modified>
</cp:coreProperties>
</file>