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2" r:id="rId2"/>
    <p:sldId id="257" r:id="rId3"/>
    <p:sldId id="301" r:id="rId4"/>
    <p:sldId id="305" r:id="rId5"/>
    <p:sldId id="306" r:id="rId6"/>
    <p:sldId id="258" r:id="rId7"/>
    <p:sldId id="259" r:id="rId8"/>
    <p:sldId id="260" r:id="rId9"/>
    <p:sldId id="262" r:id="rId10"/>
    <p:sldId id="303" r:id="rId11"/>
    <p:sldId id="304" r:id="rId12"/>
    <p:sldId id="290" r:id="rId13"/>
    <p:sldId id="263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C E.S.E. SAN SEBASTIAN" initials="PESS" lastIdx="1" clrIdx="0">
    <p:extLst>
      <p:ext uri="{19B8F6BF-5375-455C-9EA6-DF929625EA0E}">
        <p15:presenceInfo xmlns:p15="http://schemas.microsoft.com/office/powerpoint/2012/main" userId="S-1-5-21-4237420657-3801066662-3298093709-11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7-09T16:21:24.066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1A384B-3756-4729-9C34-0843C4BCC65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C3DBC91-EF6F-4112-A818-92200E2F6EA9}">
      <dgm:prSet phldrT="[Texto]" custT="1"/>
      <dgm:spPr/>
      <dgm:t>
        <a:bodyPr/>
        <a:lstStyle/>
        <a:p>
          <a:r>
            <a:rPr lang="es-ES" sz="2000" b="1" i="0" dirty="0" smtClean="0">
              <a:solidFill>
                <a:srgbClr val="002060"/>
              </a:solidFill>
            </a:rPr>
            <a:t>ACCESIBILIDAD</a:t>
          </a:r>
        </a:p>
        <a:p>
          <a:r>
            <a:rPr lang="es-ES" sz="1400" b="0" i="0" dirty="0" smtClean="0"/>
            <a:t>Las personas, familias y comunidades reciben las intervenciones PIC, sin barreras económicas, geográficas, culturales, tecnológicas o sociales relacionadas con condiciones de edad, etnia, sexo, género, raza, discapacidad, entre otras. </a:t>
          </a:r>
          <a:endParaRPr lang="es-ES" sz="1400" dirty="0"/>
        </a:p>
      </dgm:t>
    </dgm:pt>
    <dgm:pt modelId="{2881E515-8E73-4DCE-BB50-CBAF2C976615}" type="parTrans" cxnId="{222086D5-48CF-44F7-BB30-698971CAD3EC}">
      <dgm:prSet/>
      <dgm:spPr/>
      <dgm:t>
        <a:bodyPr/>
        <a:lstStyle/>
        <a:p>
          <a:endParaRPr lang="es-ES"/>
        </a:p>
      </dgm:t>
    </dgm:pt>
    <dgm:pt modelId="{624B3BAD-DE2F-4E6D-B904-C651B9FEF63C}" type="sibTrans" cxnId="{222086D5-48CF-44F7-BB30-698971CAD3EC}">
      <dgm:prSet/>
      <dgm:spPr/>
      <dgm:t>
        <a:bodyPr/>
        <a:lstStyle/>
        <a:p>
          <a:endParaRPr lang="es-ES"/>
        </a:p>
      </dgm:t>
    </dgm:pt>
    <dgm:pt modelId="{5648868C-E627-4487-93A7-42FBDF182508}">
      <dgm:prSet phldrT="[Texto]" custT="1"/>
      <dgm:spPr/>
      <dgm:t>
        <a:bodyPr/>
        <a:lstStyle/>
        <a:p>
          <a:r>
            <a:rPr lang="es-ES" sz="2000" b="1" i="0" dirty="0" smtClean="0">
              <a:solidFill>
                <a:srgbClr val="002060"/>
              </a:solidFill>
            </a:rPr>
            <a:t>OPORTUNIDAD</a:t>
          </a:r>
        </a:p>
        <a:p>
          <a:r>
            <a:rPr lang="es-ES" sz="1400" b="0" i="0" dirty="0" smtClean="0"/>
            <a:t>El PIC identifica e interviene en el momento apropiado los aspectos que potencian la salud de la persona, familia y comunidad. </a:t>
          </a:r>
          <a:endParaRPr lang="es-ES" sz="1400" dirty="0"/>
        </a:p>
      </dgm:t>
    </dgm:pt>
    <dgm:pt modelId="{323699FC-A7E1-4920-9364-E29B793724E5}" type="parTrans" cxnId="{50473707-BAB5-480D-9D24-DBBD070EFDA5}">
      <dgm:prSet/>
      <dgm:spPr/>
      <dgm:t>
        <a:bodyPr/>
        <a:lstStyle/>
        <a:p>
          <a:endParaRPr lang="es-ES"/>
        </a:p>
      </dgm:t>
    </dgm:pt>
    <dgm:pt modelId="{8F8A71D5-B29A-4FF9-8805-DA22D2D01CDE}" type="sibTrans" cxnId="{50473707-BAB5-480D-9D24-DBBD070EFDA5}">
      <dgm:prSet/>
      <dgm:spPr/>
      <dgm:t>
        <a:bodyPr/>
        <a:lstStyle/>
        <a:p>
          <a:endParaRPr lang="es-ES"/>
        </a:p>
      </dgm:t>
    </dgm:pt>
    <dgm:pt modelId="{9DBCD559-E05E-465E-B746-AED2DF473B31}">
      <dgm:prSet phldrT="[Texto]" custT="1"/>
      <dgm:spPr/>
      <dgm:t>
        <a:bodyPr/>
        <a:lstStyle/>
        <a:p>
          <a:r>
            <a:rPr lang="es-ES" sz="2000" b="1" i="0" dirty="0" smtClean="0">
              <a:solidFill>
                <a:srgbClr val="002060"/>
              </a:solidFill>
            </a:rPr>
            <a:t>SEGURIDAD</a:t>
          </a:r>
        </a:p>
        <a:p>
          <a:r>
            <a:rPr lang="es-ES" sz="1400" b="0" i="0" dirty="0" smtClean="0"/>
            <a:t>Las intervenciones colectivas basadas en evidencia potencian la salud de las personas, familias y comunidades, evitando el daño o mitigando sus consecuencias, sin que con su ejecución se ponga en riesgo la salud y la vida de las mismas. </a:t>
          </a:r>
          <a:endParaRPr lang="es-ES" sz="1400" dirty="0"/>
        </a:p>
      </dgm:t>
    </dgm:pt>
    <dgm:pt modelId="{414DA28C-2A9E-40D0-BD48-B61132340D1D}" type="parTrans" cxnId="{AD67153F-E46C-4E2F-BA8C-00D01D93D178}">
      <dgm:prSet/>
      <dgm:spPr/>
      <dgm:t>
        <a:bodyPr/>
        <a:lstStyle/>
        <a:p>
          <a:endParaRPr lang="es-ES"/>
        </a:p>
      </dgm:t>
    </dgm:pt>
    <dgm:pt modelId="{E69CA6E9-DCBF-471D-8D5C-5DEA0AB686B9}" type="sibTrans" cxnId="{AD67153F-E46C-4E2F-BA8C-00D01D93D178}">
      <dgm:prSet/>
      <dgm:spPr/>
      <dgm:t>
        <a:bodyPr/>
        <a:lstStyle/>
        <a:p>
          <a:endParaRPr lang="es-ES"/>
        </a:p>
      </dgm:t>
    </dgm:pt>
    <dgm:pt modelId="{308C2B12-2743-49EA-9334-5F58ED813784}">
      <dgm:prSet phldrT="[Texto]" custT="1"/>
      <dgm:spPr/>
      <dgm:t>
        <a:bodyPr/>
        <a:lstStyle/>
        <a:p>
          <a:r>
            <a:rPr lang="es-ES" sz="2000" b="1" i="0" dirty="0" smtClean="0">
              <a:solidFill>
                <a:srgbClr val="002060"/>
              </a:solidFill>
            </a:rPr>
            <a:t>PERTINENCIA</a:t>
          </a:r>
        </a:p>
        <a:p>
          <a:r>
            <a:rPr lang="es-ES" sz="1400" b="0" i="0" dirty="0" smtClean="0"/>
            <a:t>Las intervenciones colectivas y acciones individuales de alta externalidad surgen del reconocimiento de las condiciones específicas y diferenciales de la población y su realidad territorial y de la evidencia de su efectividad. </a:t>
          </a:r>
          <a:endParaRPr lang="es-ES" sz="1400" dirty="0"/>
        </a:p>
      </dgm:t>
    </dgm:pt>
    <dgm:pt modelId="{CE27CA8E-DF17-47F1-B745-328AEE1285E8}" type="parTrans" cxnId="{AAD0ED2B-A294-4256-9553-A7F479858BC4}">
      <dgm:prSet/>
      <dgm:spPr/>
      <dgm:t>
        <a:bodyPr/>
        <a:lstStyle/>
        <a:p>
          <a:endParaRPr lang="es-ES"/>
        </a:p>
      </dgm:t>
    </dgm:pt>
    <dgm:pt modelId="{F7B126B8-1986-4EA1-A315-9A077B276ED9}" type="sibTrans" cxnId="{AAD0ED2B-A294-4256-9553-A7F479858BC4}">
      <dgm:prSet/>
      <dgm:spPr/>
      <dgm:t>
        <a:bodyPr/>
        <a:lstStyle/>
        <a:p>
          <a:endParaRPr lang="es-ES"/>
        </a:p>
      </dgm:t>
    </dgm:pt>
    <dgm:pt modelId="{F963E0A1-F9CD-4EA7-A47B-7FE9AA25620C}">
      <dgm:prSet phldrT="[Texto]" custT="1"/>
      <dgm:spPr/>
      <dgm:t>
        <a:bodyPr/>
        <a:lstStyle/>
        <a:p>
          <a:r>
            <a:rPr lang="es-ES" sz="2000" b="1" i="0" dirty="0" smtClean="0">
              <a:solidFill>
                <a:srgbClr val="002060"/>
              </a:solidFill>
            </a:rPr>
            <a:t>CONTINUIDAD</a:t>
          </a:r>
        </a:p>
        <a:p>
          <a:r>
            <a:rPr lang="es-ES" sz="1700" b="0" i="0" dirty="0" smtClean="0"/>
            <a:t>Las intervenciones colectivas se ejecutan de forma lógica y secuencial, sin interrupción en el tiempo para contribuir al logro de los resultados en salud. </a:t>
          </a:r>
          <a:endParaRPr lang="es-ES" sz="1700" dirty="0"/>
        </a:p>
      </dgm:t>
    </dgm:pt>
    <dgm:pt modelId="{756825D4-45DF-4F68-892B-BFFC73D9AB24}" type="parTrans" cxnId="{B1FAFA04-6825-400C-97EF-7352917320AB}">
      <dgm:prSet/>
      <dgm:spPr/>
      <dgm:t>
        <a:bodyPr/>
        <a:lstStyle/>
        <a:p>
          <a:endParaRPr lang="es-ES"/>
        </a:p>
      </dgm:t>
    </dgm:pt>
    <dgm:pt modelId="{E02E0FDE-44B4-4E78-BC22-1E7B17FD026D}" type="sibTrans" cxnId="{B1FAFA04-6825-400C-97EF-7352917320AB}">
      <dgm:prSet/>
      <dgm:spPr/>
      <dgm:t>
        <a:bodyPr/>
        <a:lstStyle/>
        <a:p>
          <a:endParaRPr lang="es-ES"/>
        </a:p>
      </dgm:t>
    </dgm:pt>
    <dgm:pt modelId="{0A9CC0E1-8C15-41FD-8CF4-B50EC1EA8B89}" type="pres">
      <dgm:prSet presAssocID="{561A384B-3756-4729-9C34-0843C4BCC6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01739D3-43C8-4B67-B673-235028040971}" type="pres">
      <dgm:prSet presAssocID="{5C3DBC91-EF6F-4112-A818-92200E2F6EA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DB6126-91A2-48D2-81EF-D97AA24CDF24}" type="pres">
      <dgm:prSet presAssocID="{624B3BAD-DE2F-4E6D-B904-C651B9FEF63C}" presName="sibTrans" presStyleCnt="0"/>
      <dgm:spPr/>
    </dgm:pt>
    <dgm:pt modelId="{62C6E14B-58BF-48C8-B252-4AE795B75379}" type="pres">
      <dgm:prSet presAssocID="{5648868C-E627-4487-93A7-42FBDF18250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6867C6-9EBD-4787-B8C9-8F56775A0BE8}" type="pres">
      <dgm:prSet presAssocID="{8F8A71D5-B29A-4FF9-8805-DA22D2D01CDE}" presName="sibTrans" presStyleCnt="0"/>
      <dgm:spPr/>
    </dgm:pt>
    <dgm:pt modelId="{89DDA0EE-6484-4E5A-9F03-F1437B67260F}" type="pres">
      <dgm:prSet presAssocID="{9DBCD559-E05E-465E-B746-AED2DF473B3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73FCD6-4750-47F7-B9A8-789BB31A3695}" type="pres">
      <dgm:prSet presAssocID="{E69CA6E9-DCBF-471D-8D5C-5DEA0AB686B9}" presName="sibTrans" presStyleCnt="0"/>
      <dgm:spPr/>
    </dgm:pt>
    <dgm:pt modelId="{84B39734-5B46-477D-A75F-35CBA4D54978}" type="pres">
      <dgm:prSet presAssocID="{308C2B12-2743-49EA-9334-5F58ED81378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2AAB38-5F26-4EC0-96D3-EC761A1BD5BB}" type="pres">
      <dgm:prSet presAssocID="{F7B126B8-1986-4EA1-A315-9A077B276ED9}" presName="sibTrans" presStyleCnt="0"/>
      <dgm:spPr/>
    </dgm:pt>
    <dgm:pt modelId="{793176DE-8F5C-41B9-9714-12CD84C022A8}" type="pres">
      <dgm:prSet presAssocID="{F963E0A1-F9CD-4EA7-A47B-7FE9AA25620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6029725-DD1D-4AD1-97A7-E803662BD286}" type="presOf" srcId="{F963E0A1-F9CD-4EA7-A47B-7FE9AA25620C}" destId="{793176DE-8F5C-41B9-9714-12CD84C022A8}" srcOrd="0" destOrd="0" presId="urn:microsoft.com/office/officeart/2005/8/layout/default"/>
    <dgm:cxn modelId="{1E497894-CC4A-4CF3-98B3-15F4480D523B}" type="presOf" srcId="{5648868C-E627-4487-93A7-42FBDF182508}" destId="{62C6E14B-58BF-48C8-B252-4AE795B75379}" srcOrd="0" destOrd="0" presId="urn:microsoft.com/office/officeart/2005/8/layout/default"/>
    <dgm:cxn modelId="{13E453BB-AD35-4BCA-A7EA-A2619A8990AA}" type="presOf" srcId="{561A384B-3756-4729-9C34-0843C4BCC658}" destId="{0A9CC0E1-8C15-41FD-8CF4-B50EC1EA8B89}" srcOrd="0" destOrd="0" presId="urn:microsoft.com/office/officeart/2005/8/layout/default"/>
    <dgm:cxn modelId="{50473707-BAB5-480D-9D24-DBBD070EFDA5}" srcId="{561A384B-3756-4729-9C34-0843C4BCC658}" destId="{5648868C-E627-4487-93A7-42FBDF182508}" srcOrd="1" destOrd="0" parTransId="{323699FC-A7E1-4920-9364-E29B793724E5}" sibTransId="{8F8A71D5-B29A-4FF9-8805-DA22D2D01CDE}"/>
    <dgm:cxn modelId="{222086D5-48CF-44F7-BB30-698971CAD3EC}" srcId="{561A384B-3756-4729-9C34-0843C4BCC658}" destId="{5C3DBC91-EF6F-4112-A818-92200E2F6EA9}" srcOrd="0" destOrd="0" parTransId="{2881E515-8E73-4DCE-BB50-CBAF2C976615}" sibTransId="{624B3BAD-DE2F-4E6D-B904-C651B9FEF63C}"/>
    <dgm:cxn modelId="{437BC6F1-593F-4EB1-9C31-4B20B0BBB6C1}" type="presOf" srcId="{5C3DBC91-EF6F-4112-A818-92200E2F6EA9}" destId="{E01739D3-43C8-4B67-B673-235028040971}" srcOrd="0" destOrd="0" presId="urn:microsoft.com/office/officeart/2005/8/layout/default"/>
    <dgm:cxn modelId="{A4E64070-8273-4B2D-B972-2AEFA5C29619}" type="presOf" srcId="{308C2B12-2743-49EA-9334-5F58ED813784}" destId="{84B39734-5B46-477D-A75F-35CBA4D54978}" srcOrd="0" destOrd="0" presId="urn:microsoft.com/office/officeart/2005/8/layout/default"/>
    <dgm:cxn modelId="{E2A694DE-6D11-47E0-8BE3-15616F03A050}" type="presOf" srcId="{9DBCD559-E05E-465E-B746-AED2DF473B31}" destId="{89DDA0EE-6484-4E5A-9F03-F1437B67260F}" srcOrd="0" destOrd="0" presId="urn:microsoft.com/office/officeart/2005/8/layout/default"/>
    <dgm:cxn modelId="{AAD0ED2B-A294-4256-9553-A7F479858BC4}" srcId="{561A384B-3756-4729-9C34-0843C4BCC658}" destId="{308C2B12-2743-49EA-9334-5F58ED813784}" srcOrd="3" destOrd="0" parTransId="{CE27CA8E-DF17-47F1-B745-328AEE1285E8}" sibTransId="{F7B126B8-1986-4EA1-A315-9A077B276ED9}"/>
    <dgm:cxn modelId="{B1FAFA04-6825-400C-97EF-7352917320AB}" srcId="{561A384B-3756-4729-9C34-0843C4BCC658}" destId="{F963E0A1-F9CD-4EA7-A47B-7FE9AA25620C}" srcOrd="4" destOrd="0" parTransId="{756825D4-45DF-4F68-892B-BFFC73D9AB24}" sibTransId="{E02E0FDE-44B4-4E78-BC22-1E7B17FD026D}"/>
    <dgm:cxn modelId="{AD67153F-E46C-4E2F-BA8C-00D01D93D178}" srcId="{561A384B-3756-4729-9C34-0843C4BCC658}" destId="{9DBCD559-E05E-465E-B746-AED2DF473B31}" srcOrd="2" destOrd="0" parTransId="{414DA28C-2A9E-40D0-BD48-B61132340D1D}" sibTransId="{E69CA6E9-DCBF-471D-8D5C-5DEA0AB686B9}"/>
    <dgm:cxn modelId="{8BA8F350-D7E5-4EAB-AA0D-3B6736CB9EB7}" type="presParOf" srcId="{0A9CC0E1-8C15-41FD-8CF4-B50EC1EA8B89}" destId="{E01739D3-43C8-4B67-B673-235028040971}" srcOrd="0" destOrd="0" presId="urn:microsoft.com/office/officeart/2005/8/layout/default"/>
    <dgm:cxn modelId="{F392DE45-BC0D-4C51-801D-0A52AEBA9752}" type="presParOf" srcId="{0A9CC0E1-8C15-41FD-8CF4-B50EC1EA8B89}" destId="{A4DB6126-91A2-48D2-81EF-D97AA24CDF24}" srcOrd="1" destOrd="0" presId="urn:microsoft.com/office/officeart/2005/8/layout/default"/>
    <dgm:cxn modelId="{8B3E5A01-DDD4-4290-9D7C-451942197451}" type="presParOf" srcId="{0A9CC0E1-8C15-41FD-8CF4-B50EC1EA8B89}" destId="{62C6E14B-58BF-48C8-B252-4AE795B75379}" srcOrd="2" destOrd="0" presId="urn:microsoft.com/office/officeart/2005/8/layout/default"/>
    <dgm:cxn modelId="{9240FFCB-8265-4C74-89F3-466697125E9C}" type="presParOf" srcId="{0A9CC0E1-8C15-41FD-8CF4-B50EC1EA8B89}" destId="{106867C6-9EBD-4787-B8C9-8F56775A0BE8}" srcOrd="3" destOrd="0" presId="urn:microsoft.com/office/officeart/2005/8/layout/default"/>
    <dgm:cxn modelId="{F3E67AB8-AA02-4361-AF79-D841318DFEB7}" type="presParOf" srcId="{0A9CC0E1-8C15-41FD-8CF4-B50EC1EA8B89}" destId="{89DDA0EE-6484-4E5A-9F03-F1437B67260F}" srcOrd="4" destOrd="0" presId="urn:microsoft.com/office/officeart/2005/8/layout/default"/>
    <dgm:cxn modelId="{47CE1707-7BCA-4627-909E-E2273C929BD5}" type="presParOf" srcId="{0A9CC0E1-8C15-41FD-8CF4-B50EC1EA8B89}" destId="{0573FCD6-4750-47F7-B9A8-789BB31A3695}" srcOrd="5" destOrd="0" presId="urn:microsoft.com/office/officeart/2005/8/layout/default"/>
    <dgm:cxn modelId="{572B5DBC-BF64-4D6C-9EAE-1AAF09DE9D58}" type="presParOf" srcId="{0A9CC0E1-8C15-41FD-8CF4-B50EC1EA8B89}" destId="{84B39734-5B46-477D-A75F-35CBA4D54978}" srcOrd="6" destOrd="0" presId="urn:microsoft.com/office/officeart/2005/8/layout/default"/>
    <dgm:cxn modelId="{72A410EA-63C1-4D18-936E-1582A1BEA3E9}" type="presParOf" srcId="{0A9CC0E1-8C15-41FD-8CF4-B50EC1EA8B89}" destId="{E92AAB38-5F26-4EC0-96D3-EC761A1BD5BB}" srcOrd="7" destOrd="0" presId="urn:microsoft.com/office/officeart/2005/8/layout/default"/>
    <dgm:cxn modelId="{F906A234-85B5-42C4-91C0-3D574F01B7E2}" type="presParOf" srcId="{0A9CC0E1-8C15-41FD-8CF4-B50EC1EA8B89}" destId="{793176DE-8F5C-41B9-9714-12CD84C022A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1A384B-3756-4729-9C34-0843C4BCC65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C3DBC91-EF6F-4112-A818-92200E2F6EA9}">
      <dgm:prSet phldrT="[Texto]" custT="1"/>
      <dgm:spPr/>
      <dgm:t>
        <a:bodyPr/>
        <a:lstStyle/>
        <a:p>
          <a:r>
            <a:rPr lang="es-ES" sz="2000" b="1" i="0" dirty="0" smtClean="0">
              <a:solidFill>
                <a:srgbClr val="002060"/>
              </a:solidFill>
            </a:rPr>
            <a:t>INTEGRALIDAD</a:t>
          </a:r>
        </a:p>
        <a:p>
          <a:r>
            <a:rPr lang="es-ES" sz="1400" b="0" i="0" dirty="0" smtClean="0"/>
            <a:t> Es la coordinación y convergencia de las acciones y esfuerzos de diferentes actores con competencias en promoción de la salud y gestión del riesgo, centradas en las personas, reconociendo que a lo largo del curso de vida, los individuos y las poblaciones presentan diversas situaciones de salud, que deben ser abordadas con el fin de alcanzar los resultados en salud definidos. </a:t>
          </a:r>
          <a:endParaRPr lang="es-ES" sz="1400" dirty="0"/>
        </a:p>
      </dgm:t>
    </dgm:pt>
    <dgm:pt modelId="{2881E515-8E73-4DCE-BB50-CBAF2C976615}" type="parTrans" cxnId="{222086D5-48CF-44F7-BB30-698971CAD3EC}">
      <dgm:prSet/>
      <dgm:spPr/>
      <dgm:t>
        <a:bodyPr/>
        <a:lstStyle/>
        <a:p>
          <a:endParaRPr lang="es-ES"/>
        </a:p>
      </dgm:t>
    </dgm:pt>
    <dgm:pt modelId="{624B3BAD-DE2F-4E6D-B904-C651B9FEF63C}" type="sibTrans" cxnId="{222086D5-48CF-44F7-BB30-698971CAD3EC}">
      <dgm:prSet/>
      <dgm:spPr/>
      <dgm:t>
        <a:bodyPr/>
        <a:lstStyle/>
        <a:p>
          <a:endParaRPr lang="es-ES"/>
        </a:p>
      </dgm:t>
    </dgm:pt>
    <dgm:pt modelId="{5648868C-E627-4487-93A7-42FBDF182508}">
      <dgm:prSet phldrT="[Texto]" custT="1"/>
      <dgm:spPr/>
      <dgm:t>
        <a:bodyPr/>
        <a:lstStyle/>
        <a:p>
          <a:r>
            <a:rPr lang="es-ES" sz="2000" b="1" i="0" dirty="0" smtClean="0">
              <a:solidFill>
                <a:srgbClr val="002060"/>
              </a:solidFill>
            </a:rPr>
            <a:t>ADAPTABILIDAD</a:t>
          </a:r>
        </a:p>
        <a:p>
          <a:r>
            <a:rPr lang="es-ES" sz="1400" b="0" i="0" dirty="0" smtClean="0"/>
            <a:t> La definición de los contenidos del PIC, su planeación, ejecución, seguimiento y evaluación, debe realizarse en función de los resultados del análisis de situación de salud y los riesgos asociadas a esta y de las prioridades en salud definidas en cada territorio. </a:t>
          </a:r>
        </a:p>
        <a:p>
          <a:endParaRPr lang="es-ES" sz="1400" dirty="0"/>
        </a:p>
      </dgm:t>
    </dgm:pt>
    <dgm:pt modelId="{323699FC-A7E1-4920-9364-E29B793724E5}" type="parTrans" cxnId="{50473707-BAB5-480D-9D24-DBBD070EFDA5}">
      <dgm:prSet/>
      <dgm:spPr/>
      <dgm:t>
        <a:bodyPr/>
        <a:lstStyle/>
        <a:p>
          <a:endParaRPr lang="es-ES"/>
        </a:p>
      </dgm:t>
    </dgm:pt>
    <dgm:pt modelId="{8F8A71D5-B29A-4FF9-8805-DA22D2D01CDE}" type="sibTrans" cxnId="{50473707-BAB5-480D-9D24-DBBD070EFDA5}">
      <dgm:prSet/>
      <dgm:spPr/>
      <dgm:t>
        <a:bodyPr/>
        <a:lstStyle/>
        <a:p>
          <a:endParaRPr lang="es-ES"/>
        </a:p>
      </dgm:t>
    </dgm:pt>
    <dgm:pt modelId="{0A9CC0E1-8C15-41FD-8CF4-B50EC1EA8B89}" type="pres">
      <dgm:prSet presAssocID="{561A384B-3756-4729-9C34-0843C4BCC6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01739D3-43C8-4B67-B673-235028040971}" type="pres">
      <dgm:prSet presAssocID="{5C3DBC91-EF6F-4112-A818-92200E2F6EA9}" presName="node" presStyleLbl="node1" presStyleIdx="0" presStyleCnt="2" custScaleX="74760" custScaleY="6815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DB6126-91A2-48D2-81EF-D97AA24CDF24}" type="pres">
      <dgm:prSet presAssocID="{624B3BAD-DE2F-4E6D-B904-C651B9FEF63C}" presName="sibTrans" presStyleCnt="0"/>
      <dgm:spPr/>
    </dgm:pt>
    <dgm:pt modelId="{62C6E14B-58BF-48C8-B252-4AE795B75379}" type="pres">
      <dgm:prSet presAssocID="{5648868C-E627-4487-93A7-42FBDF182508}" presName="node" presStyleLbl="node1" presStyleIdx="1" presStyleCnt="2" custScaleX="80366" custScaleY="676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22086D5-48CF-44F7-BB30-698971CAD3EC}" srcId="{561A384B-3756-4729-9C34-0843C4BCC658}" destId="{5C3DBC91-EF6F-4112-A818-92200E2F6EA9}" srcOrd="0" destOrd="0" parTransId="{2881E515-8E73-4DCE-BB50-CBAF2C976615}" sibTransId="{624B3BAD-DE2F-4E6D-B904-C651B9FEF63C}"/>
    <dgm:cxn modelId="{50473707-BAB5-480D-9D24-DBBD070EFDA5}" srcId="{561A384B-3756-4729-9C34-0843C4BCC658}" destId="{5648868C-E627-4487-93A7-42FBDF182508}" srcOrd="1" destOrd="0" parTransId="{323699FC-A7E1-4920-9364-E29B793724E5}" sibTransId="{8F8A71D5-B29A-4FF9-8805-DA22D2D01CDE}"/>
    <dgm:cxn modelId="{69322F86-3D91-4385-9246-394B73B6D255}" type="presOf" srcId="{5648868C-E627-4487-93A7-42FBDF182508}" destId="{62C6E14B-58BF-48C8-B252-4AE795B75379}" srcOrd="0" destOrd="0" presId="urn:microsoft.com/office/officeart/2005/8/layout/default"/>
    <dgm:cxn modelId="{9FA025BC-DBA8-4D98-A49A-C840956AAB35}" type="presOf" srcId="{5C3DBC91-EF6F-4112-A818-92200E2F6EA9}" destId="{E01739D3-43C8-4B67-B673-235028040971}" srcOrd="0" destOrd="0" presId="urn:microsoft.com/office/officeart/2005/8/layout/default"/>
    <dgm:cxn modelId="{4D3602F0-4F5D-433D-BD05-6056D2B237DA}" type="presOf" srcId="{561A384B-3756-4729-9C34-0843C4BCC658}" destId="{0A9CC0E1-8C15-41FD-8CF4-B50EC1EA8B89}" srcOrd="0" destOrd="0" presId="urn:microsoft.com/office/officeart/2005/8/layout/default"/>
    <dgm:cxn modelId="{E7133D63-71E9-4406-901E-A16533F1CC76}" type="presParOf" srcId="{0A9CC0E1-8C15-41FD-8CF4-B50EC1EA8B89}" destId="{E01739D3-43C8-4B67-B673-235028040971}" srcOrd="0" destOrd="0" presId="urn:microsoft.com/office/officeart/2005/8/layout/default"/>
    <dgm:cxn modelId="{FBDAFD76-8D43-4658-904B-13D63CAF1B24}" type="presParOf" srcId="{0A9CC0E1-8C15-41FD-8CF4-B50EC1EA8B89}" destId="{A4DB6126-91A2-48D2-81EF-D97AA24CDF24}" srcOrd="1" destOrd="0" presId="urn:microsoft.com/office/officeart/2005/8/layout/default"/>
    <dgm:cxn modelId="{4477F767-3858-4CAA-893D-6CC6991FDCE5}" type="presParOf" srcId="{0A9CC0E1-8C15-41FD-8CF4-B50EC1EA8B89}" destId="{62C6E14B-58BF-48C8-B252-4AE795B7537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289B39-3290-469C-B14A-117BC5424D34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326E9FE-F952-42DA-9836-9D3E4FEDCFCC}">
      <dgm:prSet phldrT="[Texto]" custT="1"/>
      <dgm:spPr/>
      <dgm:t>
        <a:bodyPr/>
        <a:lstStyle/>
        <a:p>
          <a:r>
            <a:rPr lang="es-ES" sz="2400" b="1" dirty="0" smtClean="0"/>
            <a:t>Promoción de la salud</a:t>
          </a:r>
          <a:endParaRPr lang="es-ES" sz="2400" dirty="0"/>
        </a:p>
      </dgm:t>
    </dgm:pt>
    <dgm:pt modelId="{18DA581F-C11E-49E4-8FA5-EFBEF01107D8}" type="parTrans" cxnId="{B7DBFABD-D20B-4FD9-A50B-F128F0E49F13}">
      <dgm:prSet/>
      <dgm:spPr/>
      <dgm:t>
        <a:bodyPr/>
        <a:lstStyle/>
        <a:p>
          <a:endParaRPr lang="es-ES"/>
        </a:p>
      </dgm:t>
    </dgm:pt>
    <dgm:pt modelId="{F60A6C23-021E-44C2-B93D-D0293B01F218}" type="sibTrans" cxnId="{B7DBFABD-D20B-4FD9-A50B-F128F0E49F13}">
      <dgm:prSet/>
      <dgm:spPr/>
      <dgm:t>
        <a:bodyPr/>
        <a:lstStyle/>
        <a:p>
          <a:endParaRPr lang="es-ES"/>
        </a:p>
      </dgm:t>
    </dgm:pt>
    <dgm:pt modelId="{3410DCC7-B356-4E7C-A5BD-00FD362FBCC2}">
      <dgm:prSet phldrT="[Texto]" custT="1"/>
      <dgm:spPr/>
      <dgm:t>
        <a:bodyPr/>
        <a:lstStyle/>
        <a:p>
          <a:r>
            <a:rPr lang="es-ES" sz="2400" b="1" i="0" dirty="0" smtClean="0"/>
            <a:t>Gestión del riesgo en salud</a:t>
          </a:r>
          <a:endParaRPr lang="es-ES" sz="2400" b="1" dirty="0"/>
        </a:p>
      </dgm:t>
    </dgm:pt>
    <dgm:pt modelId="{BAD3E509-99A3-4ED9-9D09-B8A7B1DFCA56}" type="parTrans" cxnId="{F752F78C-6652-4BA7-AA54-5308EA70E86F}">
      <dgm:prSet/>
      <dgm:spPr/>
      <dgm:t>
        <a:bodyPr/>
        <a:lstStyle/>
        <a:p>
          <a:endParaRPr lang="es-ES"/>
        </a:p>
      </dgm:t>
    </dgm:pt>
    <dgm:pt modelId="{BD148169-9CD9-44CA-A12F-77BC88097E06}" type="sibTrans" cxnId="{F752F78C-6652-4BA7-AA54-5308EA70E86F}">
      <dgm:prSet/>
      <dgm:spPr/>
      <dgm:t>
        <a:bodyPr/>
        <a:lstStyle/>
        <a:p>
          <a:endParaRPr lang="es-ES"/>
        </a:p>
      </dgm:t>
    </dgm:pt>
    <dgm:pt modelId="{7B22A46B-7712-4999-8092-36F641C92209}">
      <dgm:prSet phldrT="[Texto]"/>
      <dgm:spPr/>
      <dgm:t>
        <a:bodyPr/>
        <a:lstStyle/>
        <a:p>
          <a:pPr algn="just"/>
          <a:r>
            <a:rPr lang="es-ES" b="0" i="0" dirty="0" smtClean="0"/>
            <a:t>Proceso que le permite a la entidad territorial identificar, analizar e intervenir riesgos colectivos en salud, así como la percepción de la población frente a las amenazas y vulnerabilidades para disminuir o mantener la ocurrencia de eventos negativos para la salud a través de estrategias de prevención o mitigación. </a:t>
          </a:r>
          <a:endParaRPr lang="es-ES" dirty="0"/>
        </a:p>
      </dgm:t>
    </dgm:pt>
    <dgm:pt modelId="{DE95736F-47B7-4B69-8E87-4C6B7D6726F0}" type="parTrans" cxnId="{D1A678B3-21D6-469F-93A6-2106B9730ADD}">
      <dgm:prSet/>
      <dgm:spPr/>
      <dgm:t>
        <a:bodyPr/>
        <a:lstStyle/>
        <a:p>
          <a:endParaRPr lang="es-ES"/>
        </a:p>
      </dgm:t>
    </dgm:pt>
    <dgm:pt modelId="{534C2801-FE98-4321-9B6B-037425DD108B}" type="sibTrans" cxnId="{D1A678B3-21D6-469F-93A6-2106B9730ADD}">
      <dgm:prSet/>
      <dgm:spPr/>
      <dgm:t>
        <a:bodyPr/>
        <a:lstStyle/>
        <a:p>
          <a:endParaRPr lang="es-ES"/>
        </a:p>
      </dgm:t>
    </dgm:pt>
    <dgm:pt modelId="{8F76FBAF-B958-42E4-AF3D-BD574AE7DAD0}">
      <dgm:prSet phldrT="[Texto]"/>
      <dgm:spPr/>
      <dgm:t>
        <a:bodyPr/>
        <a:lstStyle/>
        <a:p>
          <a:pPr algn="just"/>
          <a:r>
            <a:rPr lang="es-ES" b="0" i="0" dirty="0" smtClean="0"/>
            <a:t>Marco de acción que contribuye a garantizar el derecho a la vida y a la salud mediante la formulación, implementación y evaluación de políticas públicas saludables, el desarrollo de capacidades, la movilización social, la creación de entornos saludables y el desarrollo de acciones sectoriales e intersectoriales/</a:t>
          </a:r>
          <a:r>
            <a:rPr lang="es-ES" b="0" i="0" dirty="0" err="1" smtClean="0"/>
            <a:t>transectoriales</a:t>
          </a:r>
          <a:r>
            <a:rPr lang="es-ES" b="0" i="0" dirty="0" smtClean="0"/>
            <a:t> y comunitarias.</a:t>
          </a:r>
          <a:endParaRPr lang="es-ES" dirty="0"/>
        </a:p>
      </dgm:t>
    </dgm:pt>
    <dgm:pt modelId="{BC54EC9C-19C7-4FD2-A803-1461613FC81A}" type="sibTrans" cxnId="{25E19D72-02C0-4676-9C1F-5CC26E5458F6}">
      <dgm:prSet/>
      <dgm:spPr/>
      <dgm:t>
        <a:bodyPr/>
        <a:lstStyle/>
        <a:p>
          <a:endParaRPr lang="es-ES"/>
        </a:p>
      </dgm:t>
    </dgm:pt>
    <dgm:pt modelId="{DCD021BA-2F54-4081-9E85-5A9BD9CE54E7}" type="parTrans" cxnId="{25E19D72-02C0-4676-9C1F-5CC26E5458F6}">
      <dgm:prSet/>
      <dgm:spPr/>
      <dgm:t>
        <a:bodyPr/>
        <a:lstStyle/>
        <a:p>
          <a:endParaRPr lang="es-ES"/>
        </a:p>
      </dgm:t>
    </dgm:pt>
    <dgm:pt modelId="{2005C888-DBA0-4421-8DB3-C97BCE059435}" type="pres">
      <dgm:prSet presAssocID="{E5289B39-3290-469C-B14A-117BC5424D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934687B-8DEB-455E-919B-A5CFDF5C83BB}" type="pres">
      <dgm:prSet presAssocID="{5326E9FE-F952-42DA-9836-9D3E4FEDCFCC}" presName="composite" presStyleCnt="0"/>
      <dgm:spPr/>
    </dgm:pt>
    <dgm:pt modelId="{16AA6314-D7B4-4A91-9AE7-8846E1467C3C}" type="pres">
      <dgm:prSet presAssocID="{5326E9FE-F952-42DA-9836-9D3E4FEDCFC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34B665-410E-43ED-942A-A01FE36669D6}" type="pres">
      <dgm:prSet presAssocID="{5326E9FE-F952-42DA-9836-9D3E4FEDCFC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4F6608-0F07-492E-920E-2C151F857580}" type="pres">
      <dgm:prSet presAssocID="{F60A6C23-021E-44C2-B93D-D0293B01F218}" presName="space" presStyleCnt="0"/>
      <dgm:spPr/>
    </dgm:pt>
    <dgm:pt modelId="{C02E5C42-B6D6-4770-8CD7-B26D0382F62A}" type="pres">
      <dgm:prSet presAssocID="{3410DCC7-B356-4E7C-A5BD-00FD362FBCC2}" presName="composite" presStyleCnt="0"/>
      <dgm:spPr/>
    </dgm:pt>
    <dgm:pt modelId="{A5A2487F-680E-4239-9933-F5F7FBFA2F7D}" type="pres">
      <dgm:prSet presAssocID="{3410DCC7-B356-4E7C-A5BD-00FD362FBCC2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7EBAD4-D56A-4921-99E1-57A104235809}" type="pres">
      <dgm:prSet presAssocID="{3410DCC7-B356-4E7C-A5BD-00FD362FBCC2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7DBFABD-D20B-4FD9-A50B-F128F0E49F13}" srcId="{E5289B39-3290-469C-B14A-117BC5424D34}" destId="{5326E9FE-F952-42DA-9836-9D3E4FEDCFCC}" srcOrd="0" destOrd="0" parTransId="{18DA581F-C11E-49E4-8FA5-EFBEF01107D8}" sibTransId="{F60A6C23-021E-44C2-B93D-D0293B01F218}"/>
    <dgm:cxn modelId="{D1A678B3-21D6-469F-93A6-2106B9730ADD}" srcId="{3410DCC7-B356-4E7C-A5BD-00FD362FBCC2}" destId="{7B22A46B-7712-4999-8092-36F641C92209}" srcOrd="0" destOrd="0" parTransId="{DE95736F-47B7-4B69-8E87-4C6B7D6726F0}" sibTransId="{534C2801-FE98-4321-9B6B-037425DD108B}"/>
    <dgm:cxn modelId="{25E19D72-02C0-4676-9C1F-5CC26E5458F6}" srcId="{5326E9FE-F952-42DA-9836-9D3E4FEDCFCC}" destId="{8F76FBAF-B958-42E4-AF3D-BD574AE7DAD0}" srcOrd="0" destOrd="0" parTransId="{DCD021BA-2F54-4081-9E85-5A9BD9CE54E7}" sibTransId="{BC54EC9C-19C7-4FD2-A803-1461613FC81A}"/>
    <dgm:cxn modelId="{A22A5BA6-EDF7-41ED-BF4A-6BAE7EE0B56A}" type="presOf" srcId="{E5289B39-3290-469C-B14A-117BC5424D34}" destId="{2005C888-DBA0-4421-8DB3-C97BCE059435}" srcOrd="0" destOrd="0" presId="urn:microsoft.com/office/officeart/2005/8/layout/hList1"/>
    <dgm:cxn modelId="{F752F78C-6652-4BA7-AA54-5308EA70E86F}" srcId="{E5289B39-3290-469C-B14A-117BC5424D34}" destId="{3410DCC7-B356-4E7C-A5BD-00FD362FBCC2}" srcOrd="1" destOrd="0" parTransId="{BAD3E509-99A3-4ED9-9D09-B8A7B1DFCA56}" sibTransId="{BD148169-9CD9-44CA-A12F-77BC88097E06}"/>
    <dgm:cxn modelId="{948EADD1-F345-4149-AE27-BC03CE12B8FC}" type="presOf" srcId="{5326E9FE-F952-42DA-9836-9D3E4FEDCFCC}" destId="{16AA6314-D7B4-4A91-9AE7-8846E1467C3C}" srcOrd="0" destOrd="0" presId="urn:microsoft.com/office/officeart/2005/8/layout/hList1"/>
    <dgm:cxn modelId="{AE55924D-367F-49A1-8F8E-ABAE55768C50}" type="presOf" srcId="{8F76FBAF-B958-42E4-AF3D-BD574AE7DAD0}" destId="{6934B665-410E-43ED-942A-A01FE36669D6}" srcOrd="0" destOrd="0" presId="urn:microsoft.com/office/officeart/2005/8/layout/hList1"/>
    <dgm:cxn modelId="{B2EAF742-E269-45B8-B743-FE04A90B17E6}" type="presOf" srcId="{3410DCC7-B356-4E7C-A5BD-00FD362FBCC2}" destId="{A5A2487F-680E-4239-9933-F5F7FBFA2F7D}" srcOrd="0" destOrd="0" presId="urn:microsoft.com/office/officeart/2005/8/layout/hList1"/>
    <dgm:cxn modelId="{EEF899E2-02C7-465C-8496-2BA0B1F79CCF}" type="presOf" srcId="{7B22A46B-7712-4999-8092-36F641C92209}" destId="{C87EBAD4-D56A-4921-99E1-57A104235809}" srcOrd="0" destOrd="0" presId="urn:microsoft.com/office/officeart/2005/8/layout/hList1"/>
    <dgm:cxn modelId="{E9119DCF-6417-4BC0-AEB0-59308ABB19EC}" type="presParOf" srcId="{2005C888-DBA0-4421-8DB3-C97BCE059435}" destId="{B934687B-8DEB-455E-919B-A5CFDF5C83BB}" srcOrd="0" destOrd="0" presId="urn:microsoft.com/office/officeart/2005/8/layout/hList1"/>
    <dgm:cxn modelId="{E85ECC8A-0582-4238-A73C-FCB4DBD7268E}" type="presParOf" srcId="{B934687B-8DEB-455E-919B-A5CFDF5C83BB}" destId="{16AA6314-D7B4-4A91-9AE7-8846E1467C3C}" srcOrd="0" destOrd="0" presId="urn:microsoft.com/office/officeart/2005/8/layout/hList1"/>
    <dgm:cxn modelId="{7C44217C-8094-4FDB-BF89-61BAED703E87}" type="presParOf" srcId="{B934687B-8DEB-455E-919B-A5CFDF5C83BB}" destId="{6934B665-410E-43ED-942A-A01FE36669D6}" srcOrd="1" destOrd="0" presId="urn:microsoft.com/office/officeart/2005/8/layout/hList1"/>
    <dgm:cxn modelId="{85FFD987-A2D0-4FAD-9141-3B0327D58212}" type="presParOf" srcId="{2005C888-DBA0-4421-8DB3-C97BCE059435}" destId="{1A4F6608-0F07-492E-920E-2C151F857580}" srcOrd="1" destOrd="0" presId="urn:microsoft.com/office/officeart/2005/8/layout/hList1"/>
    <dgm:cxn modelId="{F4FC5A04-BE7C-495A-9921-0A7D8FC77B47}" type="presParOf" srcId="{2005C888-DBA0-4421-8DB3-C97BCE059435}" destId="{C02E5C42-B6D6-4770-8CD7-B26D0382F62A}" srcOrd="2" destOrd="0" presId="urn:microsoft.com/office/officeart/2005/8/layout/hList1"/>
    <dgm:cxn modelId="{29E1117A-28B0-4C2F-8CF2-C094E5EABAAA}" type="presParOf" srcId="{C02E5C42-B6D6-4770-8CD7-B26D0382F62A}" destId="{A5A2487F-680E-4239-9933-F5F7FBFA2F7D}" srcOrd="0" destOrd="0" presId="urn:microsoft.com/office/officeart/2005/8/layout/hList1"/>
    <dgm:cxn modelId="{BE58B9FD-893F-4D25-9B54-126C9C4CE735}" type="presParOf" srcId="{C02E5C42-B6D6-4770-8CD7-B26D0382F62A}" destId="{C87EBAD4-D56A-4921-99E1-57A10423580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739D3-43C8-4B67-B673-235028040971}">
      <dsp:nvSpPr>
        <dsp:cNvPr id="0" name=""/>
        <dsp:cNvSpPr/>
      </dsp:nvSpPr>
      <dsp:spPr>
        <a:xfrm>
          <a:off x="0" y="171500"/>
          <a:ext cx="3024065" cy="18144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>
              <a:solidFill>
                <a:srgbClr val="002060"/>
              </a:solidFill>
            </a:rPr>
            <a:t>ACCESIBILIDAD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i="0" kern="1200" dirty="0" smtClean="0"/>
            <a:t>Las personas, familias y comunidades reciben las intervenciones PIC, sin barreras económicas, geográficas, culturales, tecnológicas o sociales relacionadas con condiciones de edad, etnia, sexo, género, raza, discapacidad, entre otras. </a:t>
          </a:r>
          <a:endParaRPr lang="es-ES" sz="1400" kern="1200" dirty="0"/>
        </a:p>
      </dsp:txBody>
      <dsp:txXfrm>
        <a:off x="0" y="171500"/>
        <a:ext cx="3024065" cy="1814439"/>
      </dsp:txXfrm>
    </dsp:sp>
    <dsp:sp modelId="{62C6E14B-58BF-48C8-B252-4AE795B75379}">
      <dsp:nvSpPr>
        <dsp:cNvPr id="0" name=""/>
        <dsp:cNvSpPr/>
      </dsp:nvSpPr>
      <dsp:spPr>
        <a:xfrm>
          <a:off x="3326472" y="171500"/>
          <a:ext cx="3024065" cy="1814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>
              <a:solidFill>
                <a:srgbClr val="002060"/>
              </a:solidFill>
            </a:rPr>
            <a:t>OPORTUNIDAD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i="0" kern="1200" dirty="0" smtClean="0"/>
            <a:t>El PIC identifica e interviene en el momento apropiado los aspectos que potencian la salud de la persona, familia y comunidad. </a:t>
          </a:r>
          <a:endParaRPr lang="es-ES" sz="1400" kern="1200" dirty="0"/>
        </a:p>
      </dsp:txBody>
      <dsp:txXfrm>
        <a:off x="3326472" y="171500"/>
        <a:ext cx="3024065" cy="1814439"/>
      </dsp:txXfrm>
    </dsp:sp>
    <dsp:sp modelId="{89DDA0EE-6484-4E5A-9F03-F1437B67260F}">
      <dsp:nvSpPr>
        <dsp:cNvPr id="0" name=""/>
        <dsp:cNvSpPr/>
      </dsp:nvSpPr>
      <dsp:spPr>
        <a:xfrm>
          <a:off x="6652945" y="171500"/>
          <a:ext cx="3024065" cy="18144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>
              <a:solidFill>
                <a:srgbClr val="002060"/>
              </a:solidFill>
            </a:rPr>
            <a:t>SEGURIDAD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i="0" kern="1200" dirty="0" smtClean="0"/>
            <a:t>Las intervenciones colectivas basadas en evidencia potencian la salud de las personas, familias y comunidades, evitando el daño o mitigando sus consecuencias, sin que con su ejecución se ponga en riesgo la salud y la vida de las mismas. </a:t>
          </a:r>
          <a:endParaRPr lang="es-ES" sz="1400" kern="1200" dirty="0"/>
        </a:p>
      </dsp:txBody>
      <dsp:txXfrm>
        <a:off x="6652945" y="171500"/>
        <a:ext cx="3024065" cy="1814439"/>
      </dsp:txXfrm>
    </dsp:sp>
    <dsp:sp modelId="{84B39734-5B46-477D-A75F-35CBA4D54978}">
      <dsp:nvSpPr>
        <dsp:cNvPr id="0" name=""/>
        <dsp:cNvSpPr/>
      </dsp:nvSpPr>
      <dsp:spPr>
        <a:xfrm>
          <a:off x="1663236" y="2288346"/>
          <a:ext cx="3024065" cy="18144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>
              <a:solidFill>
                <a:srgbClr val="002060"/>
              </a:solidFill>
            </a:rPr>
            <a:t>PERTINENCIA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i="0" kern="1200" dirty="0" smtClean="0"/>
            <a:t>Las intervenciones colectivas y acciones individuales de alta externalidad surgen del reconocimiento de las condiciones específicas y diferenciales de la población y su realidad territorial y de la evidencia de su efectividad. </a:t>
          </a:r>
          <a:endParaRPr lang="es-ES" sz="1400" kern="1200" dirty="0"/>
        </a:p>
      </dsp:txBody>
      <dsp:txXfrm>
        <a:off x="1663236" y="2288346"/>
        <a:ext cx="3024065" cy="1814439"/>
      </dsp:txXfrm>
    </dsp:sp>
    <dsp:sp modelId="{793176DE-8F5C-41B9-9714-12CD84C022A8}">
      <dsp:nvSpPr>
        <dsp:cNvPr id="0" name=""/>
        <dsp:cNvSpPr/>
      </dsp:nvSpPr>
      <dsp:spPr>
        <a:xfrm>
          <a:off x="4989708" y="2288346"/>
          <a:ext cx="3024065" cy="181443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>
              <a:solidFill>
                <a:srgbClr val="002060"/>
              </a:solidFill>
            </a:rPr>
            <a:t>CONTINUIDAD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0" i="0" kern="1200" dirty="0" smtClean="0"/>
            <a:t>Las intervenciones colectivas se ejecutan de forma lógica y secuencial, sin interrupción en el tiempo para contribuir al logro de los resultados en salud. </a:t>
          </a:r>
          <a:endParaRPr lang="es-ES" sz="1700" kern="1200" dirty="0"/>
        </a:p>
      </dsp:txBody>
      <dsp:txXfrm>
        <a:off x="4989708" y="2288346"/>
        <a:ext cx="3024065" cy="1814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7998C-997A-415C-93A8-1D55F1852D6F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FC8C8-8A08-426C-B9C9-2ACB99AA6E8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759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FC8C8-8A08-426C-B9C9-2ACB99AA6E8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9789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FC8C8-8A08-426C-B9C9-2ACB99AA6E8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2732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674" y="2428031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latin typeface="Arial Black" panose="020B0A04020102020204" pitchFamily="34" charset="0"/>
              </a:rPr>
              <a:t>Inducción</a:t>
            </a:r>
            <a:br>
              <a:rPr lang="es-CO" sz="4800" b="1" dirty="0" smtClean="0">
                <a:latin typeface="Arial Black" panose="020B0A04020102020204" pitchFamily="34" charset="0"/>
              </a:rPr>
            </a:br>
            <a:r>
              <a:rPr lang="es-CO" sz="4800" b="1" dirty="0">
                <a:latin typeface="Arial Black" panose="020B0A04020102020204" pitchFamily="34" charset="0"/>
              </a:rPr>
              <a:t/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>
                <a:latin typeface="Arial Black" panose="020B0A04020102020204" pitchFamily="34" charset="0"/>
              </a:rPr>
              <a:t> </a:t>
            </a:r>
            <a:r>
              <a:rPr lang="es-CO" sz="4800" b="1" dirty="0" smtClean="0">
                <a:latin typeface="Arial Black" panose="020B0A04020102020204" pitchFamily="34" charset="0"/>
              </a:rPr>
              <a:t>PLAN DE INTERVENCIONES COLECTIVAS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4622" y="4209154"/>
            <a:ext cx="5927815" cy="1051880"/>
          </a:xfrm>
        </p:spPr>
        <p:txBody>
          <a:bodyPr>
            <a:normAutofit/>
          </a:bodyPr>
          <a:lstStyle/>
          <a:p>
            <a:r>
              <a:rPr lang="es-CO" sz="2000" dirty="0" smtClean="0"/>
              <a:t>Andrea Paola Hernández</a:t>
            </a:r>
          </a:p>
          <a:p>
            <a:r>
              <a:rPr lang="es-CO" sz="2000" dirty="0" smtClean="0"/>
              <a:t>Líder Proceso PIC</a:t>
            </a:r>
            <a:endParaRPr lang="es-CO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7288" y="5099816"/>
            <a:ext cx="1902219" cy="168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8939" y="901134"/>
            <a:ext cx="9390321" cy="1591515"/>
          </a:xfrm>
        </p:spPr>
        <p:txBody>
          <a:bodyPr>
            <a:normAutofit fontScale="90000"/>
          </a:bodyPr>
          <a:lstStyle/>
          <a:p>
            <a:r>
              <a:rPr lang="es-CO" sz="4400" b="1" dirty="0">
                <a:latin typeface="Arial Black" panose="020B0A04020102020204" pitchFamily="34" charset="0"/>
              </a:rPr>
              <a:t>¿Qué es </a:t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>Plan de Intervenciones colectivas  PIC?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838200" y="2567077"/>
            <a:ext cx="10591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Es un plan de beneficios compuesto por intervenciones de promoción de la salud y gestión del riesgo, las cuales se enmarcan en las estrategias definidas en el Plan Territorial de Salud (PTS), y buscan impactar positivamente los determinantes sociales de la salud y alcanzar los resultados definidos en estos el marco de la estrategia de Atención Primaria en Salud.</a:t>
            </a:r>
          </a:p>
          <a:p>
            <a:pPr algn="just"/>
            <a:r>
              <a:rPr lang="es-ES" dirty="0"/>
              <a:t> 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98" y="4650993"/>
            <a:ext cx="4805916" cy="1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4680094" y="1548091"/>
            <a:ext cx="72303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Comprende </a:t>
            </a:r>
            <a:r>
              <a:rPr lang="es-ES" sz="2400" dirty="0"/>
              <a:t>un conjunto de intervenciones, procedimientos, actividades e insumos, los cuales se ejecutan de manera complementaria a otros planes de beneficios, buscando la articulación con otros recursos disponibles en el territorio, de modo que se garantice la armonización de recursos del Sistema de Salud y de otros sectores que concurran en la afectación positiva de los determinantes sociales de la salud.</a:t>
            </a:r>
          </a:p>
        </p:txBody>
      </p:sp>
      <p:pic>
        <p:nvPicPr>
          <p:cNvPr id="1026" name="Picture 2" descr="Arriba 92+ Foto Infografía Con Los Elementos Del Plan De Negocios Llen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420" y="544415"/>
            <a:ext cx="5577569" cy="465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o 5"/>
          <p:cNvGrpSpPr/>
          <p:nvPr/>
        </p:nvGrpSpPr>
        <p:grpSpPr>
          <a:xfrm>
            <a:off x="3468384" y="4797341"/>
            <a:ext cx="6166355" cy="2060659"/>
            <a:chOff x="2715909" y="4754550"/>
            <a:chExt cx="6166355" cy="2060659"/>
          </a:xfrm>
        </p:grpSpPr>
        <p:sp>
          <p:nvSpPr>
            <p:cNvPr id="4" name="Flecha derecha 3"/>
            <p:cNvSpPr/>
            <p:nvPr/>
          </p:nvSpPr>
          <p:spPr>
            <a:xfrm>
              <a:off x="2715909" y="4768863"/>
              <a:ext cx="5436480" cy="2046346"/>
            </a:xfrm>
            <a:prstGeom prst="rightArrow">
              <a:avLst>
                <a:gd name="adj1" fmla="val 50000"/>
                <a:gd name="adj2" fmla="val 44137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ES" sz="1200" dirty="0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2715909" y="5329212"/>
              <a:ext cx="47429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/>
                <a:t>Estas actividades e intervenciones son ejecutadas en el municipio a través de </a:t>
              </a:r>
              <a:r>
                <a:rPr lang="es-CO" sz="1400" dirty="0" smtClean="0"/>
                <a:t>contrato </a:t>
              </a:r>
              <a:r>
                <a:rPr lang="es-CO" sz="1400" dirty="0"/>
                <a:t>interadministrativo para cada vigencia, suscrito entre el municipio de la Plata y la Empresa Social del Estado San </a:t>
              </a:r>
              <a:r>
                <a:rPr lang="es-CO" sz="1400" dirty="0" smtClean="0"/>
                <a:t>Sebastián.</a:t>
              </a:r>
              <a:endParaRPr lang="es-ES" sz="1400" dirty="0"/>
            </a:p>
          </p:txBody>
        </p:sp>
        <p:pic>
          <p:nvPicPr>
            <p:cNvPr id="3074" name="Picture 2" descr="Ilustración del concepto de alerta | Vector Gratis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319" y="4754550"/>
              <a:ext cx="1943945" cy="1943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39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03306" y="2478284"/>
            <a:ext cx="622988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 smtClean="0"/>
              <a:t>Realizar </a:t>
            </a:r>
            <a:r>
              <a:rPr lang="es-CO" sz="2400" dirty="0"/>
              <a:t>intervenciones colectivas y de alta externalidad, procedimientos o actividades para la promoción de la salud y la gestión del riesgo, dirigidas a grupos poblacionales a lo largo del curso de la vida, definidas con fundamento en la evidencia disponible y en las prioridades de salud del territorio.</a:t>
            </a:r>
            <a:endParaRPr lang="es-ES" sz="2400" dirty="0"/>
          </a:p>
          <a:p>
            <a:endParaRPr lang="es-ES" dirty="0"/>
          </a:p>
        </p:txBody>
      </p:sp>
      <p:sp>
        <p:nvSpPr>
          <p:cNvPr id="5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009" y="1264775"/>
            <a:ext cx="5389463" cy="745482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Objetivo del PIC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7316949" y="1410056"/>
            <a:ext cx="4111939" cy="4232878"/>
            <a:chOff x="7316949" y="1410056"/>
            <a:chExt cx="4111939" cy="4232878"/>
          </a:xfrm>
        </p:grpSpPr>
        <p:pic>
          <p:nvPicPr>
            <p:cNvPr id="3" name="Picture 2" descr="Esclerodiario empp - emsp: Diseño inclusivo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6949" y="1410056"/>
              <a:ext cx="4111939" cy="42328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46713" y="2938409"/>
              <a:ext cx="1268322" cy="11226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053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192994" y="2651995"/>
            <a:ext cx="6096000" cy="26157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CO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Comunidad </a:t>
            </a:r>
            <a:r>
              <a:rPr lang="es-CO" sz="2400" dirty="0">
                <a:ea typeface="Calibri" panose="020F0502020204030204" pitchFamily="34" charset="0"/>
                <a:cs typeface="Arial" panose="020B0604020202020204" pitchFamily="34" charset="0"/>
              </a:rPr>
              <a:t>Plateña de la zona urbana y de alta ruralidad del Municipio de la Plata, en los diferentes entornos y con la población sujeto especifica según Plan de Acción para la vigencia, en los cursos de vida de la Primera infancia a la vejez.</a:t>
            </a:r>
            <a:endParaRPr lang="es-ES" sz="2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97" y="1435691"/>
            <a:ext cx="5389463" cy="745482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Alcance del PIC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El blog de Ms. Denny : agosto 201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71" y="2252887"/>
            <a:ext cx="4322421" cy="301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24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7829" y="0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Principios del PIC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4951971" y="2056789"/>
            <a:ext cx="6509925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ES" sz="2400" b="1" dirty="0"/>
              <a:t>Estatal: </a:t>
            </a:r>
            <a:r>
              <a:rPr lang="es-ES" sz="2400" dirty="0"/>
              <a:t>El PIC es dirigido y administrado por el Estado. Su formulación, ejecución, seguimiento y evaluación está a cargo de los departamentos, distritos y municipios de acuerdo con las competencias definidas en la normatividad vigente, en el marco del plan decenal de salud pública y los planes territoriales de salud, bajo los parámetros y lineamientos que determine este ministerio. </a:t>
            </a:r>
          </a:p>
          <a:p>
            <a:r>
              <a:rPr lang="es-ES" sz="2400" dirty="0"/>
              <a:t> </a:t>
            </a:r>
          </a:p>
        </p:txBody>
      </p:sp>
      <p:pic>
        <p:nvPicPr>
          <p:cNvPr id="2" name="Picture 2" descr="INTRODUCCIÓN ¿QUÉ ES UN SISTEMA DE SALUD? VENTAJAS Y DESVENTAJAS DEL ...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6" t="28076" r="19509"/>
          <a:stretch/>
        </p:blipFill>
        <p:spPr bwMode="auto">
          <a:xfrm>
            <a:off x="0" y="2258809"/>
            <a:ext cx="4591990" cy="292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8828" y="1190848"/>
            <a:ext cx="104730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Gratuidad: </a:t>
            </a:r>
            <a:r>
              <a:rPr lang="es-ES" sz="2400" dirty="0"/>
              <a:t>Las intervenciones colectivas que constituyen el PIC son gratuitas y están dirigidas a la totalidad de la población, independientemente de su estado de aseguramiento. </a:t>
            </a:r>
            <a:endParaRPr lang="es-ES" sz="2400" dirty="0" smtClean="0"/>
          </a:p>
          <a:p>
            <a:pPr algn="ctr"/>
            <a:endParaRPr lang="es-ES" sz="2400" dirty="0"/>
          </a:p>
          <a:p>
            <a:pPr algn="ctr"/>
            <a:r>
              <a:rPr lang="es-ES" sz="2400" dirty="0" smtClean="0"/>
              <a:t>Su </a:t>
            </a:r>
            <a:r>
              <a:rPr lang="es-ES" sz="2400" dirty="0"/>
              <a:t>ejecución no está sujeta a procesos de afiliación, periodos mínimos de cotización, copagos, cuotas moderadoras o cuotas de recuperación. </a:t>
            </a:r>
          </a:p>
        </p:txBody>
      </p:sp>
      <p:pic>
        <p:nvPicPr>
          <p:cNvPr id="5" name="Picture 2" descr="Grupo de personal médico que lleva iconos relacionados con la salud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406" y="3361721"/>
            <a:ext cx="4575913" cy="365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3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20547" y="2007853"/>
            <a:ext cx="55820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smtClean="0"/>
              <a:t>Territorialidad: </a:t>
            </a:r>
            <a:r>
              <a:rPr lang="es-ES" sz="2400" dirty="0"/>
              <a:t>El PIC se rige por los procesos de autonomía y poder local; su principal escenario de acción es el territorio-departamento, distrito y municipio. </a:t>
            </a:r>
            <a:endParaRPr lang="es-ES" sz="2400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3264195" y="5794786"/>
            <a:ext cx="5528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Las intervenciones colectivas que constituyen el PIC son definidas por cada entidad territorial conforme a la situación de salud de la </a:t>
            </a:r>
            <a:r>
              <a:rPr lang="es-ES" dirty="0" smtClean="0"/>
              <a:t>población</a:t>
            </a:r>
            <a:r>
              <a:rPr lang="es-ES" dirty="0"/>
              <a:t>.</a:t>
            </a:r>
          </a:p>
        </p:txBody>
      </p:sp>
      <p:pic>
        <p:nvPicPr>
          <p:cNvPr id="18" name="Picture 2" descr="Premium Vector | Vector illustration of multicultural childre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9E6"/>
              </a:clrFrom>
              <a:clrTo>
                <a:srgbClr val="FCF9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643" y="382773"/>
            <a:ext cx="5045403" cy="504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portante png 10 free Cliparts | Download images on Clipground 202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718" y="4728347"/>
            <a:ext cx="1508457" cy="120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4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205" y="510363"/>
            <a:ext cx="10401410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Características de la calidad de las intervenciones colectivas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159324107"/>
              </p:ext>
            </p:extLst>
          </p:nvPr>
        </p:nvGraphicFramePr>
        <p:xfrm>
          <a:off x="1199404" y="2101878"/>
          <a:ext cx="9677011" cy="4274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518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502274427"/>
              </p:ext>
            </p:extLst>
          </p:nvPr>
        </p:nvGraphicFramePr>
        <p:xfrm>
          <a:off x="1475849" y="148856"/>
          <a:ext cx="9039751" cy="3485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ángulo 4"/>
          <p:cNvSpPr/>
          <p:nvPr/>
        </p:nvSpPr>
        <p:spPr>
          <a:xfrm>
            <a:off x="712382" y="3304539"/>
            <a:ext cx="110791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Los </a:t>
            </a:r>
            <a:r>
              <a:rPr lang="es-ES" sz="2000" dirty="0"/>
              <a:t>contenidos del PIC, los recursos para su ejecución, la cobertura de las mismas y los criterios para el respectivo monitoreo y evaluación, se definirán de acuerdo con: </a:t>
            </a:r>
            <a:endParaRPr lang="es-ES" sz="2000" dirty="0" smtClean="0"/>
          </a:p>
          <a:p>
            <a:endParaRPr lang="es-E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L</a:t>
            </a:r>
            <a:r>
              <a:rPr lang="es-ES" sz="2000" dirty="0" smtClean="0"/>
              <a:t>as </a:t>
            </a:r>
            <a:r>
              <a:rPr lang="es-ES" sz="2000" dirty="0"/>
              <a:t>necesidades, problemáticas y potencialidades de los municipios, distritos y </a:t>
            </a:r>
            <a:r>
              <a:rPr lang="es-ES" sz="2000" dirty="0" smtClean="0"/>
              <a:t>departamentos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Los </a:t>
            </a:r>
            <a:r>
              <a:rPr lang="es-ES" sz="2000" dirty="0"/>
              <a:t>resultados en salud priorizados por cada entidad, las dimensiones y metas del </a:t>
            </a:r>
            <a:r>
              <a:rPr lang="es-ES" sz="2000" dirty="0" smtClean="0"/>
              <a:t>PDSP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Las </a:t>
            </a:r>
            <a:r>
              <a:rPr lang="es-ES" sz="2000" dirty="0"/>
              <a:t>estrategias definidas en el plan territorial de salud agrupadas en las líneas operativas de promoción de la salud y gestión del </a:t>
            </a:r>
            <a:r>
              <a:rPr lang="es-ES" sz="2000" dirty="0" smtClean="0"/>
              <a:t>riesgo.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Las </a:t>
            </a:r>
            <a:r>
              <a:rPr lang="es-ES" sz="2000" dirty="0"/>
              <a:t>competencias y responsabilidades establecidas en la </a:t>
            </a:r>
            <a:r>
              <a:rPr lang="es-ES" sz="2000" dirty="0" smtClean="0"/>
              <a:t>ley.</a:t>
            </a:r>
          </a:p>
        </p:txBody>
      </p:sp>
    </p:spTree>
    <p:extLst>
      <p:ext uri="{BB962C8B-B14F-4D97-AF65-F5344CB8AC3E}">
        <p14:creationId xmlns:p14="http://schemas.microsoft.com/office/powerpoint/2010/main" val="245030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1633" y="350875"/>
            <a:ext cx="10401410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Línea Operativa de las intervenciones colectivas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14532069"/>
              </p:ext>
            </p:extLst>
          </p:nvPr>
        </p:nvGraphicFramePr>
        <p:xfrm>
          <a:off x="1032540" y="2083981"/>
          <a:ext cx="9716978" cy="4033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5260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248" y="372140"/>
            <a:ext cx="10401410" cy="836604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Normatividad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24827" y="1219380"/>
            <a:ext cx="1167731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000" b="1" dirty="0" smtClean="0"/>
              <a:t>LEY </a:t>
            </a:r>
            <a:r>
              <a:rPr lang="es-CO" sz="2000" b="1" dirty="0"/>
              <a:t>100 DEL 23 DE DICIEMBRE DE 1993: </a:t>
            </a:r>
            <a:r>
              <a:rPr lang="es-CO" sz="2000" dirty="0"/>
              <a:t>“Por la cual se crea el sistema de seguridad social integral y se dictan otras disposiciones</a:t>
            </a:r>
            <a:r>
              <a:rPr lang="es-CO" sz="2000" b="1" i="1" dirty="0"/>
              <a:t>”. </a:t>
            </a:r>
            <a:r>
              <a:rPr lang="es-CO" sz="2000" dirty="0"/>
              <a:t>La Seguridad Social Integral es el conjunto de instituciones, normas y procedimientos, de que disponen la persona y la comunidad para gozar de una calidad de vida, mediante el cumplimiento progresivo de los planes y programas que el Estado y la sociedad desarrollen para proporcionar la cobertura integral de las contingencias, especialmente las que menoscaban la </a:t>
            </a:r>
            <a:r>
              <a:rPr lang="es-CO" sz="2000" dirty="0" smtClean="0"/>
              <a:t>salud.</a:t>
            </a:r>
          </a:p>
          <a:p>
            <a:pPr algn="just"/>
            <a:endParaRPr lang="es-CO" sz="2000" dirty="0"/>
          </a:p>
          <a:p>
            <a:pPr algn="just"/>
            <a:r>
              <a:rPr lang="es-CO" sz="2000" b="1" dirty="0"/>
              <a:t>LEY 1438 DEL 19 DE ENERO DE 2011: </a:t>
            </a:r>
            <a:r>
              <a:rPr lang="es-CO" sz="2000" dirty="0"/>
              <a:t>"Por medio de la cual se reforma el Sistema General de Seguridad Social en Salud y se dictan otras disposiciones". Esta ley tiene como objeto el fortalecimiento del Sistema General de Seguridad Social en Salud, a través de un modelo de prestación del servicio público en salud que en el marco de la estrategia Atención Primaria en Salud permita la acción coordinada del Estado, las instituciones y la sociedad para el mejoramiento de la salud y la creación de un ambiente sano y </a:t>
            </a:r>
            <a:r>
              <a:rPr lang="es-CO" sz="2000" dirty="0" smtClean="0"/>
              <a:t>saludable.</a:t>
            </a:r>
          </a:p>
          <a:p>
            <a:pPr algn="just"/>
            <a:endParaRPr lang="es-CO" sz="2000" dirty="0"/>
          </a:p>
          <a:p>
            <a:pPr algn="just"/>
            <a:r>
              <a:rPr lang="es-CO" sz="2000" b="1" dirty="0"/>
              <a:t>LEY 1122 DEL 9 DE ENERO DE 2007: </a:t>
            </a:r>
            <a:r>
              <a:rPr lang="es-CO" sz="2000" dirty="0"/>
              <a:t>Por la cual se hacen algunas modificaciones en el Sistema General de Seguridad Social en Salud y se dictan otras disposiciones. La presente ley tiene como objeto realizar ajustes al Sistema General de Seguridad Social en Salud, teniendo como prioridad el mejoramiento en la prestación de los servicios a los usuarios.</a:t>
            </a: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21256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0875" y="1041992"/>
            <a:ext cx="10983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 smtClean="0"/>
              <a:t>RESOLUCION 518 DEL 24 DE FEBRERO DE 2015: </a:t>
            </a:r>
            <a:r>
              <a:rPr lang="es-CO" sz="2000" dirty="0" smtClean="0"/>
              <a:t>La presente resolución tiene por objeto establecer disposiciones en relación con la Gestión de la Salud Pública y directrices para la elaboración, ejecución, seguimiento y evaluación del Plan de Salud Pública de Intervenciones Colectivas, en adelante PIC. </a:t>
            </a:r>
          </a:p>
          <a:p>
            <a:pPr algn="just"/>
            <a:endParaRPr lang="es-CO" sz="2000" b="1" dirty="0" smtClean="0"/>
          </a:p>
          <a:p>
            <a:pPr algn="just"/>
            <a:r>
              <a:rPr lang="es-CO" sz="2000" b="1" dirty="0" smtClean="0"/>
              <a:t>RESOLUCIÓN </a:t>
            </a:r>
            <a:r>
              <a:rPr lang="es-CO" sz="2000" b="1" dirty="0"/>
              <a:t>3280 DEL 2 DE AGOSTO DE 2018: </a:t>
            </a:r>
            <a:r>
              <a:rPr lang="es-CO" sz="2000" dirty="0"/>
              <a:t>La presente resolución tiene por objeto adoptar los lineamientos técnicos y operativos de la Ruta Integral de Atención para la Promoción y Mantenimiento de la Salud y de la Ruta Integral de Atención en Salud para la Población Materno Perinatal y las directrices para su </a:t>
            </a:r>
            <a:r>
              <a:rPr lang="es-CO" sz="2000" dirty="0" smtClean="0"/>
              <a:t>operación.</a:t>
            </a:r>
          </a:p>
          <a:p>
            <a:pPr algn="just"/>
            <a:endParaRPr lang="es-CO" sz="2000" dirty="0" smtClean="0"/>
          </a:p>
          <a:p>
            <a:pPr algn="just"/>
            <a:r>
              <a:rPr lang="es-CO" b="1" dirty="0"/>
              <a:t>RESOLUCIÓN 2626 DEL 27 DE SEPTIEMBRE DE 2019: </a:t>
            </a:r>
            <a:r>
              <a:rPr lang="es-CO" dirty="0"/>
              <a:t>Por la cual se modifica la Política de Atención Integral en Salud -PAIS y se adopta el Modelo de Acción Integral Territorial-MAITE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b="1" dirty="0"/>
              <a:t>RESOLUCIÓN </a:t>
            </a:r>
            <a:r>
              <a:rPr lang="es-CO" b="1" dirty="0" smtClean="0"/>
              <a:t>295 </a:t>
            </a:r>
            <a:r>
              <a:rPr lang="es-CO" b="1" dirty="0"/>
              <a:t>DEL 27 </a:t>
            </a:r>
            <a:r>
              <a:rPr lang="es-CO" b="1" dirty="0" smtClean="0"/>
              <a:t>DE FEBRERO DE 2023: </a:t>
            </a:r>
            <a:r>
              <a:rPr lang="es-ES" dirty="0" smtClean="0"/>
              <a:t>Por </a:t>
            </a:r>
            <a:r>
              <a:rPr lang="es-ES" dirty="0"/>
              <a:t>la cual se modifican los artículos 3, 8, 11, 14, 16, y 18 de la Resolución 518 de 2015 en relación con la gestión de la salud pública, las responsabilidades de las entidades territoriales y de los ejecutores del Plan de Salud Pública de Intervenciones Colectivas y las condiciones para la ejecución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049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2409</TotalTime>
  <Words>1421</Words>
  <Application>Microsoft Office PowerPoint</Application>
  <PresentationFormat>Panorámica</PresentationFormat>
  <Paragraphs>61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Times New Roman</vt:lpstr>
      <vt:lpstr>Tema de Office</vt:lpstr>
      <vt:lpstr>Inducción   PLAN DE INTERVENCIONES COLECTIVAS</vt:lpstr>
      <vt:lpstr>¿Qué es  Plan de Intervenciones colectivas  PIC?</vt:lpstr>
      <vt:lpstr>Presentación de PowerPoint</vt:lpstr>
      <vt:lpstr>Objetivo del PIC</vt:lpstr>
      <vt:lpstr>Alcance del PIC</vt:lpstr>
      <vt:lpstr>Principios del PIC</vt:lpstr>
      <vt:lpstr>Presentación de PowerPoint</vt:lpstr>
      <vt:lpstr>Presentación de PowerPoint</vt:lpstr>
      <vt:lpstr>Características de la calidad de las intervenciones colectivas</vt:lpstr>
      <vt:lpstr>Presentación de PowerPoint</vt:lpstr>
      <vt:lpstr>Línea Operativa de las intervenciones colectivas</vt:lpstr>
      <vt:lpstr>Normatividad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112</cp:revision>
  <dcterms:created xsi:type="dcterms:W3CDTF">2022-05-23T15:59:10Z</dcterms:created>
  <dcterms:modified xsi:type="dcterms:W3CDTF">2024-09-09T12:48:37Z</dcterms:modified>
</cp:coreProperties>
</file>