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301" r:id="rId3"/>
    <p:sldId id="258" r:id="rId4"/>
    <p:sldId id="257" r:id="rId5"/>
    <p:sldId id="302" r:id="rId6"/>
    <p:sldId id="303" r:id="rId7"/>
    <p:sldId id="304" r:id="rId8"/>
    <p:sldId id="305" r:id="rId9"/>
    <p:sldId id="306" r:id="rId10"/>
    <p:sldId id="295" r:id="rId11"/>
    <p:sldId id="296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9/09/2024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9" y="2230242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latin typeface="Arial Black" panose="020B0A04020102020204" pitchFamily="34" charset="0"/>
              </a:rPr>
              <a:t>Inducción</a:t>
            </a:r>
            <a:br>
              <a:rPr lang="es-CO" sz="4800" b="1" dirty="0">
                <a:latin typeface="Arial Black" panose="020B0A04020102020204" pitchFamily="34" charset="0"/>
              </a:rPr>
            </a:br>
            <a:r>
              <a:rPr lang="es-CO" sz="4800" b="1" dirty="0">
                <a:latin typeface="Arial Black" panose="020B0A04020102020204" pitchFamily="34" charset="0"/>
              </a:rPr>
              <a:t> Gestión </a:t>
            </a:r>
            <a:r>
              <a:rPr lang="es-CO" sz="4800" b="1" dirty="0" smtClean="0">
                <a:latin typeface="Arial Black" panose="020B0A04020102020204" pitchFamily="34" charset="0"/>
              </a:rPr>
              <a:t>Financiera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64BB40-C440-0323-B1DC-FCBE12CF4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091" y="3901253"/>
            <a:ext cx="5927815" cy="1051880"/>
          </a:xfrm>
        </p:spPr>
        <p:txBody>
          <a:bodyPr>
            <a:normAutofit fontScale="92500" lnSpcReduction="10000"/>
          </a:bodyPr>
          <a:lstStyle/>
          <a:p>
            <a:r>
              <a:rPr lang="es-CO" sz="2000" b="1" dirty="0" smtClean="0"/>
              <a:t>Rosmira Rodríguez Perdomo</a:t>
            </a:r>
          </a:p>
          <a:p>
            <a:r>
              <a:rPr lang="es-CO" sz="2000" dirty="0" smtClean="0"/>
              <a:t>Profesional Universitario                                                                        </a:t>
            </a:r>
          </a:p>
          <a:p>
            <a:r>
              <a:rPr lang="es-CO" sz="2000" dirty="0" smtClean="0"/>
              <a:t>Líder Gestión Financiera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99285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¿De qué se encarga Gestión Financiera?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540189" y="3375646"/>
            <a:ext cx="4437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El </a:t>
            </a:r>
            <a:r>
              <a:rPr lang="es-MX" dirty="0" smtClean="0"/>
              <a:t>Macro-proceso </a:t>
            </a:r>
            <a:r>
              <a:rPr lang="es-MX" dirty="0"/>
              <a:t>de Gestión Financiera es el encargado del direccionamiento estratégico en la administración de los ingresos y gastos en que se incurre en la prestación de los servicios y su funcionalidad </a:t>
            </a:r>
            <a:r>
              <a:rPr lang="es-MX" dirty="0" smtClean="0"/>
              <a:t>general de la E.S.E. San Sebastián. 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7" y="2747962"/>
            <a:ext cx="412432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3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>
                <a:latin typeface="Arial Black" panose="020B0A04020102020204" pitchFamily="34" charset="0"/>
              </a:rPr>
              <a:t>Política de Gestión </a:t>
            </a:r>
            <a:r>
              <a:rPr lang="es-CO" sz="3600" b="1" dirty="0" smtClean="0">
                <a:latin typeface="Arial Black" panose="020B0A04020102020204" pitchFamily="34" charset="0"/>
              </a:rPr>
              <a:t>Financiera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35500" y="2333685"/>
            <a:ext cx="5975560" cy="4524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s-MX" sz="2400" dirty="0"/>
              <a:t>La Empresa Social del Estado San Sebastián de la Plata Huila, a través del proceso de gestión financiera se compromete a administrar los recursos de la empresa de forma que permita asegurar la suficiencia en el cubrimiento de los gastos en que se incurre en la prestación de servicios y su funcionalidad general, garantizando su sostenibilidad financiera y rentabilidad social y propenderá por la protección de los recursos. Realizando todos sus lineamientos bajo el enfoque de gestión integral. </a:t>
            </a:r>
            <a:endParaRPr lang="es-CO" sz="2400" dirty="0"/>
          </a:p>
        </p:txBody>
      </p:sp>
      <p:pic>
        <p:nvPicPr>
          <p:cNvPr id="13" name="Imagen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" y="1676400"/>
            <a:ext cx="3922713" cy="349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637" y="739446"/>
            <a:ext cx="8086726" cy="1591515"/>
          </a:xfrm>
        </p:spPr>
        <p:txBody>
          <a:bodyPr>
            <a:normAutofit/>
          </a:bodyPr>
          <a:lstStyle/>
          <a:p>
            <a:r>
              <a:rPr lang="es-CO" sz="4400" b="1" dirty="0" smtClean="0">
                <a:latin typeface="Arial Black" panose="020B0A04020102020204" pitchFamily="34" charset="0"/>
              </a:rPr>
              <a:t>Macro – Proceso Gestión Financiera</a:t>
            </a:r>
            <a:endParaRPr lang="es-CO" sz="4400" b="1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400" y="3073400"/>
            <a:ext cx="90932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Proceso Gestión de Presupuesto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635500" y="2333685"/>
            <a:ext cx="597556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2400" dirty="0"/>
          </a:p>
          <a:p>
            <a:pPr algn="just"/>
            <a:r>
              <a:rPr lang="es-MX" sz="2400" dirty="0"/>
              <a:t>Es la herramienta administrativa que permite saber cuáles son los ingresos y gastos en un tiempo determinado, conocer el comportamiento para el cumplimiento de las metas planteadas y tomar las medidas necesarias para que su ejecución está ajustada normativamente y se cumpla el objetivo del proceso.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3" y="1828800"/>
            <a:ext cx="4228991" cy="36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Proceso Gestión de Facturación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97987" y="2676585"/>
            <a:ext cx="5975560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2400" dirty="0"/>
          </a:p>
          <a:p>
            <a:pPr algn="just"/>
            <a:r>
              <a:rPr lang="es-MX" sz="2400" dirty="0"/>
              <a:t>Proceso, procedimiento y actividades que permiten identificar, registrar, clasificar, liquidar y cuantificar la prestación de servicios de salud en la atención a un usuario con base al manual de procedimientos. </a:t>
            </a:r>
          </a:p>
          <a:p>
            <a:endParaRPr 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41" y="1767532"/>
            <a:ext cx="3870712" cy="312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Proceso Gestión de Tesorería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97987" y="2676585"/>
            <a:ext cx="597556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2400" dirty="0"/>
          </a:p>
          <a:p>
            <a:endParaRPr lang="es-CO" sz="2400" dirty="0"/>
          </a:p>
          <a:p>
            <a:pPr algn="just"/>
            <a:r>
              <a:rPr lang="es-MX" sz="2400" dirty="0" smtClean="0"/>
              <a:t>Proceso encargado de las acciones </a:t>
            </a:r>
            <a:r>
              <a:rPr lang="es-MX" sz="2400" dirty="0"/>
              <a:t>destinadas a la administración y gestión del dinero en la organización. </a:t>
            </a:r>
          </a:p>
          <a:p>
            <a:endParaRPr lang="es-CO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99" y="1955801"/>
            <a:ext cx="4167571" cy="281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6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Proceso Gestión de Cartera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97987" y="2676585"/>
            <a:ext cx="597556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2400" dirty="0"/>
          </a:p>
          <a:p>
            <a:pPr algn="just"/>
            <a:r>
              <a:rPr lang="es-MX" sz="2400" dirty="0" smtClean="0"/>
              <a:t>Es </a:t>
            </a:r>
            <a:r>
              <a:rPr lang="es-MX" sz="2400" dirty="0"/>
              <a:t>el proceso sistemático de evaluación, seguimiento y control de las cuentas por cobrar con el fin de lograr que los pagos se realicen de manera oportuna y efectiva. </a:t>
            </a:r>
          </a:p>
          <a:p>
            <a:endParaRPr lang="es-CO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063" y="2141850"/>
            <a:ext cx="3060380" cy="20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0" y="550335"/>
            <a:ext cx="6338047" cy="159151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Proceso Gestión de Contabilidad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97987" y="2676585"/>
            <a:ext cx="5975560" cy="193899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s-CO" sz="2400" dirty="0"/>
          </a:p>
          <a:p>
            <a:pPr algn="just"/>
            <a:r>
              <a:rPr lang="es-MX" sz="2400" dirty="0" smtClean="0"/>
              <a:t>Proceso </a:t>
            </a:r>
            <a:r>
              <a:rPr lang="es-MX" sz="2400" dirty="0"/>
              <a:t>y procedimientos encargados de la verificación y análisis de la información financiera de la empresa. </a:t>
            </a:r>
          </a:p>
          <a:p>
            <a:endParaRPr lang="es-CO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22" y="2141850"/>
            <a:ext cx="4621965" cy="213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3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/>
          <a:srcRect l="25629" t="23352" r="15478" b="9848"/>
          <a:stretch/>
        </p:blipFill>
        <p:spPr bwMode="auto">
          <a:xfrm>
            <a:off x="2174490" y="613317"/>
            <a:ext cx="7794703" cy="5263376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09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/>
          <p:nvPr/>
        </p:nvPicPr>
        <p:blipFill rotWithShape="1">
          <a:blip r:embed="rId3"/>
          <a:srcRect l="25119" t="23625" r="15479" b="10662"/>
          <a:stretch/>
        </p:blipFill>
        <p:spPr bwMode="auto">
          <a:xfrm>
            <a:off x="2029522" y="1159727"/>
            <a:ext cx="7660888" cy="4828478"/>
          </a:xfrm>
          <a:prstGeom prst="rect">
            <a:avLst/>
          </a:prstGeom>
          <a:ln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lecha derecha 1"/>
          <p:cNvSpPr/>
          <p:nvPr/>
        </p:nvSpPr>
        <p:spPr>
          <a:xfrm rot="10800000">
            <a:off x="9848304" y="2768600"/>
            <a:ext cx="1175295" cy="634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8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316</Words>
  <Application>Microsoft Office PowerPoint</Application>
  <PresentationFormat>Panorámica</PresentationFormat>
  <Paragraphs>25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Tema de Office</vt:lpstr>
      <vt:lpstr>Inducción  Gestión Financiera</vt:lpstr>
      <vt:lpstr>¿De qué se encarga Gestión Financiera?</vt:lpstr>
      <vt:lpstr>Política de Gestión Financiera</vt:lpstr>
      <vt:lpstr>Macro – Proceso Gestión Financiera</vt:lpstr>
      <vt:lpstr>Proceso Gestión de Presupuesto</vt:lpstr>
      <vt:lpstr>Proceso Gestión de Facturación</vt:lpstr>
      <vt:lpstr>Proceso Gestión de Tesorería</vt:lpstr>
      <vt:lpstr>Proceso Gestión de Cartera</vt:lpstr>
      <vt:lpstr>Proceso Gestión de Contabilidad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E.S.E SAN SEBASTIAN TALENTO HUMANO</cp:lastModifiedBy>
  <cp:revision>91</cp:revision>
  <dcterms:created xsi:type="dcterms:W3CDTF">2022-05-23T15:59:10Z</dcterms:created>
  <dcterms:modified xsi:type="dcterms:W3CDTF">2024-09-09T12:43:51Z</dcterms:modified>
</cp:coreProperties>
</file>