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57" r:id="rId3"/>
    <p:sldId id="302" r:id="rId4"/>
    <p:sldId id="301" r:id="rId5"/>
    <p:sldId id="303" r:id="rId6"/>
    <p:sldId id="323" r:id="rId7"/>
    <p:sldId id="324" r:id="rId8"/>
    <p:sldId id="325" r:id="rId9"/>
    <p:sldId id="326" r:id="rId10"/>
    <p:sldId id="327" r:id="rId11"/>
    <p:sldId id="328" r:id="rId12"/>
    <p:sldId id="329" r:id="rId13"/>
    <p:sldId id="330" r:id="rId14"/>
    <p:sldId id="331" r:id="rId15"/>
    <p:sldId id="472" r:id="rId16"/>
    <p:sldId id="334" r:id="rId17"/>
    <p:sldId id="335" r:id="rId18"/>
    <p:sldId id="336" r:id="rId19"/>
    <p:sldId id="337" r:id="rId20"/>
    <p:sldId id="338" r:id="rId21"/>
    <p:sldId id="339" r:id="rId22"/>
    <p:sldId id="357" r:id="rId23"/>
    <p:sldId id="463" r:id="rId24"/>
    <p:sldId id="464" r:id="rId25"/>
    <p:sldId id="465" r:id="rId26"/>
    <p:sldId id="466" r:id="rId27"/>
    <p:sldId id="341" r:id="rId28"/>
    <p:sldId id="342" r:id="rId29"/>
    <p:sldId id="343" r:id="rId30"/>
    <p:sldId id="344" r:id="rId31"/>
    <p:sldId id="345" r:id="rId32"/>
    <p:sldId id="346" r:id="rId33"/>
    <p:sldId id="347" r:id="rId34"/>
    <p:sldId id="348" r:id="rId35"/>
    <p:sldId id="349" r:id="rId36"/>
    <p:sldId id="350" r:id="rId37"/>
    <p:sldId id="418" r:id="rId38"/>
    <p:sldId id="419" r:id="rId39"/>
    <p:sldId id="420" r:id="rId40"/>
    <p:sldId id="421" r:id="rId41"/>
    <p:sldId id="352" r:id="rId42"/>
    <p:sldId id="353" r:id="rId43"/>
    <p:sldId id="354" r:id="rId44"/>
    <p:sldId id="355" r:id="rId45"/>
    <p:sldId id="356" r:id="rId46"/>
    <p:sldId id="340" r:id="rId47"/>
    <p:sldId id="467" r:id="rId48"/>
    <p:sldId id="469" r:id="rId49"/>
    <p:sldId id="358" r:id="rId50"/>
    <p:sldId id="359" r:id="rId51"/>
    <p:sldId id="360" r:id="rId52"/>
    <p:sldId id="361" r:id="rId53"/>
    <p:sldId id="362" r:id="rId54"/>
    <p:sldId id="386" r:id="rId55"/>
    <p:sldId id="387" r:id="rId56"/>
    <p:sldId id="388" r:id="rId57"/>
    <p:sldId id="389" r:id="rId58"/>
    <p:sldId id="390" r:id="rId59"/>
    <p:sldId id="391" r:id="rId60"/>
    <p:sldId id="392" r:id="rId61"/>
    <p:sldId id="393" r:id="rId62"/>
    <p:sldId id="394" r:id="rId63"/>
    <p:sldId id="395" r:id="rId64"/>
    <p:sldId id="396" r:id="rId65"/>
    <p:sldId id="397" r:id="rId66"/>
    <p:sldId id="398" r:id="rId67"/>
    <p:sldId id="399" r:id="rId68"/>
    <p:sldId id="400" r:id="rId69"/>
    <p:sldId id="401" r:id="rId70"/>
    <p:sldId id="402" r:id="rId71"/>
    <p:sldId id="403" r:id="rId72"/>
    <p:sldId id="404" r:id="rId73"/>
    <p:sldId id="405" r:id="rId74"/>
    <p:sldId id="406" r:id="rId75"/>
    <p:sldId id="407" r:id="rId7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5914" autoAdjust="0"/>
  </p:normalViewPr>
  <p:slideViewPr>
    <p:cSldViewPr snapToGrid="0">
      <p:cViewPr varScale="1">
        <p:scale>
          <a:sx n="86" d="100"/>
          <a:sy n="86" d="100"/>
        </p:scale>
        <p:origin x="9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2637C1-76BF-5B97-4307-DEE9A0A5B2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xmlns="" id="{4A96F34A-7A56-B63F-6868-A8E154E558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xmlns="" id="{7BB22DBF-1C44-6A67-4620-C51418346B4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8E80C022-EAEB-07EF-43DB-70C2A92419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EB3E9939-8EE5-1A54-550B-380F9BC57E5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50087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9871863-760E-7D6E-D40E-629FFE992F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C82621A7-DD63-7CF5-B34B-D15E765E503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0A0E5C50-2EC3-CB87-6872-537F70128014}"/>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CD658659-7AF1-D0AF-8EA6-17BB1758619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3075A28D-5C97-5272-90C4-7A7A2A3B4390}"/>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6898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3522EB-84B2-2B73-D965-1BEB39BBBD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7DC25ACB-054E-9EB2-0F82-78E3B84206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A451E5E9-94C5-B096-3130-518A8743778E}"/>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05FE582C-1F6A-E385-8FDD-3C5E68D101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EC091A1E-A68F-D192-610B-87146D7E403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15423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E24E67-24DD-8F6A-886E-8A874B8A000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EB01AEE8-CBFD-A393-F4DF-60E64B11149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xmlns="" id="{0008B564-F695-5263-ABC8-9474E35B209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xmlns="" id="{6CB0518D-6BF9-AE65-0B86-040E8E72C10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4B5BE850-32A3-116B-7E65-5B426899678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9FFDFE81-2A10-7818-6DCD-64FBE44B1834}"/>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60564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413D6C-842C-CB44-C1D5-2AE301E5045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D53621E0-607E-208D-C6CA-971A2D52F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F75ECFBA-7C3B-500C-F71F-2CAF5A1D14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xmlns="" id="{7BFAF8EB-B504-ACBA-C405-941796676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9F6A69C7-14D2-F9EA-0DEB-FC597EC9E35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xmlns="" id="{538C1944-FA6E-460E-506C-B0E0C93078A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8" name="Marcador de pie de página 7">
            <a:extLst>
              <a:ext uri="{FF2B5EF4-FFF2-40B4-BE49-F238E27FC236}">
                <a16:creationId xmlns:a16="http://schemas.microsoft.com/office/drawing/2014/main" xmlns="" id="{E37F41B6-6EDB-8F05-87BC-000C13206B2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xmlns="" id="{E37D33AB-7B64-B8C2-BE40-70BA52DF7D7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92484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51EC49-7896-6AA6-1F25-25FC0FD574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xmlns="" id="{F0EC1CA9-424B-BCEB-F0C9-48FCB2BB53E0}"/>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4" name="Marcador de pie de página 3">
            <a:extLst>
              <a:ext uri="{FF2B5EF4-FFF2-40B4-BE49-F238E27FC236}">
                <a16:creationId xmlns:a16="http://schemas.microsoft.com/office/drawing/2014/main" xmlns="" id="{46A224FD-5C7E-5924-6D27-AC664CB0B4B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xmlns="" id="{828EA22D-FEEC-BA56-149C-F64000C33FB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13648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F8C2E628-10BB-5E51-BEEE-D594EA292BEF}"/>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3" name="Marcador de pie de página 2">
            <a:extLst>
              <a:ext uri="{FF2B5EF4-FFF2-40B4-BE49-F238E27FC236}">
                <a16:creationId xmlns:a16="http://schemas.microsoft.com/office/drawing/2014/main" xmlns="" id="{55C9CFBC-E69E-0CEB-44C2-33BE6C3FD8B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xmlns="" id="{8DE41AA1-DB98-9CEE-1049-FEBEF3898FA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802669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44A8DE7-1C65-98F8-EFE0-8DEF75967AF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49343312-8C52-CD79-B15D-17D2594C4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xmlns="" id="{C1FD9D36-B99A-9CA0-8D5C-3B0958122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62ECB38C-6BC8-6E5D-8CB0-460B6C6C287C}"/>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E7F17A23-2ED1-5135-7732-7B29D5D1EE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02C2FA17-42CB-3860-BFA9-490F1AEAA757}"/>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5983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EE598C4-1029-5E6E-EE11-7CD224753EC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B6724548-F457-58D4-F012-5AD8B8CC9E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879C0410-52DD-B17F-CDD8-DA7F13215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B882B871-24B6-D136-AD77-BF8EF7A16298}"/>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6" name="Marcador de pie de página 5">
            <a:extLst>
              <a:ext uri="{FF2B5EF4-FFF2-40B4-BE49-F238E27FC236}">
                <a16:creationId xmlns:a16="http://schemas.microsoft.com/office/drawing/2014/main" xmlns="" id="{8D08E072-AF47-BB82-9FEE-8471D5D6F9B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E797769C-6AA9-7D01-F952-831867D915A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6261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3E5D8D-8B10-099E-1256-2D02E98B079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566ADC1F-6C4F-F45C-E351-057D964AE3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3FB8DCA8-81F5-C9EA-9625-5CD5268ECD0A}"/>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0C08D00D-EB59-D032-A000-5810DBD3028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73DFCAA9-2FFD-545B-07DD-AE1CC7DCF10E}"/>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377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23025D81-0B13-092C-D69B-F9B5E5095AA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D5326B78-878E-207B-83FB-485A387388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D7FEFF75-7B17-6BFF-145F-CC1D92015E6B}"/>
              </a:ext>
            </a:extLst>
          </p:cNvPr>
          <p:cNvSpPr>
            <a:spLocks noGrp="1"/>
          </p:cNvSpPr>
          <p:nvPr>
            <p:ph type="dt" sz="half" idx="10"/>
          </p:nvPr>
        </p:nvSpPr>
        <p:spPr/>
        <p:txBody>
          <a:body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189CB6A6-BB0B-F425-73E2-B1AADAB983C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75FF9120-B749-AB62-E890-258A5A710F7B}"/>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23487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56BAB457-1920-5EB8-D9E2-369B8F721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F166477D-B9F0-4CE4-948B-1AE1BDDDD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6825C51D-BD05-D6FF-8761-EB0575142F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59541-AC0D-49D3-B7E8-7238664DE422}" type="datetimeFigureOut">
              <a:rPr lang="es-CO" smtClean="0"/>
              <a:t>11/09/2024</a:t>
            </a:fld>
            <a:endParaRPr lang="es-CO"/>
          </a:p>
        </p:txBody>
      </p:sp>
      <p:sp>
        <p:nvSpPr>
          <p:cNvPr id="5" name="Marcador de pie de página 4">
            <a:extLst>
              <a:ext uri="{FF2B5EF4-FFF2-40B4-BE49-F238E27FC236}">
                <a16:creationId xmlns:a16="http://schemas.microsoft.com/office/drawing/2014/main" xmlns="" id="{1BE33660-BDD3-3D53-3926-208546E0E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xmlns="" id="{62C41A29-98AA-F94A-5AB6-F841ABC9B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BA871-5D47-4398-BD46-296AE5ECE06E}" type="slidenum">
              <a:rPr lang="es-CO" smtClean="0"/>
              <a:t>‹Nº›</a:t>
            </a:fld>
            <a:endParaRPr lang="es-CO"/>
          </a:p>
        </p:txBody>
      </p:sp>
    </p:spTree>
    <p:extLst>
      <p:ext uri="{BB962C8B-B14F-4D97-AF65-F5344CB8AC3E}">
        <p14:creationId xmlns:p14="http://schemas.microsoft.com/office/powerpoint/2010/main" val="4125548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Documento_de_Microsoft_Word1.docx"/></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3E8FBC7-D546-22AC-029F-AC8243DB9F9D}"/>
              </a:ext>
            </a:extLst>
          </p:cNvPr>
          <p:cNvSpPr>
            <a:spLocks noGrp="1"/>
          </p:cNvSpPr>
          <p:nvPr>
            <p:ph type="ctrTitle"/>
          </p:nvPr>
        </p:nvSpPr>
        <p:spPr>
          <a:xfrm>
            <a:off x="761999" y="2230242"/>
            <a:ext cx="10668000" cy="1826369"/>
          </a:xfrm>
        </p:spPr>
        <p:txBody>
          <a:bodyPr>
            <a:noAutofit/>
          </a:bodyPr>
          <a:lstStyle/>
          <a:p>
            <a:r>
              <a:rPr lang="es-CO" sz="4000" b="1" dirty="0">
                <a:latin typeface="Arial Black" panose="020B0A04020102020204" pitchFamily="34" charset="0"/>
              </a:rPr>
              <a:t>Inducción</a:t>
            </a:r>
            <a:r>
              <a:rPr lang="es-CO" sz="4800" b="1" dirty="0">
                <a:latin typeface="Arial Black" panose="020B0A04020102020204" pitchFamily="34" charset="0"/>
              </a:rPr>
              <a:t/>
            </a:r>
            <a:br>
              <a:rPr lang="es-CO" sz="4800" b="1" dirty="0">
                <a:latin typeface="Arial Black" panose="020B0A04020102020204" pitchFamily="34" charset="0"/>
              </a:rPr>
            </a:br>
            <a:r>
              <a:rPr lang="es-CO" sz="3200" b="1" dirty="0" smtClean="0">
                <a:latin typeface="Arial Black" panose="020B0A04020102020204" pitchFamily="34" charset="0"/>
              </a:rPr>
              <a:t>RUTA DE PROMOCION Y MANTENIMIENTO DE LA SALUD Y RUTA CEREBRO CARDIOVASCULAR-METABOLICA</a:t>
            </a:r>
            <a:endParaRPr lang="es-CO" sz="3200" b="1" dirty="0">
              <a:latin typeface="Arial Black" panose="020B0A04020102020204" pitchFamily="34" charset="0"/>
            </a:endParaRPr>
          </a:p>
        </p:txBody>
      </p:sp>
      <p:sp>
        <p:nvSpPr>
          <p:cNvPr id="3" name="Subtítulo 2">
            <a:extLst>
              <a:ext uri="{FF2B5EF4-FFF2-40B4-BE49-F238E27FC236}">
                <a16:creationId xmlns:a16="http://schemas.microsoft.com/office/drawing/2014/main" xmlns="" id="{4564BB40-C440-0323-B1DC-FCBE12CF47D7}"/>
              </a:ext>
            </a:extLst>
          </p:cNvPr>
          <p:cNvSpPr>
            <a:spLocks noGrp="1"/>
          </p:cNvSpPr>
          <p:nvPr>
            <p:ph type="subTitle" idx="1"/>
          </p:nvPr>
        </p:nvSpPr>
        <p:spPr>
          <a:xfrm>
            <a:off x="3132091" y="3901253"/>
            <a:ext cx="5927815" cy="1051880"/>
          </a:xfrm>
        </p:spPr>
        <p:txBody>
          <a:bodyPr>
            <a:normAutofit fontScale="92500" lnSpcReduction="10000"/>
          </a:bodyPr>
          <a:lstStyle/>
          <a:p>
            <a:endParaRPr lang="es-CO" sz="2000" dirty="0" smtClean="0"/>
          </a:p>
          <a:p>
            <a:r>
              <a:rPr lang="es-CO" sz="2000" dirty="0" smtClean="0"/>
              <a:t>Nohora </a:t>
            </a:r>
            <a:r>
              <a:rPr lang="es-CO" sz="2000" dirty="0"/>
              <a:t>M</a:t>
            </a:r>
            <a:r>
              <a:rPr lang="es-CO" sz="2000" dirty="0" smtClean="0"/>
              <a:t>urcia</a:t>
            </a:r>
          </a:p>
          <a:p>
            <a:r>
              <a:rPr lang="es-CO" sz="2000" dirty="0" smtClean="0"/>
              <a:t>Líder Promoción y Prevención</a:t>
            </a:r>
            <a:endParaRPr lang="es-CO" sz="2000" dirty="0"/>
          </a:p>
        </p:txBody>
      </p:sp>
    </p:spTree>
    <p:extLst>
      <p:ext uri="{BB962C8B-B14F-4D97-AF65-F5344CB8AC3E}">
        <p14:creationId xmlns:p14="http://schemas.microsoft.com/office/powerpoint/2010/main" val="992851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20F41E47-882D-6F3F-3AD3-FBC52D542499}"/>
              </a:ext>
            </a:extLst>
          </p:cNvPr>
          <p:cNvSpPr>
            <a:spLocks noGrp="1"/>
          </p:cNvSpPr>
          <p:nvPr>
            <p:ph type="ctrTitle"/>
          </p:nvPr>
        </p:nvSpPr>
        <p:spPr>
          <a:xfrm>
            <a:off x="2052637" y="739446"/>
            <a:ext cx="8086726" cy="1591515"/>
          </a:xfrm>
        </p:spPr>
        <p:txBody>
          <a:bodyPr>
            <a:normAutofit/>
          </a:bodyPr>
          <a:lstStyle/>
          <a:p>
            <a:r>
              <a:rPr lang="es-CO" sz="3200" b="1" dirty="0" smtClean="0">
                <a:latin typeface="Arial Black" panose="020B0A04020102020204" pitchFamily="34" charset="0"/>
              </a:rPr>
              <a:t>RUTA DE PROMOCION Y MANTENIMIENTO DE LA SALUD</a:t>
            </a:r>
            <a:endParaRPr lang="es-CO" sz="3200" b="1" dirty="0">
              <a:latin typeface="Arial Black" panose="020B0A04020102020204" pitchFamily="34" charset="0"/>
            </a:endParaRPr>
          </a:p>
        </p:txBody>
      </p:sp>
      <p:sp>
        <p:nvSpPr>
          <p:cNvPr id="9" name="CuadroTexto 8">
            <a:extLst>
              <a:ext uri="{FF2B5EF4-FFF2-40B4-BE49-F238E27FC236}">
                <a16:creationId xmlns:a16="http://schemas.microsoft.com/office/drawing/2014/main" xmlns="" id="{41454CB2-39B3-BA7F-613F-54B505043E57}"/>
              </a:ext>
            </a:extLst>
          </p:cNvPr>
          <p:cNvSpPr txBox="1"/>
          <p:nvPr/>
        </p:nvSpPr>
        <p:spPr>
          <a:xfrm>
            <a:off x="486050" y="2890391"/>
            <a:ext cx="4437529" cy="369332"/>
          </a:xfrm>
          <a:prstGeom prst="rect">
            <a:avLst/>
          </a:prstGeom>
          <a:noFill/>
        </p:spPr>
        <p:txBody>
          <a:bodyPr wrap="square" rtlCol="0">
            <a:spAutoFit/>
          </a:bodyPr>
          <a:lstStyle/>
          <a:p>
            <a:endParaRPr lang="es-CO" dirty="0"/>
          </a:p>
        </p:txBody>
      </p:sp>
      <p:sp>
        <p:nvSpPr>
          <p:cNvPr id="2" name="Rectángulo 1"/>
          <p:cNvSpPr/>
          <p:nvPr/>
        </p:nvSpPr>
        <p:spPr>
          <a:xfrm>
            <a:off x="3048000" y="2890391"/>
            <a:ext cx="6096000" cy="1354217"/>
          </a:xfrm>
          <a:prstGeom prst="rect">
            <a:avLst/>
          </a:prstGeom>
        </p:spPr>
        <p:txBody>
          <a:bodyPr>
            <a:spAutoFit/>
          </a:bodyPr>
          <a:lstStyle/>
          <a:p>
            <a:endParaRPr lang="es-CO" sz="900" dirty="0">
              <a:solidFill>
                <a:srgbClr val="000000"/>
              </a:solidFill>
              <a:latin typeface="Calibri" panose="020F0502020204030204" pitchFamily="34" charset="0"/>
            </a:endParaRPr>
          </a:p>
          <a:p>
            <a:endParaRPr lang="es-CO" sz="900" dirty="0">
              <a:latin typeface="Calibri" panose="020F0502020204030204" pitchFamily="34" charset="0"/>
            </a:endParaRPr>
          </a:p>
          <a:p>
            <a:pPr algn="ctr"/>
            <a:r>
              <a:rPr lang="es-CO" sz="900" dirty="0">
                <a:latin typeface="Calibri" panose="020F0502020204030204" pitchFamily="34" charset="0"/>
              </a:rPr>
              <a:t> </a:t>
            </a:r>
            <a:r>
              <a:rPr lang="es-CO" sz="2800" dirty="0">
                <a:latin typeface="Arial" panose="020B0604020202020204" pitchFamily="34" charset="0"/>
                <a:cs typeface="Arial" panose="020B0604020202020204" pitchFamily="34" charset="0"/>
              </a:rPr>
              <a:t>RESOLUCION 3280 </a:t>
            </a:r>
          </a:p>
          <a:p>
            <a:pPr algn="ctr"/>
            <a:r>
              <a:rPr lang="es-MX" dirty="0">
                <a:latin typeface="Arial" panose="020B0604020202020204" pitchFamily="34" charset="0"/>
                <a:cs typeface="Arial" panose="020B0604020202020204" pitchFamily="34" charset="0"/>
              </a:rPr>
              <a:t>AGOSTO/2018- ENTRADA EN VIGENCIA FEBRERO 2019 </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1602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4" name="Marcador de contenido 3"/>
          <p:cNvPicPr>
            <a:picLocks/>
          </p:cNvPicPr>
          <p:nvPr/>
        </p:nvPicPr>
        <p:blipFill rotWithShape="1">
          <a:blip r:embed="rId3"/>
          <a:srcRect l="29048" t="24942" r="12300" b="11085"/>
          <a:stretch/>
        </p:blipFill>
        <p:spPr bwMode="auto">
          <a:xfrm>
            <a:off x="2023554" y="984361"/>
            <a:ext cx="8204309" cy="45259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802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4" name="Marcador de contenido 2"/>
          <p:cNvSpPr txBox="1">
            <a:spLocks/>
          </p:cNvSpPr>
          <p:nvPr/>
        </p:nvSpPr>
        <p:spPr>
          <a:xfrm>
            <a:off x="906087" y="989216"/>
            <a:ext cx="10158153" cy="513694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b="1" dirty="0" smtClean="0"/>
              <a:t>Propósito:</a:t>
            </a:r>
          </a:p>
          <a:p>
            <a:pPr algn="just"/>
            <a:r>
              <a:rPr lang="es-CO" b="1" dirty="0" smtClean="0"/>
              <a:t> </a:t>
            </a:r>
            <a:r>
              <a:rPr lang="es-MX" dirty="0" smtClean="0"/>
              <a:t>Contribuir a la garantía del derecho fundamental a la salud y al desarrollo integral de las personas, familias y comunidades en los entornos donde viven y se desarrollan, mediante la atención integral en salud en lo relacionado con la promoción de la salud y la prevención de la enfermedad, a través de: </a:t>
            </a:r>
          </a:p>
          <a:p>
            <a:pPr algn="just"/>
            <a:r>
              <a:rPr lang="es-MX" dirty="0" smtClean="0"/>
              <a:t>a. La acción coordinada y efectiva del Estado y la sociedad sobre los determinantes sociales de la salud. </a:t>
            </a:r>
          </a:p>
          <a:p>
            <a:pPr algn="just"/>
            <a:r>
              <a:rPr lang="es-MX" dirty="0" smtClean="0"/>
              <a:t>b. El seguimiento del estado de salud y el desarrollo integral de las personas en cada uno de los momentos de curso de vida. </a:t>
            </a:r>
          </a:p>
          <a:p>
            <a:pPr algn="just"/>
            <a:r>
              <a:rPr lang="es-MX" dirty="0" smtClean="0"/>
              <a:t>c. La identificación oportuna de vulnerabilidades, factores de riesgo, riesgos acumulados y alteraciones que emergen en cada momento vital, que permita establecer intervenciones en salud a las personas, familias y comunidades. </a:t>
            </a:r>
          </a:p>
          <a:p>
            <a:pPr algn="just"/>
            <a:r>
              <a:rPr lang="es-MX" dirty="0" smtClean="0"/>
              <a:t>d. El desarrollo de capacidades, habilidades y prácticas en las personas, las familias y las comunidades para el cuidado y mantenimiento de la salud, potenciando su desarrollo. </a:t>
            </a:r>
          </a:p>
          <a:p>
            <a:pPr algn="just"/>
            <a:r>
              <a:rPr lang="es-MX" dirty="0" smtClean="0"/>
              <a:t>e. La afectación de los entornos para que sean protectores y potenciadores de la salud y el desarrollo. </a:t>
            </a:r>
          </a:p>
          <a:p>
            <a:endParaRPr lang="es-CO" b="1" dirty="0"/>
          </a:p>
        </p:txBody>
      </p:sp>
    </p:spTree>
    <p:extLst>
      <p:ext uri="{BB962C8B-B14F-4D97-AF65-F5344CB8AC3E}">
        <p14:creationId xmlns:p14="http://schemas.microsoft.com/office/powerpoint/2010/main" val="1144703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4" name="Imagen 3"/>
          <p:cNvPicPr>
            <a:picLocks noChangeAspect="1"/>
          </p:cNvPicPr>
          <p:nvPr/>
        </p:nvPicPr>
        <p:blipFill rotWithShape="1">
          <a:blip r:embed="rId3"/>
          <a:srcRect l="23975" t="16837" r="11025" b="18376"/>
          <a:stretch/>
        </p:blipFill>
        <p:spPr>
          <a:xfrm>
            <a:off x="1321724" y="839457"/>
            <a:ext cx="9144000" cy="5143500"/>
          </a:xfrm>
          <a:prstGeom prst="rect">
            <a:avLst/>
          </a:prstGeom>
        </p:spPr>
      </p:pic>
    </p:spTree>
    <p:extLst>
      <p:ext uri="{BB962C8B-B14F-4D97-AF65-F5344CB8AC3E}">
        <p14:creationId xmlns:p14="http://schemas.microsoft.com/office/powerpoint/2010/main" val="1616329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4" name="Imagen 3"/>
          <p:cNvPicPr>
            <a:picLocks noChangeAspect="1"/>
          </p:cNvPicPr>
          <p:nvPr/>
        </p:nvPicPr>
        <p:blipFill rotWithShape="1">
          <a:blip r:embed="rId3"/>
          <a:srcRect l="24028" t="16909" r="10589" b="19385"/>
          <a:stretch/>
        </p:blipFill>
        <p:spPr>
          <a:xfrm>
            <a:off x="1463040" y="882188"/>
            <a:ext cx="9144000" cy="5143500"/>
          </a:xfrm>
          <a:prstGeom prst="rect">
            <a:avLst/>
          </a:prstGeom>
        </p:spPr>
      </p:pic>
    </p:spTree>
    <p:extLst>
      <p:ext uri="{BB962C8B-B14F-4D97-AF65-F5344CB8AC3E}">
        <p14:creationId xmlns:p14="http://schemas.microsoft.com/office/powerpoint/2010/main" val="1955004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3" name="Imagen 2"/>
          <p:cNvPicPr>
            <a:picLocks noChangeAspect="1"/>
          </p:cNvPicPr>
          <p:nvPr/>
        </p:nvPicPr>
        <p:blipFill rotWithShape="1">
          <a:blip r:embed="rId3"/>
          <a:srcRect l="24070" t="16666" r="10834" b="18376"/>
          <a:stretch/>
        </p:blipFill>
        <p:spPr>
          <a:xfrm>
            <a:off x="1421476" y="823999"/>
            <a:ext cx="9144000" cy="5143500"/>
          </a:xfrm>
          <a:prstGeom prst="rect">
            <a:avLst/>
          </a:prstGeom>
        </p:spPr>
      </p:pic>
    </p:spTree>
    <p:extLst>
      <p:ext uri="{BB962C8B-B14F-4D97-AF65-F5344CB8AC3E}">
        <p14:creationId xmlns:p14="http://schemas.microsoft.com/office/powerpoint/2010/main" val="3511108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3" name="Imagen 2"/>
          <p:cNvPicPr>
            <a:picLocks noChangeAspect="1"/>
          </p:cNvPicPr>
          <p:nvPr/>
        </p:nvPicPr>
        <p:blipFill rotWithShape="1">
          <a:blip r:embed="rId3"/>
          <a:srcRect l="24048" t="16495" r="11201" b="18034"/>
          <a:stretch/>
        </p:blipFill>
        <p:spPr>
          <a:xfrm>
            <a:off x="1388225" y="749185"/>
            <a:ext cx="9100038" cy="5304894"/>
          </a:xfrm>
          <a:prstGeom prst="rect">
            <a:avLst/>
          </a:prstGeom>
        </p:spPr>
      </p:pic>
    </p:spTree>
    <p:extLst>
      <p:ext uri="{BB962C8B-B14F-4D97-AF65-F5344CB8AC3E}">
        <p14:creationId xmlns:p14="http://schemas.microsoft.com/office/powerpoint/2010/main" val="2687795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3" name="Marcador de contenido 2"/>
          <p:cNvSpPr txBox="1">
            <a:spLocks/>
          </p:cNvSpPr>
          <p:nvPr/>
        </p:nvSpPr>
        <p:spPr>
          <a:xfrm>
            <a:off x="457200" y="1230285"/>
            <a:ext cx="10814858" cy="45553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s-MX" b="1" dirty="0" smtClean="0"/>
          </a:p>
          <a:p>
            <a:pPr algn="just"/>
            <a:endParaRPr lang="es-MX" b="1" dirty="0"/>
          </a:p>
          <a:p>
            <a:pPr algn="just"/>
            <a:r>
              <a:rPr lang="es-MX" b="1" dirty="0" smtClean="0"/>
              <a:t>Artículo 2°. </a:t>
            </a:r>
            <a:r>
              <a:rPr lang="es-MX" b="1" i="1" dirty="0" smtClean="0"/>
              <a:t>Campo de aplicación</a:t>
            </a:r>
            <a:r>
              <a:rPr lang="es-MX" b="1" dirty="0" smtClean="0"/>
              <a:t>. </a:t>
            </a:r>
            <a:r>
              <a:rPr lang="es-MX" dirty="0" smtClean="0"/>
              <a:t>Las disposiciones contenidas en esta resolución serán de obligatorio cumplimiento por parte de las Entidades Territoriales, las Entidades Promotoras de Salud, las Entidades Obligadas a Compensar, los prestadores de servicios de salud y demás entidades responsables de las intervenciones relacionadas con la promoción, mantenimiento de la salud, prevención de la enfermedad, diagnóstico, tratamiento, rehabilitación, paliación y en general, que desarrollan acciones en salud, de acuerdo con sus competencias, responsabilidades y funciones en el marco de la operación del MIAS, dentro de la PAIS. </a:t>
            </a:r>
            <a:endParaRPr lang="es-CO" dirty="0"/>
          </a:p>
        </p:txBody>
      </p:sp>
    </p:spTree>
    <p:extLst>
      <p:ext uri="{BB962C8B-B14F-4D97-AF65-F5344CB8AC3E}">
        <p14:creationId xmlns:p14="http://schemas.microsoft.com/office/powerpoint/2010/main" val="444223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3" name="Marcador de contenido 2"/>
          <p:cNvSpPr txBox="1">
            <a:spLocks/>
          </p:cNvSpPr>
          <p:nvPr/>
        </p:nvSpPr>
        <p:spPr>
          <a:xfrm>
            <a:off x="457200" y="1047404"/>
            <a:ext cx="11064240" cy="50787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s-MX" b="1" i="1" dirty="0" smtClean="0"/>
          </a:p>
          <a:p>
            <a:pPr algn="just"/>
            <a:endParaRPr lang="es-MX" b="1" i="1" dirty="0"/>
          </a:p>
          <a:p>
            <a:pPr algn="just"/>
            <a:r>
              <a:rPr lang="es-MX" b="1" i="1" dirty="0" smtClean="0"/>
              <a:t>Talento humano para la operación de la Ruta Integral de Atención para la Promoción y Mantenimiento de la Salud y la Ruta Integral de Atención en Salud para la Población Materno Perinatal</a:t>
            </a:r>
            <a:r>
              <a:rPr lang="es-MX" i="1" dirty="0" smtClean="0"/>
              <a:t>. </a:t>
            </a:r>
            <a:r>
              <a:rPr lang="es-MX" dirty="0" smtClean="0"/>
              <a:t>Los obligados al cumplimiento de esta resolución, en el marco de sus competencias, deberán garantizar la disponibilidad, suficiencia e idoneidad del talento humano requerido para la implementación de las intervenciones y acciones definidas en los lineamientos de la Ruta Integral de Atención para la Promoción y Mantenimiento de la Salud y de la Ruta Integral de Atención en Salud para la Población Materno Perinatal. Para el efecto, deberán cumplir con el perfil establecido en dichos lineamientos, sin perjuicio de que puedan incluir perfiles adicionales que, de acuerdo con las condiciones territoriales y socioculturales, consideren pertinentes. </a:t>
            </a:r>
            <a:endParaRPr lang="es-CO" dirty="0"/>
          </a:p>
        </p:txBody>
      </p:sp>
    </p:spTree>
    <p:extLst>
      <p:ext uri="{BB962C8B-B14F-4D97-AF65-F5344CB8AC3E}">
        <p14:creationId xmlns:p14="http://schemas.microsoft.com/office/powerpoint/2010/main" val="475211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3" name="Marcador de contenido 2"/>
          <p:cNvSpPr txBox="1">
            <a:spLocks/>
          </p:cNvSpPr>
          <p:nvPr/>
        </p:nvSpPr>
        <p:spPr>
          <a:xfrm>
            <a:off x="457199" y="1271848"/>
            <a:ext cx="10873047" cy="48543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s-MX" dirty="0" smtClean="0"/>
          </a:p>
          <a:p>
            <a:pPr algn="just"/>
            <a:r>
              <a:rPr lang="es-MX" dirty="0" smtClean="0"/>
              <a:t>Los </a:t>
            </a:r>
            <a:r>
              <a:rPr lang="es-MX" dirty="0" smtClean="0"/>
              <a:t>resultados del monitoreo y evaluación constituirán insumo para la toma de decisiones requeridas para garantizar la calidad de la atención en salud, determinar el impacto de las intervenciones contenidas en las rutas y el cumplimiento de lo dispuesto en la presente resolución. </a:t>
            </a:r>
          </a:p>
          <a:p>
            <a:pPr algn="just"/>
            <a:r>
              <a:rPr lang="es-MX" dirty="0" smtClean="0"/>
              <a:t>El monitoreo y evaluación se realizará mediante la información que se reporta en el marco de las Resoluciones 3374 de 2000, 4505 de 2012, 2175 de 2015 y las demás fuentes de información existentes y requeridas para dicho monitoreo, o las normas que las modifiquen o sustituyan </a:t>
            </a:r>
            <a:endParaRPr lang="es-CO" dirty="0"/>
          </a:p>
        </p:txBody>
      </p:sp>
    </p:spTree>
    <p:extLst>
      <p:ext uri="{BB962C8B-B14F-4D97-AF65-F5344CB8AC3E}">
        <p14:creationId xmlns:p14="http://schemas.microsoft.com/office/powerpoint/2010/main" val="1526619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89479" y="1787235"/>
            <a:ext cx="10366696" cy="2308324"/>
          </a:xfrm>
          <a:prstGeom prst="rect">
            <a:avLst/>
          </a:prstGeom>
        </p:spPr>
        <p:txBody>
          <a:bodyPr wrap="square">
            <a:spAutoFit/>
          </a:bodyPr>
          <a:lstStyle/>
          <a:p>
            <a:r>
              <a:rPr lang="es-CO" sz="3600" b="1" dirty="0"/>
              <a:t>Población sujeto: </a:t>
            </a:r>
          </a:p>
          <a:p>
            <a:pPr algn="just"/>
            <a:r>
              <a:rPr lang="es-MX" sz="3600" dirty="0"/>
              <a:t>La Ruta Integral de Atención para la Promoción y Mantenimiento de la Salud está dirigida a toda la población que habita en el territorio nacional. </a:t>
            </a:r>
            <a:endParaRPr lang="es-CO" sz="3600" dirty="0"/>
          </a:p>
        </p:txBody>
      </p:sp>
    </p:spTree>
    <p:extLst>
      <p:ext uri="{BB962C8B-B14F-4D97-AF65-F5344CB8AC3E}">
        <p14:creationId xmlns:p14="http://schemas.microsoft.com/office/powerpoint/2010/main" val="583240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3" name="Marcador de contenido 2"/>
          <p:cNvSpPr txBox="1">
            <a:spLocks/>
          </p:cNvSpPr>
          <p:nvPr/>
        </p:nvSpPr>
        <p:spPr>
          <a:xfrm>
            <a:off x="457199" y="1113906"/>
            <a:ext cx="10897985" cy="50122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b="1" dirty="0" smtClean="0"/>
              <a:t>Los entornos como escenarios de transformación social: </a:t>
            </a:r>
          </a:p>
          <a:p>
            <a:r>
              <a:rPr lang="es-MX" dirty="0" smtClean="0"/>
              <a:t>Los </a:t>
            </a:r>
            <a:r>
              <a:rPr lang="es-MX" dirty="0" smtClean="0"/>
              <a:t>entornos se definen como: </a:t>
            </a:r>
            <a:endParaRPr lang="es-MX" dirty="0" smtClean="0"/>
          </a:p>
          <a:p>
            <a:endParaRPr lang="es-MX" dirty="0" smtClean="0"/>
          </a:p>
          <a:p>
            <a:pPr algn="just"/>
            <a:r>
              <a:rPr lang="es-MX" dirty="0" smtClean="0"/>
              <a:t>“</a:t>
            </a:r>
            <a:r>
              <a:rPr lang="es-MX" i="1" dirty="0" smtClean="0"/>
              <a:t>Los </a:t>
            </a:r>
            <a:r>
              <a:rPr lang="es-MX" i="1" dirty="0" smtClean="0"/>
              <a:t>escenarios de la vida cotidiana en los cuales los sujetos se desarrollan, donde constituyen su vida subjetiva, construyen vínculos y relaciones con la vida social, histórica, cultural y política de la sociedad a la que pertenecen. Son escenarios configurados por dinámicas y por condiciones sociales, físicas, ambientales, culturales, políticas y económicas, donde las personas, las familias y las comunidades conviven y en los que se produce una intensa y continua interacción y transformación entre ellos y el contexto que les rodea</a:t>
            </a:r>
            <a:r>
              <a:rPr lang="es-MX" dirty="0" smtClean="0"/>
              <a:t>"</a:t>
            </a:r>
            <a:endParaRPr lang="es-MX" b="1" dirty="0" smtClean="0"/>
          </a:p>
          <a:p>
            <a:endParaRPr lang="es-CO" dirty="0"/>
          </a:p>
        </p:txBody>
      </p:sp>
    </p:spTree>
    <p:extLst>
      <p:ext uri="{BB962C8B-B14F-4D97-AF65-F5344CB8AC3E}">
        <p14:creationId xmlns:p14="http://schemas.microsoft.com/office/powerpoint/2010/main" val="7541718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3" name="Imagen 2"/>
          <p:cNvPicPr>
            <a:picLocks noChangeAspect="1"/>
          </p:cNvPicPr>
          <p:nvPr/>
        </p:nvPicPr>
        <p:blipFill rotWithShape="1">
          <a:blip r:embed="rId3"/>
          <a:srcRect l="15897" t="17008" r="8622" b="17521"/>
          <a:stretch/>
        </p:blipFill>
        <p:spPr>
          <a:xfrm>
            <a:off x="232756" y="753215"/>
            <a:ext cx="10731731" cy="5395999"/>
          </a:xfrm>
          <a:prstGeom prst="rect">
            <a:avLst/>
          </a:prstGeom>
        </p:spPr>
      </p:pic>
    </p:spTree>
    <p:extLst>
      <p:ext uri="{BB962C8B-B14F-4D97-AF65-F5344CB8AC3E}">
        <p14:creationId xmlns:p14="http://schemas.microsoft.com/office/powerpoint/2010/main" val="22441908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2122311" y="1740866"/>
            <a:ext cx="8286045" cy="255128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000" b="1" dirty="0" smtClean="0">
                <a:latin typeface="Arial" panose="020B0604020202020204" pitchFamily="34" charset="0"/>
                <a:cs typeface="Arial" panose="020B0604020202020204" pitchFamily="34" charset="0"/>
              </a:rPr>
              <a:t>VALORACION INTEGRAL POR CURSO DE VIDAD</a:t>
            </a:r>
            <a:endParaRPr lang="es-CO"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39370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7" name="Rectángulo 6"/>
          <p:cNvSpPr/>
          <p:nvPr/>
        </p:nvSpPr>
        <p:spPr>
          <a:xfrm>
            <a:off x="473242" y="641684"/>
            <a:ext cx="11109158" cy="4755148"/>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PRIMERA INFANCIA </a:t>
            </a:r>
          </a:p>
          <a:p>
            <a:r>
              <a:rPr lang="es-CO" sz="1100" b="1" dirty="0">
                <a:latin typeface="Calibri" panose="020F0502020204030204" pitchFamily="34" charset="0"/>
              </a:rPr>
              <a:t>POBLACION OBJETO: </a:t>
            </a:r>
            <a:endParaRPr lang="es-CO" sz="1100" dirty="0">
              <a:latin typeface="Calibri" panose="020F0502020204030204" pitchFamily="34" charset="0"/>
            </a:endParaRPr>
          </a:p>
          <a:p>
            <a:r>
              <a:rPr lang="es-MX" sz="1600" dirty="0">
                <a:latin typeface="Calibri" panose="020F0502020204030204" pitchFamily="34" charset="0"/>
              </a:rPr>
              <a:t>Este procedimiento está dirigido a todas las niñas y </a:t>
            </a:r>
            <a:r>
              <a:rPr lang="es-MX" sz="1600" b="1" dirty="0">
                <a:latin typeface="Calibri" panose="020F0502020204030204" pitchFamily="34" charset="0"/>
              </a:rPr>
              <a:t>niños de 8 días a 5 años, 11 meses y 29 días </a:t>
            </a:r>
            <a:r>
              <a:rPr lang="es-MX" sz="1600" dirty="0">
                <a:latin typeface="Calibri" panose="020F0502020204030204" pitchFamily="34" charset="0"/>
              </a:rPr>
              <a:t>que habitan en el territorio nacional. </a:t>
            </a:r>
          </a:p>
          <a:p>
            <a:r>
              <a:rPr lang="es-CO" sz="800" b="1" dirty="0">
                <a:latin typeface="Calibri" panose="020F0502020204030204" pitchFamily="34" charset="0"/>
              </a:rPr>
              <a:t>ATENCIONES INCLUIDAS: </a:t>
            </a:r>
            <a:endParaRPr lang="es-CO" sz="800" dirty="0">
              <a:latin typeface="Calibri" panose="020F0502020204030204" pitchFamily="34" charset="0"/>
            </a:endParaRPr>
          </a:p>
          <a:p>
            <a:r>
              <a:rPr lang="es-MX" sz="1400" dirty="0">
                <a:latin typeface="Arial" panose="020B0604020202020204" pitchFamily="34" charset="0"/>
              </a:rPr>
              <a:t>• </a:t>
            </a:r>
            <a:r>
              <a:rPr lang="es-MX" sz="1400" dirty="0">
                <a:latin typeface="Calibri" panose="020F0502020204030204" pitchFamily="34" charset="0"/>
              </a:rPr>
              <a:t>Valorar el crecimiento y desarrollo (físico, motriz, cognitivo y socioemocional). </a:t>
            </a:r>
          </a:p>
          <a:p>
            <a:r>
              <a:rPr lang="es-MX" sz="1400" dirty="0">
                <a:latin typeface="Arial" panose="020B0604020202020204" pitchFamily="34" charset="0"/>
              </a:rPr>
              <a:t>• </a:t>
            </a:r>
            <a:r>
              <a:rPr lang="es-MX" sz="1400" dirty="0">
                <a:latin typeface="Calibri" panose="020F0502020204030204" pitchFamily="34" charset="0"/>
              </a:rPr>
              <a:t>Valorar el estado nutricional y antropométrico. </a:t>
            </a:r>
          </a:p>
          <a:p>
            <a:r>
              <a:rPr lang="es-CO" sz="1400" dirty="0">
                <a:latin typeface="Arial" panose="020B0604020202020204" pitchFamily="34" charset="0"/>
              </a:rPr>
              <a:t>• </a:t>
            </a:r>
            <a:r>
              <a:rPr lang="es-CO" sz="1400" dirty="0">
                <a:latin typeface="Calibri" panose="020F0502020204030204" pitchFamily="34" charset="0"/>
              </a:rPr>
              <a:t>Valorar las prácticas alimentarias. </a:t>
            </a:r>
          </a:p>
          <a:p>
            <a:r>
              <a:rPr lang="es-MX" sz="1400" dirty="0">
                <a:latin typeface="Arial" panose="020B0604020202020204" pitchFamily="34" charset="0"/>
              </a:rPr>
              <a:t>• </a:t>
            </a:r>
            <a:r>
              <a:rPr lang="es-MX" sz="1400" dirty="0">
                <a:latin typeface="Calibri" panose="020F0502020204030204" pitchFamily="34" charset="0"/>
              </a:rPr>
              <a:t>Valorar las estructuras dentomaxilofaciales y su funcionalidad. </a:t>
            </a:r>
          </a:p>
          <a:p>
            <a:r>
              <a:rPr lang="es-MX" sz="1400" dirty="0">
                <a:latin typeface="Arial" panose="020B0604020202020204" pitchFamily="34" charset="0"/>
              </a:rPr>
              <a:t>• </a:t>
            </a:r>
            <a:r>
              <a:rPr lang="es-MX" sz="1400" dirty="0">
                <a:latin typeface="Calibri" panose="020F0502020204030204" pitchFamily="34" charset="0"/>
              </a:rPr>
              <a:t>Valorar la salud auditiva y comunicativa. </a:t>
            </a:r>
          </a:p>
          <a:p>
            <a:r>
              <a:rPr lang="es-CO" sz="1400" dirty="0">
                <a:latin typeface="Arial" panose="020B0604020202020204" pitchFamily="34" charset="0"/>
              </a:rPr>
              <a:t>• </a:t>
            </a:r>
            <a:r>
              <a:rPr lang="es-CO" sz="1400" dirty="0">
                <a:latin typeface="Calibri" panose="020F0502020204030204" pitchFamily="34" charset="0"/>
              </a:rPr>
              <a:t>Valorar la salud visual. </a:t>
            </a:r>
          </a:p>
          <a:p>
            <a:r>
              <a:rPr lang="es-CO" sz="1400" dirty="0">
                <a:latin typeface="Arial" panose="020B0604020202020204" pitchFamily="34" charset="0"/>
              </a:rPr>
              <a:t>• </a:t>
            </a:r>
            <a:r>
              <a:rPr lang="es-CO" sz="1400" dirty="0">
                <a:latin typeface="Calibri" panose="020F0502020204030204" pitchFamily="34" charset="0"/>
              </a:rPr>
              <a:t>Valorar la salud sexual. </a:t>
            </a:r>
          </a:p>
          <a:p>
            <a:r>
              <a:rPr lang="es-CO" sz="1400" dirty="0">
                <a:latin typeface="Arial" panose="020B0604020202020204" pitchFamily="34" charset="0"/>
              </a:rPr>
              <a:t>• </a:t>
            </a:r>
            <a:r>
              <a:rPr lang="es-CO" sz="1400" dirty="0">
                <a:latin typeface="Calibri" panose="020F0502020204030204" pitchFamily="34" charset="0"/>
              </a:rPr>
              <a:t>Valorar la salud mental. </a:t>
            </a:r>
          </a:p>
          <a:p>
            <a:r>
              <a:rPr lang="es-MX" sz="1400" dirty="0">
                <a:latin typeface="Arial" panose="020B0604020202020204" pitchFamily="34" charset="0"/>
              </a:rPr>
              <a:t>• </a:t>
            </a:r>
            <a:r>
              <a:rPr lang="es-MX" sz="1400" dirty="0">
                <a:latin typeface="Calibri" panose="020F0502020204030204" pitchFamily="34" charset="0"/>
              </a:rPr>
              <a:t>Valorar la dinámica familiar como apoyo al desarrollo integral. </a:t>
            </a:r>
          </a:p>
          <a:p>
            <a:r>
              <a:rPr lang="es-MX" sz="1400" dirty="0">
                <a:latin typeface="Arial" panose="020B0604020202020204" pitchFamily="34" charset="0"/>
              </a:rPr>
              <a:t>• </a:t>
            </a:r>
            <a:r>
              <a:rPr lang="es-MX" sz="1400" dirty="0">
                <a:latin typeface="Calibri" panose="020F0502020204030204" pitchFamily="34" charset="0"/>
              </a:rPr>
              <a:t>Valorar el contexto social y las redes de apoyo social y comunitario. </a:t>
            </a:r>
          </a:p>
          <a:p>
            <a:r>
              <a:rPr lang="es-CO" sz="1400" dirty="0">
                <a:latin typeface="Arial" panose="020B0604020202020204" pitchFamily="34" charset="0"/>
              </a:rPr>
              <a:t>• </a:t>
            </a:r>
            <a:r>
              <a:rPr lang="es-CO" sz="1400" dirty="0">
                <a:latin typeface="Calibri" panose="020F0502020204030204" pitchFamily="34" charset="0"/>
              </a:rPr>
              <a:t>Verificar esquema de vacunación. </a:t>
            </a:r>
          </a:p>
          <a:p>
            <a:r>
              <a:rPr lang="es-CO" sz="1400" dirty="0">
                <a:latin typeface="Arial" panose="020B0604020202020204" pitchFamily="34" charset="0"/>
              </a:rPr>
              <a:t>• </a:t>
            </a:r>
            <a:r>
              <a:rPr lang="es-CO" sz="1400" dirty="0">
                <a:latin typeface="Calibri" panose="020F0502020204030204" pitchFamily="34" charset="0"/>
              </a:rPr>
              <a:t>Verificar u ordenar el suministro de micronutrientes. </a:t>
            </a:r>
          </a:p>
          <a:p>
            <a:r>
              <a:rPr lang="es-MX" sz="1400" dirty="0">
                <a:latin typeface="Arial" panose="020B0604020202020204" pitchFamily="34" charset="0"/>
              </a:rPr>
              <a:t>• </a:t>
            </a:r>
            <a:r>
              <a:rPr lang="es-MX" sz="1400" dirty="0">
                <a:latin typeface="Calibri" panose="020F0502020204030204" pitchFamily="34" charset="0"/>
              </a:rPr>
              <a:t>Verificar u ordenar la desparasitación intestinal. </a:t>
            </a:r>
          </a:p>
          <a:p>
            <a:r>
              <a:rPr lang="es-MX" sz="1400" dirty="0">
                <a:latin typeface="Arial" panose="020B0604020202020204" pitchFamily="34" charset="0"/>
              </a:rPr>
              <a:t>• </a:t>
            </a:r>
            <a:r>
              <a:rPr lang="es-MX" sz="1400" dirty="0">
                <a:latin typeface="Calibri" panose="020F0502020204030204" pitchFamily="34" charset="0"/>
              </a:rPr>
              <a:t>Información en salud a las niñas o niños, a sus familias o cuidadores</a:t>
            </a:r>
            <a:r>
              <a:rPr lang="es-MX" sz="1400" b="1" dirty="0">
                <a:latin typeface="Calibri" panose="020F0502020204030204" pitchFamily="34" charset="0"/>
              </a:rPr>
              <a:t>. </a:t>
            </a:r>
            <a:endParaRPr lang="es-MX" sz="1400" dirty="0">
              <a:latin typeface="Calibri" panose="020F0502020204030204" pitchFamily="34" charset="0"/>
            </a:endParaRPr>
          </a:p>
        </p:txBody>
      </p:sp>
    </p:spTree>
    <p:extLst>
      <p:ext uri="{BB962C8B-B14F-4D97-AF65-F5344CB8AC3E}">
        <p14:creationId xmlns:p14="http://schemas.microsoft.com/office/powerpoint/2010/main" val="3614302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05325" y="1059121"/>
            <a:ext cx="11085095" cy="4370427"/>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INFANCIA </a:t>
            </a:r>
          </a:p>
          <a:p>
            <a:r>
              <a:rPr lang="es-CO" sz="1500" b="1" dirty="0">
                <a:latin typeface="Calibri" panose="020F0502020204030204" pitchFamily="34" charset="0"/>
              </a:rPr>
              <a:t>POBLACIÓN SUJETO: </a:t>
            </a:r>
            <a:endParaRPr lang="es-CO" sz="1500" dirty="0">
              <a:latin typeface="Calibri" panose="020F0502020204030204" pitchFamily="34" charset="0"/>
            </a:endParaRPr>
          </a:p>
          <a:p>
            <a:r>
              <a:rPr lang="es-MX" sz="1000" dirty="0">
                <a:latin typeface="Calibri" panose="020F0502020204030204" pitchFamily="34" charset="0"/>
              </a:rPr>
              <a:t>Este procedimiento está dirigido a todas las niñas y niños </a:t>
            </a:r>
            <a:r>
              <a:rPr lang="es-MX" sz="1000" b="1" dirty="0">
                <a:latin typeface="Calibri" panose="020F0502020204030204" pitchFamily="34" charset="0"/>
              </a:rPr>
              <a:t>de 6 a 11 años, 11 meses y 29 días </a:t>
            </a:r>
            <a:r>
              <a:rPr lang="es-MX" sz="1000" dirty="0">
                <a:latin typeface="Calibri" panose="020F0502020204030204" pitchFamily="34" charset="0"/>
              </a:rPr>
              <a:t>que habitan en el territorio nacional. </a:t>
            </a:r>
          </a:p>
          <a:p>
            <a:r>
              <a:rPr lang="es-CO" sz="1500" b="1" dirty="0">
                <a:latin typeface="Calibri" panose="020F0502020204030204" pitchFamily="34" charset="0"/>
              </a:rPr>
              <a:t>ATENCIONES INCLUIDAS: </a:t>
            </a:r>
            <a:endParaRPr lang="es-CO" sz="1500" dirty="0">
              <a:latin typeface="Calibri" panose="020F0502020204030204" pitchFamily="34" charset="0"/>
            </a:endParaRPr>
          </a:p>
          <a:p>
            <a:r>
              <a:rPr lang="es-MX" sz="1400" dirty="0">
                <a:latin typeface="Calibri" panose="020F0502020204030204" pitchFamily="34" charset="0"/>
              </a:rPr>
              <a:t>Este procedimiento aborda las siguientes intervenciones o atenciones contempladas en la RPMS para el momento de la infancia: </a:t>
            </a:r>
          </a:p>
          <a:p>
            <a:r>
              <a:rPr lang="es-MX" sz="1400" dirty="0">
                <a:latin typeface="Wingdings" panose="05000000000000000000" pitchFamily="2" charset="2"/>
              </a:rPr>
              <a:t> </a:t>
            </a:r>
            <a:r>
              <a:rPr lang="es-MX" sz="1400" dirty="0">
                <a:latin typeface="Calibri" panose="020F0502020204030204" pitchFamily="34" charset="0"/>
              </a:rPr>
              <a:t>Valorar el crecimiento y desarrollo (físico, motriz, cognitivo y socioemocional). </a:t>
            </a:r>
          </a:p>
          <a:p>
            <a:r>
              <a:rPr lang="es-MX" sz="1400" dirty="0">
                <a:latin typeface="Wingdings" panose="05000000000000000000" pitchFamily="2" charset="2"/>
              </a:rPr>
              <a:t> </a:t>
            </a:r>
            <a:r>
              <a:rPr lang="es-MX" sz="1400" dirty="0">
                <a:latin typeface="Calibri" panose="020F0502020204030204" pitchFamily="34" charset="0"/>
              </a:rPr>
              <a:t>Valorar el estado nutricional y antropométrico. </a:t>
            </a:r>
          </a:p>
          <a:p>
            <a:r>
              <a:rPr lang="es-CO" sz="1400" dirty="0">
                <a:latin typeface="Wingdings" panose="05000000000000000000" pitchFamily="2" charset="2"/>
              </a:rPr>
              <a:t> </a:t>
            </a:r>
            <a:r>
              <a:rPr lang="es-CO" sz="1400" dirty="0">
                <a:latin typeface="Calibri" panose="020F0502020204030204" pitchFamily="34" charset="0"/>
              </a:rPr>
              <a:t>Valorar las prácticas alimentarias. </a:t>
            </a:r>
          </a:p>
          <a:p>
            <a:r>
              <a:rPr lang="es-MX" sz="1400" dirty="0">
                <a:latin typeface="Wingdings" panose="05000000000000000000" pitchFamily="2" charset="2"/>
              </a:rPr>
              <a:t> </a:t>
            </a:r>
            <a:r>
              <a:rPr lang="es-MX" sz="1400" dirty="0">
                <a:latin typeface="Calibri" panose="020F0502020204030204" pitchFamily="34" charset="0"/>
              </a:rPr>
              <a:t>Valorar las estructuras dentomaxilofaciales y su funcionalidad. </a:t>
            </a:r>
          </a:p>
          <a:p>
            <a:r>
              <a:rPr lang="es-MX" sz="1400" dirty="0">
                <a:latin typeface="Wingdings" panose="05000000000000000000" pitchFamily="2" charset="2"/>
              </a:rPr>
              <a:t> </a:t>
            </a:r>
            <a:r>
              <a:rPr lang="es-MX" sz="1400" dirty="0">
                <a:latin typeface="Calibri" panose="020F0502020204030204" pitchFamily="34" charset="0"/>
              </a:rPr>
              <a:t>Valorar la salud auditiva y comunicativa. </a:t>
            </a:r>
          </a:p>
          <a:p>
            <a:r>
              <a:rPr lang="es-CO" sz="1400" dirty="0">
                <a:latin typeface="Wingdings" panose="05000000000000000000" pitchFamily="2" charset="2"/>
              </a:rPr>
              <a:t> </a:t>
            </a:r>
            <a:r>
              <a:rPr lang="es-CO" sz="1400" dirty="0">
                <a:latin typeface="Calibri" panose="020F0502020204030204" pitchFamily="34" charset="0"/>
              </a:rPr>
              <a:t>Valorar la salud visual. </a:t>
            </a:r>
          </a:p>
          <a:p>
            <a:r>
              <a:rPr lang="es-CO" sz="1400" dirty="0">
                <a:latin typeface="Wingdings" panose="05000000000000000000" pitchFamily="2" charset="2"/>
              </a:rPr>
              <a:t> </a:t>
            </a:r>
            <a:r>
              <a:rPr lang="es-CO" sz="1400" dirty="0">
                <a:latin typeface="Calibri" panose="020F0502020204030204" pitchFamily="34" charset="0"/>
              </a:rPr>
              <a:t>Valorar la salud sexual. </a:t>
            </a:r>
          </a:p>
          <a:p>
            <a:r>
              <a:rPr lang="es-CO" sz="1400" dirty="0">
                <a:latin typeface="Wingdings" panose="05000000000000000000" pitchFamily="2" charset="2"/>
              </a:rPr>
              <a:t> </a:t>
            </a:r>
            <a:r>
              <a:rPr lang="es-CO" sz="1400" dirty="0">
                <a:latin typeface="Calibri" panose="020F0502020204030204" pitchFamily="34" charset="0"/>
              </a:rPr>
              <a:t>Valorar la salud mental. </a:t>
            </a:r>
          </a:p>
          <a:p>
            <a:r>
              <a:rPr lang="es-MX" sz="1400" dirty="0">
                <a:latin typeface="Wingdings" panose="05000000000000000000" pitchFamily="2" charset="2"/>
              </a:rPr>
              <a:t> </a:t>
            </a:r>
            <a:r>
              <a:rPr lang="es-MX" sz="1400" dirty="0">
                <a:latin typeface="Calibri" panose="020F0502020204030204" pitchFamily="34" charset="0"/>
              </a:rPr>
              <a:t>Valorar la dinámica familiar como apoyo al desarrollo integral. </a:t>
            </a:r>
          </a:p>
          <a:p>
            <a:r>
              <a:rPr lang="es-MX" sz="1400" dirty="0">
                <a:latin typeface="Wingdings" panose="05000000000000000000" pitchFamily="2" charset="2"/>
              </a:rPr>
              <a:t> </a:t>
            </a:r>
            <a:r>
              <a:rPr lang="es-MX" sz="1400" dirty="0">
                <a:latin typeface="Calibri" panose="020F0502020204030204" pitchFamily="34" charset="0"/>
              </a:rPr>
              <a:t>Valorar el contexto social y las redes de apoyo social y comunitario. </a:t>
            </a:r>
          </a:p>
          <a:p>
            <a:r>
              <a:rPr lang="es-MX" sz="1400" dirty="0">
                <a:latin typeface="Wingdings" panose="05000000000000000000" pitchFamily="2" charset="2"/>
              </a:rPr>
              <a:t> </a:t>
            </a:r>
            <a:r>
              <a:rPr lang="es-MX" sz="1400" dirty="0">
                <a:latin typeface="Calibri" panose="020F0502020204030204" pitchFamily="34" charset="0"/>
              </a:rPr>
              <a:t>Verificar el esquema de vacunación. </a:t>
            </a:r>
          </a:p>
          <a:p>
            <a:r>
              <a:rPr lang="es-MX" sz="1400" dirty="0">
                <a:latin typeface="Wingdings" panose="05000000000000000000" pitchFamily="2" charset="2"/>
              </a:rPr>
              <a:t> </a:t>
            </a:r>
            <a:r>
              <a:rPr lang="es-MX" sz="1400" dirty="0">
                <a:latin typeface="Calibri" panose="020F0502020204030204" pitchFamily="34" charset="0"/>
              </a:rPr>
              <a:t>Información en salud a las niñas o niños, a sus familias o cuidadores. </a:t>
            </a:r>
          </a:p>
        </p:txBody>
      </p:sp>
    </p:spTree>
    <p:extLst>
      <p:ext uri="{BB962C8B-B14F-4D97-AF65-F5344CB8AC3E}">
        <p14:creationId xmlns:p14="http://schemas.microsoft.com/office/powerpoint/2010/main" val="16788403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914401" y="508131"/>
            <a:ext cx="11277599" cy="5478423"/>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ADOLESCENCIA </a:t>
            </a:r>
          </a:p>
          <a:p>
            <a:r>
              <a:rPr lang="es-CO" b="1" dirty="0">
                <a:latin typeface="Calibri" panose="020F0502020204030204" pitchFamily="34" charset="0"/>
              </a:rPr>
              <a:t>POBLACIÓN SUJETO : </a:t>
            </a:r>
            <a:endParaRPr lang="es-CO" dirty="0">
              <a:latin typeface="Calibri" panose="020F0502020204030204" pitchFamily="34" charset="0"/>
            </a:endParaRPr>
          </a:p>
          <a:p>
            <a:r>
              <a:rPr lang="es-MX" dirty="0">
                <a:latin typeface="Calibri" panose="020F0502020204030204" pitchFamily="34" charset="0"/>
              </a:rPr>
              <a:t>Este procedimiento está dirigido a todos los adolescentes </a:t>
            </a:r>
            <a:r>
              <a:rPr lang="es-MX" b="1" dirty="0">
                <a:latin typeface="Calibri" panose="020F0502020204030204" pitchFamily="34" charset="0"/>
              </a:rPr>
              <a:t>de 12 a 17 años, 11 meses y 29 días </a:t>
            </a:r>
            <a:r>
              <a:rPr lang="es-MX" dirty="0">
                <a:latin typeface="Calibri" panose="020F0502020204030204" pitchFamily="34" charset="0"/>
              </a:rPr>
              <a:t>que habitan en el territorio nacional. </a:t>
            </a:r>
          </a:p>
          <a:p>
            <a:r>
              <a:rPr lang="es-CO" sz="1600" b="1" dirty="0">
                <a:latin typeface="Calibri" panose="020F0502020204030204" pitchFamily="34" charset="0"/>
              </a:rPr>
              <a:t>ATENCIONES INCLUIDAS </a:t>
            </a:r>
            <a:endParaRPr lang="es-CO" sz="1600" dirty="0">
              <a:latin typeface="Calibri" panose="020F0502020204030204" pitchFamily="34" charset="0"/>
            </a:endParaRPr>
          </a:p>
          <a:p>
            <a:r>
              <a:rPr lang="es-MX" sz="1600" dirty="0">
                <a:latin typeface="Calibri" panose="020F0502020204030204" pitchFamily="34" charset="0"/>
              </a:rPr>
              <a:t>Este procedimiento aborda las siguientes intervenciones o atenciones contempladas en la RPMS para el momento de la adolescencia: </a:t>
            </a:r>
          </a:p>
          <a:p>
            <a:r>
              <a:rPr lang="es-MX" sz="1600" dirty="0">
                <a:latin typeface="Arial" panose="020B0604020202020204" pitchFamily="34" charset="0"/>
              </a:rPr>
              <a:t>• </a:t>
            </a:r>
            <a:r>
              <a:rPr lang="es-MX" sz="1600" dirty="0">
                <a:latin typeface="Calibri" panose="020F0502020204030204" pitchFamily="34" charset="0"/>
              </a:rPr>
              <a:t>Valorar el crecimiento y desarrollo (físico, motriz, cognitivo y socioemocional). </a:t>
            </a:r>
          </a:p>
          <a:p>
            <a:r>
              <a:rPr lang="es-MX" sz="1600" dirty="0">
                <a:latin typeface="Arial" panose="020B0604020202020204" pitchFamily="34" charset="0"/>
              </a:rPr>
              <a:t>• </a:t>
            </a:r>
            <a:r>
              <a:rPr lang="es-MX" sz="1600" dirty="0">
                <a:latin typeface="Calibri" panose="020F0502020204030204" pitchFamily="34" charset="0"/>
              </a:rPr>
              <a:t>Valorar el desarrollo de la autonomía. </a:t>
            </a:r>
          </a:p>
          <a:p>
            <a:r>
              <a:rPr lang="es-MX" sz="1600" dirty="0">
                <a:latin typeface="Arial" panose="020B0604020202020204" pitchFamily="34" charset="0"/>
              </a:rPr>
              <a:t>• </a:t>
            </a:r>
            <a:r>
              <a:rPr lang="es-MX" sz="1600" dirty="0">
                <a:latin typeface="Calibri" panose="020F0502020204030204" pitchFamily="34" charset="0"/>
              </a:rPr>
              <a:t>Valorar el estado nutricional y antropométrico. </a:t>
            </a:r>
          </a:p>
          <a:p>
            <a:r>
              <a:rPr lang="es-CO" sz="1600" dirty="0">
                <a:latin typeface="Arial" panose="020B0604020202020204" pitchFamily="34" charset="0"/>
              </a:rPr>
              <a:t>• </a:t>
            </a:r>
            <a:r>
              <a:rPr lang="es-CO" sz="1600" dirty="0">
                <a:latin typeface="Calibri" panose="020F0502020204030204" pitchFamily="34" charset="0"/>
              </a:rPr>
              <a:t>Valorar las prácticas alimentarias. </a:t>
            </a:r>
          </a:p>
          <a:p>
            <a:r>
              <a:rPr lang="es-MX" sz="1600" dirty="0">
                <a:latin typeface="Arial" panose="020B0604020202020204" pitchFamily="34" charset="0"/>
              </a:rPr>
              <a:t>• </a:t>
            </a:r>
            <a:r>
              <a:rPr lang="es-MX" sz="1600" dirty="0">
                <a:latin typeface="Calibri" panose="020F0502020204030204" pitchFamily="34" charset="0"/>
              </a:rPr>
              <a:t>Valorar las estructuras dentomaxilofaciales y su funcionalidad. </a:t>
            </a:r>
          </a:p>
          <a:p>
            <a:r>
              <a:rPr lang="es-MX" sz="1600" dirty="0">
                <a:latin typeface="Arial" panose="020B0604020202020204" pitchFamily="34" charset="0"/>
              </a:rPr>
              <a:t>• </a:t>
            </a:r>
            <a:r>
              <a:rPr lang="es-MX" sz="1600" dirty="0">
                <a:latin typeface="Calibri" panose="020F0502020204030204" pitchFamily="34" charset="0"/>
              </a:rPr>
              <a:t>Valorar la salud auditiva y comunicativa. </a:t>
            </a:r>
          </a:p>
          <a:p>
            <a:r>
              <a:rPr lang="es-CO" sz="1600" dirty="0">
                <a:latin typeface="Arial" panose="020B0604020202020204" pitchFamily="34" charset="0"/>
              </a:rPr>
              <a:t>• </a:t>
            </a:r>
            <a:r>
              <a:rPr lang="es-CO" sz="1600" dirty="0">
                <a:latin typeface="Calibri" panose="020F0502020204030204" pitchFamily="34" charset="0"/>
              </a:rPr>
              <a:t>Valorar la salud visual. </a:t>
            </a:r>
          </a:p>
          <a:p>
            <a:r>
              <a:rPr lang="es-MX" sz="1600" dirty="0">
                <a:latin typeface="Arial" panose="020B0604020202020204" pitchFamily="34" charset="0"/>
              </a:rPr>
              <a:t>• </a:t>
            </a:r>
            <a:r>
              <a:rPr lang="es-MX" sz="1600" dirty="0">
                <a:latin typeface="Calibri" panose="020F0502020204030204" pitchFamily="34" charset="0"/>
              </a:rPr>
              <a:t>Valorar la salud sexual y reproductiva. </a:t>
            </a:r>
          </a:p>
          <a:p>
            <a:r>
              <a:rPr lang="es-CO" sz="1600" dirty="0">
                <a:latin typeface="Arial" panose="020B0604020202020204" pitchFamily="34" charset="0"/>
              </a:rPr>
              <a:t>• </a:t>
            </a:r>
            <a:r>
              <a:rPr lang="es-CO" sz="1600" dirty="0">
                <a:latin typeface="Calibri" panose="020F0502020204030204" pitchFamily="34" charset="0"/>
              </a:rPr>
              <a:t>Valorar la salud mental. </a:t>
            </a:r>
          </a:p>
          <a:p>
            <a:r>
              <a:rPr lang="es-MX" sz="1600" dirty="0">
                <a:latin typeface="Arial" panose="020B0604020202020204" pitchFamily="34" charset="0"/>
              </a:rPr>
              <a:t>• </a:t>
            </a:r>
            <a:r>
              <a:rPr lang="es-MX" sz="1600" dirty="0">
                <a:latin typeface="Calibri" panose="020F0502020204030204" pitchFamily="34" charset="0"/>
              </a:rPr>
              <a:t>Valorar la dinámica familiar como apoyo al desarrollo integral. </a:t>
            </a:r>
          </a:p>
          <a:p>
            <a:r>
              <a:rPr lang="es-MX" sz="1600" dirty="0">
                <a:latin typeface="Arial" panose="020B0604020202020204" pitchFamily="34" charset="0"/>
              </a:rPr>
              <a:t>• </a:t>
            </a:r>
            <a:r>
              <a:rPr lang="es-MX" sz="1600" dirty="0">
                <a:latin typeface="Calibri" panose="020F0502020204030204" pitchFamily="34" charset="0"/>
              </a:rPr>
              <a:t>Valorar el contexto social y las redes de apoyo social y comunitario. </a:t>
            </a:r>
          </a:p>
          <a:p>
            <a:r>
              <a:rPr lang="es-CO" sz="1600" dirty="0">
                <a:latin typeface="Arial" panose="020B0604020202020204" pitchFamily="34" charset="0"/>
              </a:rPr>
              <a:t>• </a:t>
            </a:r>
            <a:r>
              <a:rPr lang="es-CO" sz="1600" dirty="0">
                <a:latin typeface="Calibri" panose="020F0502020204030204" pitchFamily="34" charset="0"/>
              </a:rPr>
              <a:t>Verificar esquema de vacunación. </a:t>
            </a:r>
          </a:p>
          <a:p>
            <a:r>
              <a:rPr lang="es-MX" sz="1600" dirty="0">
                <a:latin typeface="Arial" panose="020B0604020202020204" pitchFamily="34" charset="0"/>
              </a:rPr>
              <a:t>• </a:t>
            </a:r>
            <a:r>
              <a:rPr lang="es-MX" sz="1600" dirty="0">
                <a:latin typeface="Calibri" panose="020F0502020204030204" pitchFamily="34" charset="0"/>
              </a:rPr>
              <a:t>Brindar información en salud a las niñas o niños, a sus familias o cuidadores </a:t>
            </a:r>
          </a:p>
        </p:txBody>
      </p:sp>
    </p:spTree>
    <p:extLst>
      <p:ext uri="{BB962C8B-B14F-4D97-AF65-F5344CB8AC3E}">
        <p14:creationId xmlns:p14="http://schemas.microsoft.com/office/powerpoint/2010/main" val="327543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697833" y="582067"/>
            <a:ext cx="10651956" cy="5047536"/>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JUVENTUD </a:t>
            </a:r>
          </a:p>
          <a:p>
            <a:r>
              <a:rPr lang="es-CO" sz="1300" b="1" dirty="0">
                <a:latin typeface="Calibri" panose="020F0502020204030204" pitchFamily="34" charset="0"/>
              </a:rPr>
              <a:t>POBLACIÓN SUJETO: </a:t>
            </a:r>
            <a:endParaRPr lang="es-CO" sz="1300" dirty="0">
              <a:latin typeface="Calibri" panose="020F0502020204030204" pitchFamily="34" charset="0"/>
            </a:endParaRPr>
          </a:p>
          <a:p>
            <a:r>
              <a:rPr lang="es-MX" sz="1600" dirty="0">
                <a:latin typeface="Arial" panose="020B0604020202020204" pitchFamily="34" charset="0"/>
              </a:rPr>
              <a:t>•</a:t>
            </a:r>
            <a:r>
              <a:rPr lang="es-MX" sz="1600" dirty="0">
                <a:latin typeface="Calibri" panose="020F0502020204030204" pitchFamily="34" charset="0"/>
              </a:rPr>
              <a:t>Este procedimiento está dirigido a todos los Jóvenes </a:t>
            </a:r>
            <a:r>
              <a:rPr lang="es-MX" sz="1600" b="1" dirty="0">
                <a:latin typeface="Calibri" panose="020F0502020204030204" pitchFamily="34" charset="0"/>
              </a:rPr>
              <a:t>de 18 a 28 años, 11 meses y 29 días </a:t>
            </a:r>
            <a:r>
              <a:rPr lang="es-MX" sz="1600" dirty="0">
                <a:latin typeface="Calibri" panose="020F0502020204030204" pitchFamily="34" charset="0"/>
              </a:rPr>
              <a:t>que habitan en el territorio nacional. </a:t>
            </a:r>
          </a:p>
          <a:p>
            <a:endParaRPr lang="es-CO" sz="1600" dirty="0">
              <a:latin typeface="Calibri" panose="020F0502020204030204" pitchFamily="34" charset="0"/>
            </a:endParaRPr>
          </a:p>
          <a:p>
            <a:r>
              <a:rPr lang="es-CO" sz="1300" b="1" dirty="0">
                <a:latin typeface="Calibri" panose="020F0502020204030204" pitchFamily="34" charset="0"/>
              </a:rPr>
              <a:t>ATENCIONES INCLUIDAS : </a:t>
            </a:r>
            <a:endParaRPr lang="es-CO" sz="1300" dirty="0">
              <a:latin typeface="Calibri" panose="020F0502020204030204" pitchFamily="34" charset="0"/>
            </a:endParaRPr>
          </a:p>
          <a:p>
            <a:r>
              <a:rPr lang="es-MX" sz="1300" dirty="0">
                <a:latin typeface="Calibri" panose="020F0502020204030204" pitchFamily="34" charset="0"/>
              </a:rPr>
              <a:t>Este procedimiento aborda las siguientes intervenciones o atenciones contempladas en la RPMS para el momento de la juventud: </a:t>
            </a:r>
          </a:p>
          <a:p>
            <a:r>
              <a:rPr lang="es-MX" sz="1300" dirty="0">
                <a:latin typeface="Arial" panose="020B0604020202020204" pitchFamily="34" charset="0"/>
              </a:rPr>
              <a:t>• </a:t>
            </a:r>
            <a:r>
              <a:rPr lang="es-MX" sz="1300" dirty="0">
                <a:latin typeface="Calibri" panose="020F0502020204030204" pitchFamily="34" charset="0"/>
              </a:rPr>
              <a:t>Valorar el crecimiento y desarrollo (físico, cognitivo y socioemocional). </a:t>
            </a:r>
          </a:p>
          <a:p>
            <a:r>
              <a:rPr lang="es-MX" sz="1300" dirty="0">
                <a:latin typeface="Arial" panose="020B0604020202020204" pitchFamily="34" charset="0"/>
              </a:rPr>
              <a:t>• </a:t>
            </a:r>
            <a:r>
              <a:rPr lang="es-MX" sz="1300" dirty="0">
                <a:latin typeface="Calibri" panose="020F0502020204030204" pitchFamily="34" charset="0"/>
              </a:rPr>
              <a:t>Valorar el estado nutricional y antropométrico. </a:t>
            </a:r>
          </a:p>
          <a:p>
            <a:r>
              <a:rPr lang="es-CO" sz="1300" dirty="0">
                <a:latin typeface="Arial" panose="020B0604020202020204" pitchFamily="34" charset="0"/>
              </a:rPr>
              <a:t>• </a:t>
            </a:r>
            <a:r>
              <a:rPr lang="es-CO" sz="1300" dirty="0">
                <a:latin typeface="Calibri" panose="020F0502020204030204" pitchFamily="34" charset="0"/>
              </a:rPr>
              <a:t>Valorar las prácticas alimentarias. </a:t>
            </a:r>
          </a:p>
          <a:p>
            <a:r>
              <a:rPr lang="es-MX" sz="1300" dirty="0">
                <a:latin typeface="Arial" panose="020B0604020202020204" pitchFamily="34" charset="0"/>
              </a:rPr>
              <a:t>• </a:t>
            </a:r>
            <a:r>
              <a:rPr lang="es-MX" sz="1300" dirty="0">
                <a:latin typeface="Calibri" panose="020F0502020204030204" pitchFamily="34" charset="0"/>
              </a:rPr>
              <a:t>Valorar las estructuras dentomaxilofaciales y su funcionalidad. </a:t>
            </a:r>
          </a:p>
          <a:p>
            <a:r>
              <a:rPr lang="es-MX" sz="1300" dirty="0">
                <a:latin typeface="Arial" panose="020B0604020202020204" pitchFamily="34" charset="0"/>
              </a:rPr>
              <a:t>• </a:t>
            </a:r>
            <a:r>
              <a:rPr lang="es-MX" sz="1300" dirty="0">
                <a:latin typeface="Calibri" panose="020F0502020204030204" pitchFamily="34" charset="0"/>
              </a:rPr>
              <a:t>Valorar la salud sexual y reproductiva. </a:t>
            </a:r>
          </a:p>
          <a:p>
            <a:r>
              <a:rPr lang="es-MX" sz="1300" dirty="0">
                <a:latin typeface="Arial" panose="020B0604020202020204" pitchFamily="34" charset="0"/>
              </a:rPr>
              <a:t>• </a:t>
            </a:r>
            <a:r>
              <a:rPr lang="es-MX" sz="1300" dirty="0">
                <a:latin typeface="Calibri" panose="020F0502020204030204" pitchFamily="34" charset="0"/>
              </a:rPr>
              <a:t>Valorar la salud auditiva y comunicativa. </a:t>
            </a:r>
          </a:p>
          <a:p>
            <a:r>
              <a:rPr lang="es-CO" sz="1300" dirty="0">
                <a:latin typeface="Arial" panose="020B0604020202020204" pitchFamily="34" charset="0"/>
              </a:rPr>
              <a:t>• </a:t>
            </a:r>
            <a:r>
              <a:rPr lang="es-CO" sz="1300" dirty="0">
                <a:latin typeface="Calibri" panose="020F0502020204030204" pitchFamily="34" charset="0"/>
              </a:rPr>
              <a:t>Valorar la salud visual. </a:t>
            </a:r>
          </a:p>
          <a:p>
            <a:r>
              <a:rPr lang="es-MX" sz="1300" dirty="0">
                <a:latin typeface="Arial" panose="020B0604020202020204" pitchFamily="34" charset="0"/>
              </a:rPr>
              <a:t>• </a:t>
            </a:r>
            <a:r>
              <a:rPr lang="es-MX" sz="1300" dirty="0">
                <a:latin typeface="Calibri" panose="020F0502020204030204" pitchFamily="34" charset="0"/>
              </a:rPr>
              <a:t>Valorar la función mental, emocional y social. </a:t>
            </a:r>
          </a:p>
          <a:p>
            <a:r>
              <a:rPr lang="es-MX" sz="1300" dirty="0">
                <a:latin typeface="Arial" panose="020B0604020202020204" pitchFamily="34" charset="0"/>
              </a:rPr>
              <a:t>• </a:t>
            </a:r>
            <a:r>
              <a:rPr lang="es-MX" sz="1300" dirty="0">
                <a:latin typeface="Calibri" panose="020F0502020204030204" pitchFamily="34" charset="0"/>
              </a:rPr>
              <a:t>Valorar los sucesos vitales y su influencia en la salud. </a:t>
            </a:r>
          </a:p>
          <a:p>
            <a:r>
              <a:rPr lang="es-MX" sz="1300" dirty="0">
                <a:latin typeface="Arial" panose="020B0604020202020204" pitchFamily="34" charset="0"/>
              </a:rPr>
              <a:t>• </a:t>
            </a:r>
            <a:r>
              <a:rPr lang="es-MX" sz="1300" dirty="0">
                <a:latin typeface="Calibri" panose="020F0502020204030204" pitchFamily="34" charset="0"/>
              </a:rPr>
              <a:t>Valorar el estado de salud en relación con el trabajo. </a:t>
            </a:r>
          </a:p>
          <a:p>
            <a:r>
              <a:rPr lang="es-CO" sz="1300" dirty="0">
                <a:latin typeface="Arial" panose="020B0604020202020204" pitchFamily="34" charset="0"/>
              </a:rPr>
              <a:t>• </a:t>
            </a:r>
            <a:r>
              <a:rPr lang="es-CO" sz="1300" dirty="0">
                <a:latin typeface="Calibri" panose="020F0502020204030204" pitchFamily="34" charset="0"/>
              </a:rPr>
              <a:t>Valorar la dinámica familiar. </a:t>
            </a:r>
          </a:p>
          <a:p>
            <a:r>
              <a:rPr lang="es-MX" sz="1300" dirty="0">
                <a:latin typeface="Arial" panose="020B0604020202020204" pitchFamily="34" charset="0"/>
              </a:rPr>
              <a:t>• </a:t>
            </a:r>
            <a:r>
              <a:rPr lang="es-MX" sz="1300" dirty="0">
                <a:latin typeface="Calibri" panose="020F0502020204030204" pitchFamily="34" charset="0"/>
              </a:rPr>
              <a:t>Valorar el contexto social y las redes de apoyo social y comunitario </a:t>
            </a:r>
          </a:p>
          <a:p>
            <a:r>
              <a:rPr lang="es-CO" sz="1300" dirty="0">
                <a:latin typeface="Arial" panose="020B0604020202020204" pitchFamily="34" charset="0"/>
              </a:rPr>
              <a:t>• </a:t>
            </a:r>
            <a:r>
              <a:rPr lang="es-CO" sz="1300" dirty="0">
                <a:latin typeface="Calibri" panose="020F0502020204030204" pitchFamily="34" charset="0"/>
              </a:rPr>
              <a:t>Verificar esquema de vacunación </a:t>
            </a:r>
          </a:p>
          <a:p>
            <a:r>
              <a:rPr lang="es-MX" sz="1300" dirty="0">
                <a:latin typeface="Arial" panose="020B0604020202020204" pitchFamily="34" charset="0"/>
              </a:rPr>
              <a:t>• </a:t>
            </a:r>
            <a:r>
              <a:rPr lang="es-MX" sz="1300" dirty="0">
                <a:latin typeface="Calibri" panose="020F0502020204030204" pitchFamily="34" charset="0"/>
              </a:rPr>
              <a:t>Aplicar, verificar u ordenar pruebas tamiz para detección temprana de alteraciones en la salud. </a:t>
            </a:r>
          </a:p>
          <a:p>
            <a:r>
              <a:rPr lang="es-MX" sz="1300" dirty="0">
                <a:latin typeface="Arial" panose="020B0604020202020204" pitchFamily="34" charset="0"/>
              </a:rPr>
              <a:t>• </a:t>
            </a:r>
            <a:r>
              <a:rPr lang="es-MX" sz="1300" dirty="0">
                <a:latin typeface="Calibri" panose="020F0502020204030204" pitchFamily="34" charset="0"/>
              </a:rPr>
              <a:t>Información en salud a los jóvenes. </a:t>
            </a:r>
          </a:p>
        </p:txBody>
      </p:sp>
    </p:spTree>
    <p:extLst>
      <p:ext uri="{BB962C8B-B14F-4D97-AF65-F5344CB8AC3E}">
        <p14:creationId xmlns:p14="http://schemas.microsoft.com/office/powerpoint/2010/main" val="3021491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45432" y="914399"/>
            <a:ext cx="11125199" cy="5047536"/>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ADULTEZ </a:t>
            </a:r>
          </a:p>
          <a:p>
            <a:r>
              <a:rPr lang="es-CO" sz="1400" b="1" dirty="0">
                <a:latin typeface="Calibri" panose="020F0502020204030204" pitchFamily="34" charset="0"/>
              </a:rPr>
              <a:t>POBLACIÓN SUJETO </a:t>
            </a:r>
            <a:r>
              <a:rPr lang="es-CO" sz="900" b="1" dirty="0">
                <a:latin typeface="Calibri" panose="020F0502020204030204" pitchFamily="34" charset="0"/>
              </a:rPr>
              <a:t>: </a:t>
            </a:r>
            <a:endParaRPr lang="es-CO" sz="900" dirty="0">
              <a:latin typeface="Calibri" panose="020F0502020204030204" pitchFamily="34" charset="0"/>
            </a:endParaRPr>
          </a:p>
          <a:p>
            <a:r>
              <a:rPr lang="es-MX" sz="1400" dirty="0">
                <a:latin typeface="Arial" panose="020B0604020202020204" pitchFamily="34" charset="0"/>
              </a:rPr>
              <a:t>•</a:t>
            </a:r>
            <a:r>
              <a:rPr lang="es-MX" sz="1400" dirty="0">
                <a:latin typeface="Calibri" panose="020F0502020204030204" pitchFamily="34" charset="0"/>
              </a:rPr>
              <a:t>Este procedimiento está dirigido a todas las personas de 29 a 59 años, 11 meses y 29 días que habitan en el territorio nacional. </a:t>
            </a:r>
          </a:p>
          <a:p>
            <a:endParaRPr lang="es-CO" sz="1400" dirty="0">
              <a:latin typeface="Calibri" panose="020F0502020204030204" pitchFamily="34" charset="0"/>
            </a:endParaRPr>
          </a:p>
          <a:p>
            <a:r>
              <a:rPr lang="es-CO" sz="1400" b="1" dirty="0">
                <a:latin typeface="Calibri" panose="020F0502020204030204" pitchFamily="34" charset="0"/>
              </a:rPr>
              <a:t>ATENCIONES INCLUIDAS : </a:t>
            </a:r>
            <a:endParaRPr lang="es-CO" sz="1400" dirty="0">
              <a:latin typeface="Calibri" panose="020F0502020204030204" pitchFamily="34" charset="0"/>
            </a:endParaRPr>
          </a:p>
          <a:p>
            <a:r>
              <a:rPr lang="es-MX" sz="1400" dirty="0">
                <a:latin typeface="Calibri" panose="020F0502020204030204" pitchFamily="34" charset="0"/>
              </a:rPr>
              <a:t>Este procedimiento aborda las siguientes intervenciones o atenciones contempladas en la RPMS para el momento de la adultez: </a:t>
            </a:r>
          </a:p>
          <a:p>
            <a:r>
              <a:rPr lang="es-MX" sz="1400" dirty="0">
                <a:latin typeface="Arial" panose="020B0604020202020204" pitchFamily="34" charset="0"/>
              </a:rPr>
              <a:t>• </a:t>
            </a:r>
            <a:r>
              <a:rPr lang="es-MX" sz="1400" dirty="0">
                <a:latin typeface="Calibri" panose="020F0502020204030204" pitchFamily="34" charset="0"/>
              </a:rPr>
              <a:t>Valorar el estado nutricional y realizar seguimiento a los parámetros antropométricos. </a:t>
            </a:r>
          </a:p>
          <a:p>
            <a:r>
              <a:rPr lang="es-CO" sz="1400" dirty="0">
                <a:latin typeface="Arial" panose="020B0604020202020204" pitchFamily="34" charset="0"/>
              </a:rPr>
              <a:t>• </a:t>
            </a:r>
            <a:r>
              <a:rPr lang="es-CO" sz="1400" dirty="0">
                <a:latin typeface="Calibri" panose="020F0502020204030204" pitchFamily="34" charset="0"/>
              </a:rPr>
              <a:t>Valorar las prácticas alimentarias. </a:t>
            </a:r>
          </a:p>
          <a:p>
            <a:r>
              <a:rPr lang="es-MX" sz="1400" dirty="0">
                <a:latin typeface="Arial" panose="020B0604020202020204" pitchFamily="34" charset="0"/>
              </a:rPr>
              <a:t>• </a:t>
            </a:r>
            <a:r>
              <a:rPr lang="es-MX" sz="1400" dirty="0">
                <a:latin typeface="Calibri" panose="020F0502020204030204" pitchFamily="34" charset="0"/>
              </a:rPr>
              <a:t>Valorar las estructuras dentomaxilofaciales y su funcionalidad. </a:t>
            </a:r>
          </a:p>
          <a:p>
            <a:r>
              <a:rPr lang="es-MX" sz="1400" dirty="0">
                <a:latin typeface="Arial" panose="020B0604020202020204" pitchFamily="34" charset="0"/>
              </a:rPr>
              <a:t>• </a:t>
            </a:r>
            <a:r>
              <a:rPr lang="es-MX" sz="1400" dirty="0">
                <a:latin typeface="Calibri" panose="020F0502020204030204" pitchFamily="34" charset="0"/>
              </a:rPr>
              <a:t>Valorar la salud auditiva y comunicativa. </a:t>
            </a:r>
          </a:p>
          <a:p>
            <a:r>
              <a:rPr lang="es-CO" sz="1400" dirty="0">
                <a:latin typeface="Arial" panose="020B0604020202020204" pitchFamily="34" charset="0"/>
              </a:rPr>
              <a:t>• </a:t>
            </a:r>
            <a:r>
              <a:rPr lang="es-CO" sz="1400" dirty="0">
                <a:latin typeface="Calibri" panose="020F0502020204030204" pitchFamily="34" charset="0"/>
              </a:rPr>
              <a:t>Valorar la salud visual. </a:t>
            </a:r>
          </a:p>
          <a:p>
            <a:r>
              <a:rPr lang="es-MX" sz="1400" dirty="0">
                <a:latin typeface="Arial" panose="020B0604020202020204" pitchFamily="34" charset="0"/>
              </a:rPr>
              <a:t>• </a:t>
            </a:r>
            <a:r>
              <a:rPr lang="es-MX" sz="1400" dirty="0">
                <a:latin typeface="Calibri" panose="020F0502020204030204" pitchFamily="34" charset="0"/>
              </a:rPr>
              <a:t>Valorar la salud sexual (funcionalidad sexual y ejercicio de los derechos sexuales y derechos reproductivos). </a:t>
            </a:r>
          </a:p>
          <a:p>
            <a:r>
              <a:rPr lang="es-MX" sz="1400" dirty="0">
                <a:latin typeface="Arial" panose="020B0604020202020204" pitchFamily="34" charset="0"/>
              </a:rPr>
              <a:t>• </a:t>
            </a:r>
            <a:r>
              <a:rPr lang="es-MX" sz="1400" dirty="0">
                <a:latin typeface="Calibri" panose="020F0502020204030204" pitchFamily="34" charset="0"/>
              </a:rPr>
              <a:t>Valorar la función mental, emocional y social. </a:t>
            </a:r>
          </a:p>
          <a:p>
            <a:r>
              <a:rPr lang="es-MX" sz="1400" dirty="0">
                <a:latin typeface="Arial" panose="020B0604020202020204" pitchFamily="34" charset="0"/>
              </a:rPr>
              <a:t>• </a:t>
            </a:r>
            <a:r>
              <a:rPr lang="es-MX" sz="1400" dirty="0">
                <a:latin typeface="Calibri" panose="020F0502020204030204" pitchFamily="34" charset="0"/>
              </a:rPr>
              <a:t>Valorar los sucesos vitales y su influencia en la salud. </a:t>
            </a:r>
          </a:p>
          <a:p>
            <a:r>
              <a:rPr lang="es-MX" sz="1400" dirty="0">
                <a:latin typeface="Arial" panose="020B0604020202020204" pitchFamily="34" charset="0"/>
              </a:rPr>
              <a:t>• </a:t>
            </a:r>
            <a:r>
              <a:rPr lang="es-MX" sz="1400" dirty="0">
                <a:latin typeface="Calibri" panose="020F0502020204030204" pitchFamily="34" charset="0"/>
              </a:rPr>
              <a:t>Valorar el estado de salud en relación con el trabajo. </a:t>
            </a:r>
          </a:p>
          <a:p>
            <a:r>
              <a:rPr lang="es-CO" sz="1400" dirty="0">
                <a:latin typeface="Arial" panose="020B0604020202020204" pitchFamily="34" charset="0"/>
              </a:rPr>
              <a:t>• </a:t>
            </a:r>
            <a:r>
              <a:rPr lang="es-CO" sz="1400" dirty="0">
                <a:latin typeface="Calibri" panose="020F0502020204030204" pitchFamily="34" charset="0"/>
              </a:rPr>
              <a:t>Valorar la dinámica familiar. </a:t>
            </a:r>
          </a:p>
          <a:p>
            <a:r>
              <a:rPr lang="es-MX" sz="1400" dirty="0">
                <a:latin typeface="Arial" panose="020B0604020202020204" pitchFamily="34" charset="0"/>
              </a:rPr>
              <a:t>• </a:t>
            </a:r>
            <a:r>
              <a:rPr lang="es-MX" sz="1400" dirty="0">
                <a:latin typeface="Calibri" panose="020F0502020204030204" pitchFamily="34" charset="0"/>
              </a:rPr>
              <a:t>Valorar el contexto social y las redes de apoyo social y comunitario </a:t>
            </a:r>
          </a:p>
          <a:p>
            <a:r>
              <a:rPr lang="es-CO" sz="1400" dirty="0">
                <a:latin typeface="Arial" panose="020B0604020202020204" pitchFamily="34" charset="0"/>
              </a:rPr>
              <a:t>• </a:t>
            </a:r>
            <a:r>
              <a:rPr lang="es-CO" sz="1400" dirty="0">
                <a:latin typeface="Calibri" panose="020F0502020204030204" pitchFamily="34" charset="0"/>
              </a:rPr>
              <a:t>Verificar esquema de vacunación. </a:t>
            </a:r>
          </a:p>
          <a:p>
            <a:r>
              <a:rPr lang="es-MX" sz="1400" dirty="0">
                <a:latin typeface="Arial" panose="020B0604020202020204" pitchFamily="34" charset="0"/>
              </a:rPr>
              <a:t>• </a:t>
            </a:r>
            <a:r>
              <a:rPr lang="es-MX" sz="1400" dirty="0">
                <a:latin typeface="Calibri" panose="020F0502020204030204" pitchFamily="34" charset="0"/>
              </a:rPr>
              <a:t>Aplicar, verificar u ordenar pruebas tamiz para detección temprana de alteraciones en la salud del adulto. </a:t>
            </a:r>
          </a:p>
          <a:p>
            <a:r>
              <a:rPr lang="es-CO" sz="1400" dirty="0">
                <a:latin typeface="Arial" panose="020B0604020202020204" pitchFamily="34" charset="0"/>
              </a:rPr>
              <a:t>• </a:t>
            </a:r>
            <a:r>
              <a:rPr lang="es-CO" sz="1400" dirty="0">
                <a:latin typeface="Calibri" panose="020F0502020204030204" pitchFamily="34" charset="0"/>
              </a:rPr>
              <a:t>Brindar información en salud. </a:t>
            </a:r>
          </a:p>
        </p:txBody>
      </p:sp>
    </p:spTree>
    <p:extLst>
      <p:ext uri="{BB962C8B-B14F-4D97-AF65-F5344CB8AC3E}">
        <p14:creationId xmlns:p14="http://schemas.microsoft.com/office/powerpoint/2010/main" val="208689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489285" y="231498"/>
            <a:ext cx="11173326" cy="5940088"/>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VEJEZ </a:t>
            </a:r>
          </a:p>
          <a:p>
            <a:r>
              <a:rPr lang="es-CO" sz="1600" b="1" dirty="0">
                <a:latin typeface="Calibri" panose="020F0502020204030204" pitchFamily="34" charset="0"/>
              </a:rPr>
              <a:t>POBLACIÓN SUJETO </a:t>
            </a:r>
            <a:endParaRPr lang="es-CO" sz="1600" dirty="0">
              <a:latin typeface="Calibri" panose="020F0502020204030204" pitchFamily="34" charset="0"/>
            </a:endParaRPr>
          </a:p>
          <a:p>
            <a:r>
              <a:rPr lang="es-MX" dirty="0">
                <a:latin typeface="Arial" panose="020B0604020202020204" pitchFamily="34" charset="0"/>
              </a:rPr>
              <a:t>•</a:t>
            </a:r>
            <a:r>
              <a:rPr lang="es-MX" dirty="0">
                <a:latin typeface="Calibri" panose="020F0502020204030204" pitchFamily="34" charset="0"/>
              </a:rPr>
              <a:t>Este procedimiento está dirigido a todas las personas </a:t>
            </a:r>
            <a:r>
              <a:rPr lang="es-MX" b="1" dirty="0">
                <a:latin typeface="Calibri" panose="020F0502020204030204" pitchFamily="34" charset="0"/>
              </a:rPr>
              <a:t>de 60 años y mas </a:t>
            </a:r>
            <a:r>
              <a:rPr lang="es-MX" dirty="0">
                <a:latin typeface="Calibri" panose="020F0502020204030204" pitchFamily="34" charset="0"/>
              </a:rPr>
              <a:t>que habitan en el territorio nacional. </a:t>
            </a:r>
          </a:p>
          <a:p>
            <a:endParaRPr lang="es-CO" dirty="0">
              <a:latin typeface="Calibri" panose="020F0502020204030204" pitchFamily="34" charset="0"/>
            </a:endParaRPr>
          </a:p>
          <a:p>
            <a:r>
              <a:rPr lang="es-CO" sz="1600" b="1" dirty="0">
                <a:latin typeface="Calibri" panose="020F0502020204030204" pitchFamily="34" charset="0"/>
              </a:rPr>
              <a:t>ATENCIONES INCLUIDAS : </a:t>
            </a:r>
            <a:endParaRPr lang="es-CO" sz="1600" dirty="0">
              <a:latin typeface="Calibri" panose="020F0502020204030204" pitchFamily="34" charset="0"/>
            </a:endParaRPr>
          </a:p>
          <a:p>
            <a:r>
              <a:rPr lang="es-MX" sz="1600" dirty="0">
                <a:latin typeface="Calibri" panose="020F0502020204030204" pitchFamily="34" charset="0"/>
              </a:rPr>
              <a:t>Este procedimiento aborda las siguientes intervenciones o atenciones contempladas en la RPMS para el momento de la vejez: </a:t>
            </a:r>
          </a:p>
          <a:p>
            <a:r>
              <a:rPr lang="es-CO" sz="1600" dirty="0">
                <a:latin typeface="Arial" panose="020B0604020202020204" pitchFamily="34" charset="0"/>
              </a:rPr>
              <a:t>• </a:t>
            </a:r>
            <a:r>
              <a:rPr lang="es-CO" sz="1600" dirty="0">
                <a:latin typeface="Calibri" panose="020F0502020204030204" pitchFamily="34" charset="0"/>
              </a:rPr>
              <a:t>Valorar la capacidad funcional (fragilidad, actividades básicas e instrumentales). </a:t>
            </a:r>
          </a:p>
          <a:p>
            <a:endParaRPr lang="es-CO" sz="1600" dirty="0">
              <a:latin typeface="Calibri" panose="020F0502020204030204" pitchFamily="34" charset="0"/>
            </a:endParaRPr>
          </a:p>
          <a:p>
            <a:r>
              <a:rPr lang="es-MX" sz="1600" dirty="0">
                <a:latin typeface="Calibri" panose="020F0502020204030204" pitchFamily="34" charset="0"/>
              </a:rPr>
              <a:t>Valorar el estado nutricional y realizar seguimiento a los parámetros antropométricos. </a:t>
            </a:r>
          </a:p>
          <a:p>
            <a:r>
              <a:rPr lang="es-CO" sz="1600" dirty="0">
                <a:latin typeface="Arial" panose="020B0604020202020204" pitchFamily="34" charset="0"/>
              </a:rPr>
              <a:t>• </a:t>
            </a:r>
            <a:r>
              <a:rPr lang="es-CO" sz="1600" dirty="0">
                <a:latin typeface="Calibri" panose="020F0502020204030204" pitchFamily="34" charset="0"/>
              </a:rPr>
              <a:t>Valorar las prácticas alimentarias. </a:t>
            </a:r>
          </a:p>
          <a:p>
            <a:r>
              <a:rPr lang="es-MX" sz="1600" dirty="0">
                <a:latin typeface="Arial" panose="020B0604020202020204" pitchFamily="34" charset="0"/>
              </a:rPr>
              <a:t>• </a:t>
            </a:r>
            <a:r>
              <a:rPr lang="es-MX" sz="1600" dirty="0">
                <a:latin typeface="Calibri" panose="020F0502020204030204" pitchFamily="34" charset="0"/>
              </a:rPr>
              <a:t>Valorar las estructuras dentomaxilofaciales y su funcionalidad. </a:t>
            </a:r>
          </a:p>
          <a:p>
            <a:r>
              <a:rPr lang="es-MX" sz="1600" dirty="0">
                <a:latin typeface="Arial" panose="020B0604020202020204" pitchFamily="34" charset="0"/>
              </a:rPr>
              <a:t>• </a:t>
            </a:r>
            <a:r>
              <a:rPr lang="es-MX" sz="1600" dirty="0">
                <a:latin typeface="Calibri" panose="020F0502020204030204" pitchFamily="34" charset="0"/>
              </a:rPr>
              <a:t>Valorar la salud auditiva y comunicativa. </a:t>
            </a:r>
          </a:p>
          <a:p>
            <a:r>
              <a:rPr lang="es-CO" sz="1600" dirty="0">
                <a:latin typeface="Arial" panose="020B0604020202020204" pitchFamily="34" charset="0"/>
              </a:rPr>
              <a:t>• </a:t>
            </a:r>
            <a:r>
              <a:rPr lang="es-CO" sz="1600" dirty="0">
                <a:latin typeface="Calibri" panose="020F0502020204030204" pitchFamily="34" charset="0"/>
              </a:rPr>
              <a:t>Valorar la salud visual. </a:t>
            </a:r>
          </a:p>
          <a:p>
            <a:r>
              <a:rPr lang="es-MX" sz="1600" dirty="0">
                <a:latin typeface="Arial" panose="020B0604020202020204" pitchFamily="34" charset="0"/>
              </a:rPr>
              <a:t>• </a:t>
            </a:r>
            <a:r>
              <a:rPr lang="es-MX" sz="1600" dirty="0">
                <a:latin typeface="Calibri" panose="020F0502020204030204" pitchFamily="34" charset="0"/>
              </a:rPr>
              <a:t>Valorar la salud sexual (funcionalidad sexual y ejercicio de los derechos sexuales y derechos reproductivos). </a:t>
            </a:r>
          </a:p>
          <a:p>
            <a:r>
              <a:rPr lang="es-MX" sz="1600" dirty="0">
                <a:latin typeface="Arial" panose="020B0604020202020204" pitchFamily="34" charset="0"/>
              </a:rPr>
              <a:t>• </a:t>
            </a:r>
            <a:r>
              <a:rPr lang="es-MX" sz="1600" dirty="0">
                <a:latin typeface="Calibri" panose="020F0502020204030204" pitchFamily="34" charset="0"/>
              </a:rPr>
              <a:t>Valorar la función mental, emocional y social. </a:t>
            </a:r>
          </a:p>
          <a:p>
            <a:r>
              <a:rPr lang="es-MX" sz="1600" dirty="0">
                <a:latin typeface="Arial" panose="020B0604020202020204" pitchFamily="34" charset="0"/>
              </a:rPr>
              <a:t>• </a:t>
            </a:r>
            <a:r>
              <a:rPr lang="es-MX" sz="1600" dirty="0">
                <a:latin typeface="Calibri" panose="020F0502020204030204" pitchFamily="34" charset="0"/>
              </a:rPr>
              <a:t>Valorar los sucesos vitales y su influencia en la salud. </a:t>
            </a:r>
          </a:p>
          <a:p>
            <a:r>
              <a:rPr lang="es-MX" sz="1600" dirty="0">
                <a:latin typeface="Arial" panose="020B0604020202020204" pitchFamily="34" charset="0"/>
              </a:rPr>
              <a:t>• </a:t>
            </a:r>
            <a:r>
              <a:rPr lang="es-MX" sz="1600" dirty="0">
                <a:latin typeface="Calibri" panose="020F0502020204030204" pitchFamily="34" charset="0"/>
              </a:rPr>
              <a:t>Valorar el estado de salud en relación con el trabajo. </a:t>
            </a:r>
          </a:p>
          <a:p>
            <a:r>
              <a:rPr lang="es-MX" sz="1600" dirty="0">
                <a:latin typeface="Arial" panose="020B0604020202020204" pitchFamily="34" charset="0"/>
              </a:rPr>
              <a:t>• </a:t>
            </a:r>
            <a:r>
              <a:rPr lang="es-MX" sz="1600" dirty="0">
                <a:latin typeface="Calibri" panose="020F0502020204030204" pitchFamily="34" charset="0"/>
              </a:rPr>
              <a:t>Valorar la dinámica familiar. Valorar el contexto social y las redes de apoyo social y comunitario. </a:t>
            </a:r>
          </a:p>
          <a:p>
            <a:r>
              <a:rPr lang="es-CO" sz="1600" dirty="0">
                <a:latin typeface="Arial" panose="020B0604020202020204" pitchFamily="34" charset="0"/>
              </a:rPr>
              <a:t>• </a:t>
            </a:r>
            <a:r>
              <a:rPr lang="es-CO" sz="1600" dirty="0">
                <a:latin typeface="Calibri" panose="020F0502020204030204" pitchFamily="34" charset="0"/>
              </a:rPr>
              <a:t>Verificar esquema de vacunación. </a:t>
            </a:r>
          </a:p>
          <a:p>
            <a:r>
              <a:rPr lang="es-MX" sz="1600" dirty="0">
                <a:latin typeface="Arial" panose="020B0604020202020204" pitchFamily="34" charset="0"/>
              </a:rPr>
              <a:t>• </a:t>
            </a:r>
            <a:r>
              <a:rPr lang="es-MX" sz="1600" dirty="0">
                <a:latin typeface="Calibri" panose="020F0502020204030204" pitchFamily="34" charset="0"/>
              </a:rPr>
              <a:t>Aplicar, verificar u ordenar pruebas tamiz para detección temprana de alteraciones en la salud del adulto. </a:t>
            </a:r>
          </a:p>
          <a:p>
            <a:r>
              <a:rPr lang="es-CO" sz="1600" dirty="0">
                <a:latin typeface="Arial" panose="020B0604020202020204" pitchFamily="34" charset="0"/>
              </a:rPr>
              <a:t>• </a:t>
            </a:r>
            <a:r>
              <a:rPr lang="es-CO" sz="1600" dirty="0">
                <a:latin typeface="Calibri" panose="020F0502020204030204" pitchFamily="34" charset="0"/>
              </a:rPr>
              <a:t>Brindar información en salud </a:t>
            </a:r>
          </a:p>
        </p:txBody>
      </p:sp>
    </p:spTree>
    <p:extLst>
      <p:ext uri="{BB962C8B-B14F-4D97-AF65-F5344CB8AC3E}">
        <p14:creationId xmlns:p14="http://schemas.microsoft.com/office/powerpoint/2010/main" val="1428110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graphicFrame>
        <p:nvGraphicFramePr>
          <p:cNvPr id="3" name="Objeto 2"/>
          <p:cNvGraphicFramePr>
            <a:graphicFrameLocks noChangeAspect="1"/>
          </p:cNvGraphicFramePr>
          <p:nvPr>
            <p:extLst>
              <p:ext uri="{D42A27DB-BD31-4B8C-83A1-F6EECF244321}">
                <p14:modId xmlns:p14="http://schemas.microsoft.com/office/powerpoint/2010/main" val="234136020"/>
              </p:ext>
            </p:extLst>
          </p:nvPr>
        </p:nvGraphicFramePr>
        <p:xfrm>
          <a:off x="1039446" y="867714"/>
          <a:ext cx="10034954" cy="5494010"/>
        </p:xfrm>
        <a:graphic>
          <a:graphicData uri="http://schemas.openxmlformats.org/presentationml/2006/ole">
            <mc:AlternateContent xmlns:mc="http://schemas.openxmlformats.org/markup-compatibility/2006">
              <mc:Choice xmlns:v="urn:schemas-microsoft-com:vml" Requires="v">
                <p:oleObj spid="_x0000_s4153" name="Documento" r:id="rId4" imgW="6134255" imgH="5247509" progId="Word.Document.12">
                  <p:embed/>
                </p:oleObj>
              </mc:Choice>
              <mc:Fallback>
                <p:oleObj name="Documento" r:id="rId4" imgW="6134255" imgH="5247509" progId="Word.Document.12">
                  <p:embed/>
                  <p:pic>
                    <p:nvPicPr>
                      <p:cNvPr id="0" name=""/>
                      <p:cNvPicPr/>
                      <p:nvPr/>
                    </p:nvPicPr>
                    <p:blipFill>
                      <a:blip r:embed="rId5"/>
                      <a:stretch>
                        <a:fillRect/>
                      </a:stretch>
                    </p:blipFill>
                    <p:spPr>
                      <a:xfrm>
                        <a:off x="1039446" y="867714"/>
                        <a:ext cx="10034954" cy="5494010"/>
                      </a:xfrm>
                      <a:prstGeom prst="rect">
                        <a:avLst/>
                      </a:prstGeom>
                    </p:spPr>
                  </p:pic>
                </p:oleObj>
              </mc:Fallback>
            </mc:AlternateContent>
          </a:graphicData>
        </a:graphic>
      </p:graphicFrame>
    </p:spTree>
    <p:extLst>
      <p:ext uri="{BB962C8B-B14F-4D97-AF65-F5344CB8AC3E}">
        <p14:creationId xmlns:p14="http://schemas.microsoft.com/office/powerpoint/2010/main" val="134504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3" name="Título 1"/>
          <p:cNvSpPr txBox="1">
            <a:spLocks/>
          </p:cNvSpPr>
          <p:nvPr/>
        </p:nvSpPr>
        <p:spPr>
          <a:xfrm>
            <a:off x="2399323" y="640862"/>
            <a:ext cx="7260491" cy="74246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dirty="0" smtClean="0"/>
              <a:t>ESCALA DE BARTHEL</a:t>
            </a:r>
            <a:endParaRPr lang="es-CO" sz="4000" dirty="0"/>
          </a:p>
        </p:txBody>
      </p:sp>
      <p:pic>
        <p:nvPicPr>
          <p:cNvPr id="4" name="Marcador de contenido 3"/>
          <p:cNvPicPr>
            <a:picLocks/>
          </p:cNvPicPr>
          <p:nvPr/>
        </p:nvPicPr>
        <p:blipFill rotWithShape="1">
          <a:blip r:embed="rId3">
            <a:extLst>
              <a:ext uri="{28A0092B-C50C-407E-A947-70E740481C1C}">
                <a14:useLocalDpi xmlns:a14="http://schemas.microsoft.com/office/drawing/2010/main" val="0"/>
              </a:ext>
            </a:extLst>
          </a:blip>
          <a:srcRect l="30142" t="22451" r="40530" b="7785"/>
          <a:stretch/>
        </p:blipFill>
        <p:spPr bwMode="auto">
          <a:xfrm>
            <a:off x="3416144" y="1383323"/>
            <a:ext cx="5117431" cy="52136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11942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8135" t="12478" r="13150" b="14701"/>
          <a:stretch/>
        </p:blipFill>
        <p:spPr>
          <a:xfrm>
            <a:off x="1652954" y="984738"/>
            <a:ext cx="9488241" cy="4994031"/>
          </a:xfrm>
          <a:prstGeom prst="rect">
            <a:avLst/>
          </a:prstGeom>
        </p:spPr>
      </p:pic>
    </p:spTree>
    <p:extLst>
      <p:ext uri="{BB962C8B-B14F-4D97-AF65-F5344CB8AC3E}">
        <p14:creationId xmlns:p14="http://schemas.microsoft.com/office/powerpoint/2010/main" val="6336045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8240" t="7486" r="13289" b="13684"/>
          <a:stretch/>
        </p:blipFill>
        <p:spPr>
          <a:xfrm>
            <a:off x="2205788" y="782977"/>
            <a:ext cx="8614611" cy="5406191"/>
          </a:xfrm>
          <a:prstGeom prst="rect">
            <a:avLst/>
          </a:prstGeom>
        </p:spPr>
      </p:pic>
    </p:spTree>
    <p:extLst>
      <p:ext uri="{BB962C8B-B14F-4D97-AF65-F5344CB8AC3E}">
        <p14:creationId xmlns:p14="http://schemas.microsoft.com/office/powerpoint/2010/main" val="3307830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8158" t="7719" r="13815" b="14620"/>
          <a:stretch/>
        </p:blipFill>
        <p:spPr>
          <a:xfrm>
            <a:off x="1852864" y="673768"/>
            <a:ext cx="8767010" cy="5325980"/>
          </a:xfrm>
          <a:prstGeom prst="rect">
            <a:avLst/>
          </a:prstGeom>
        </p:spPr>
      </p:pic>
    </p:spTree>
    <p:extLst>
      <p:ext uri="{BB962C8B-B14F-4D97-AF65-F5344CB8AC3E}">
        <p14:creationId xmlns:p14="http://schemas.microsoft.com/office/powerpoint/2010/main" val="750863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45431" y="998219"/>
            <a:ext cx="11069053" cy="3908762"/>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PLANIFICACION FAMILIAR </a:t>
            </a:r>
          </a:p>
          <a:p>
            <a:pPr algn="just"/>
            <a:r>
              <a:rPr lang="es-CO" sz="3200" b="1" dirty="0">
                <a:latin typeface="Calibri" panose="020F0502020204030204" pitchFamily="34" charset="0"/>
              </a:rPr>
              <a:t>POBLACION OBJETO </a:t>
            </a:r>
            <a:endParaRPr lang="es-CO" sz="3200" dirty="0">
              <a:latin typeface="Calibri" panose="020F0502020204030204" pitchFamily="34" charset="0"/>
            </a:endParaRPr>
          </a:p>
          <a:p>
            <a:pPr algn="just"/>
            <a:r>
              <a:rPr lang="es-MX" sz="3200" dirty="0">
                <a:latin typeface="Arial" panose="020B0604020202020204" pitchFamily="34" charset="0"/>
              </a:rPr>
              <a:t>•</a:t>
            </a:r>
            <a:r>
              <a:rPr lang="es-MX" sz="3200" b="1" dirty="0">
                <a:latin typeface="Calibri" panose="020F0502020204030204" pitchFamily="34" charset="0"/>
              </a:rPr>
              <a:t>Hombres y mujeres en edad fértil , hombres a partir de 10 años hasta 80 años y mujeres a partir de los 14 años hasta los 49 años</a:t>
            </a:r>
            <a:r>
              <a:rPr lang="es-MX" sz="3200" dirty="0">
                <a:latin typeface="Calibri" panose="020F0502020204030204" pitchFamily="34" charset="0"/>
              </a:rPr>
              <a:t>. </a:t>
            </a:r>
          </a:p>
          <a:p>
            <a:pPr algn="just"/>
            <a:r>
              <a:rPr lang="es-MX" sz="3200" dirty="0">
                <a:latin typeface="Arial" panose="020B0604020202020204" pitchFamily="34" charset="0"/>
              </a:rPr>
              <a:t>•</a:t>
            </a:r>
            <a:r>
              <a:rPr lang="es-MX" sz="3200" dirty="0">
                <a:latin typeface="Calibri" panose="020F0502020204030204" pitchFamily="34" charset="0"/>
              </a:rPr>
              <a:t>Se prescriben de acuerdo a lo establecido en los criterios de elegibilidad de la OMS. </a:t>
            </a:r>
          </a:p>
        </p:txBody>
      </p:sp>
    </p:spTree>
    <p:extLst>
      <p:ext uri="{BB962C8B-B14F-4D97-AF65-F5344CB8AC3E}">
        <p14:creationId xmlns:p14="http://schemas.microsoft.com/office/powerpoint/2010/main" val="5660984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93510" y="821100"/>
            <a:ext cx="11093163" cy="5186035"/>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PLANIFICACION FAMILIAR </a:t>
            </a:r>
          </a:p>
          <a:p>
            <a:r>
              <a:rPr lang="es-MX" sz="2500" dirty="0">
                <a:latin typeface="Calibri" panose="020F0502020204030204" pitchFamily="34" charset="0"/>
              </a:rPr>
              <a:t>La seguridad de los métodos anticonceptivos se basa en los criterios de elegibilidad de la Organización Mundial de la Salud, que resumió en un documento final16 las recomendaciones principales en las siguientes categorías: </a:t>
            </a:r>
          </a:p>
          <a:p>
            <a:r>
              <a:rPr lang="es-MX" sz="2500" dirty="0">
                <a:latin typeface="Arial" panose="020B0604020202020204" pitchFamily="34" charset="0"/>
              </a:rPr>
              <a:t>•</a:t>
            </a:r>
            <a:r>
              <a:rPr lang="es-MX" sz="2500" b="1" dirty="0">
                <a:latin typeface="Calibri" panose="020F0502020204030204" pitchFamily="34" charset="0"/>
              </a:rPr>
              <a:t>Categoría 1 : </a:t>
            </a:r>
            <a:r>
              <a:rPr lang="es-MX" sz="2500" dirty="0">
                <a:latin typeface="Calibri" panose="020F0502020204030204" pitchFamily="34" charset="0"/>
              </a:rPr>
              <a:t>Una condición para la que no hay ninguna restricción en el uso del método anticonceptivo. </a:t>
            </a:r>
          </a:p>
          <a:p>
            <a:r>
              <a:rPr lang="es-MX" sz="2500" dirty="0">
                <a:latin typeface="Arial" panose="020B0604020202020204" pitchFamily="34" charset="0"/>
              </a:rPr>
              <a:t>•</a:t>
            </a:r>
            <a:r>
              <a:rPr lang="es-MX" sz="2500" b="1" dirty="0">
                <a:latin typeface="Calibri" panose="020F0502020204030204" pitchFamily="34" charset="0"/>
              </a:rPr>
              <a:t>Categoría 2 : </a:t>
            </a:r>
            <a:r>
              <a:rPr lang="es-MX" sz="2500" dirty="0">
                <a:latin typeface="Calibri" panose="020F0502020204030204" pitchFamily="34" charset="0"/>
              </a:rPr>
              <a:t>Una condición donde las ventajas de usar el método pesan más que los riesgos teóricos o probados. </a:t>
            </a:r>
          </a:p>
          <a:p>
            <a:r>
              <a:rPr lang="es-MX" sz="2500" dirty="0">
                <a:latin typeface="Arial" panose="020B0604020202020204" pitchFamily="34" charset="0"/>
              </a:rPr>
              <a:t>•</a:t>
            </a:r>
            <a:r>
              <a:rPr lang="es-MX" sz="2500" b="1" dirty="0">
                <a:latin typeface="Calibri" panose="020F0502020204030204" pitchFamily="34" charset="0"/>
              </a:rPr>
              <a:t>Categoría 3 : </a:t>
            </a:r>
            <a:r>
              <a:rPr lang="es-MX" sz="2500" dirty="0">
                <a:latin typeface="Calibri" panose="020F0502020204030204" pitchFamily="34" charset="0"/>
              </a:rPr>
              <a:t>Una condición donde los riesgos teóricos o probados normalmente pesan más que las ventajas de usar el método. </a:t>
            </a:r>
          </a:p>
          <a:p>
            <a:r>
              <a:rPr lang="es-MX" sz="2500" dirty="0">
                <a:latin typeface="Arial" panose="020B0604020202020204" pitchFamily="34" charset="0"/>
              </a:rPr>
              <a:t>•</a:t>
            </a:r>
            <a:r>
              <a:rPr lang="es-MX" sz="2500" b="1" dirty="0">
                <a:latin typeface="Calibri" panose="020F0502020204030204" pitchFamily="34" charset="0"/>
              </a:rPr>
              <a:t>Categoría 4 :</a:t>
            </a:r>
            <a:r>
              <a:rPr lang="es-MX" sz="2500" dirty="0">
                <a:latin typeface="Calibri" panose="020F0502020204030204" pitchFamily="34" charset="0"/>
              </a:rPr>
              <a:t>Una condición que representa un riesgo de salud inaceptable si el método anticonceptivo se usa. </a:t>
            </a:r>
          </a:p>
        </p:txBody>
      </p:sp>
    </p:spTree>
    <p:extLst>
      <p:ext uri="{BB962C8B-B14F-4D97-AF65-F5344CB8AC3E}">
        <p14:creationId xmlns:p14="http://schemas.microsoft.com/office/powerpoint/2010/main" val="6480528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609601" y="1002631"/>
            <a:ext cx="10900610" cy="4814251"/>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PLANIFICACION FAMILIAR </a:t>
            </a:r>
          </a:p>
          <a:p>
            <a:pPr algn="just"/>
            <a:r>
              <a:rPr lang="es-MX" sz="3000" dirty="0">
                <a:latin typeface="Arial" panose="020B0604020202020204" pitchFamily="34" charset="0"/>
              </a:rPr>
              <a:t>•</a:t>
            </a:r>
            <a:r>
              <a:rPr lang="es-MX" sz="3000" dirty="0">
                <a:latin typeface="Calibri" panose="020F0502020204030204" pitchFamily="34" charset="0"/>
              </a:rPr>
              <a:t>Para el caso de menores de 14 años que hayan iniciado relaciones sexuales penetrativas, se debe brindar la asesoría y consulta anticonceptiva, iniciar el método seleccionado, y activar ruta de atención de violencia sexual, cumplir con las responsabilidades que impone la Ley, de la protección de las personas víctimas de delitos sexuales e informar a las autoridades competentes; en ningún caso limita o modifica la atención en salud que debe entregarse a la usuaria. </a:t>
            </a:r>
          </a:p>
        </p:txBody>
      </p:sp>
    </p:spTree>
    <p:extLst>
      <p:ext uri="{BB962C8B-B14F-4D97-AF65-F5344CB8AC3E}">
        <p14:creationId xmlns:p14="http://schemas.microsoft.com/office/powerpoint/2010/main" val="6648986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a:blip r:embed="rId3"/>
          <a:stretch>
            <a:fillRect/>
          </a:stretch>
        </p:blipFill>
        <p:spPr>
          <a:xfrm>
            <a:off x="1403684" y="698422"/>
            <a:ext cx="9424736" cy="5309761"/>
          </a:xfrm>
          <a:prstGeom prst="rect">
            <a:avLst/>
          </a:prstGeom>
        </p:spPr>
      </p:pic>
    </p:spTree>
    <p:extLst>
      <p:ext uri="{BB962C8B-B14F-4D97-AF65-F5344CB8AC3E}">
        <p14:creationId xmlns:p14="http://schemas.microsoft.com/office/powerpoint/2010/main" val="6367739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769976" y="1050758"/>
            <a:ext cx="10282988" cy="4662815"/>
          </a:xfrm>
          <a:prstGeom prst="rect">
            <a:avLst/>
          </a:prstGeom>
        </p:spPr>
        <p:txBody>
          <a:bodyPr wrap="square">
            <a:spAutoFit/>
          </a:bodyPr>
          <a:lstStyle/>
          <a:p>
            <a:endParaRPr lang="es-CO" sz="900" dirty="0">
              <a:solidFill>
                <a:srgbClr val="000000"/>
              </a:solidFill>
              <a:latin typeface="Calibri" panose="020F0502020204030204" pitchFamily="34" charset="0"/>
            </a:endParaRPr>
          </a:p>
          <a:p>
            <a:pPr algn="just"/>
            <a:r>
              <a:rPr lang="es-CO" sz="3200" dirty="0">
                <a:latin typeface="Calibri" panose="020F0502020204030204" pitchFamily="34" charset="0"/>
              </a:rPr>
              <a:t>CONSULTA PRECONCEPCIONAL </a:t>
            </a:r>
          </a:p>
          <a:p>
            <a:pPr algn="just"/>
            <a:r>
              <a:rPr lang="es-MX" sz="3200" dirty="0">
                <a:latin typeface="Calibri" panose="020F0502020204030204" pitchFamily="34" charset="0"/>
              </a:rPr>
              <a:t>La duración de la consulta inicial preconcepcional será mínimo de 30 minutos; control preconcepcional de seguimiento: mínimo 20 minutos. </a:t>
            </a:r>
          </a:p>
          <a:p>
            <a:pPr algn="just"/>
            <a:r>
              <a:rPr lang="es-CO" sz="3200" b="1" dirty="0">
                <a:latin typeface="Calibri" panose="020F0502020204030204" pitchFamily="34" charset="0"/>
              </a:rPr>
              <a:t>Atenciones incluidas </a:t>
            </a:r>
            <a:endParaRPr lang="es-CO" sz="3200" dirty="0">
              <a:latin typeface="Calibri" panose="020F0502020204030204" pitchFamily="34" charset="0"/>
            </a:endParaRPr>
          </a:p>
          <a:p>
            <a:pPr algn="just"/>
            <a:r>
              <a:rPr lang="es-CO" sz="3200" dirty="0">
                <a:latin typeface="Arial" panose="020B0604020202020204" pitchFamily="34" charset="0"/>
              </a:rPr>
              <a:t>• </a:t>
            </a:r>
            <a:r>
              <a:rPr lang="es-CO" sz="3200" dirty="0">
                <a:latin typeface="Calibri" panose="020F0502020204030204" pitchFamily="34" charset="0"/>
              </a:rPr>
              <a:t>Evaluación del riesgo preconcepcional. </a:t>
            </a:r>
          </a:p>
          <a:p>
            <a:pPr algn="just"/>
            <a:r>
              <a:rPr lang="es-MX" sz="3200" dirty="0">
                <a:latin typeface="Arial" panose="020B0604020202020204" pitchFamily="34" charset="0"/>
              </a:rPr>
              <a:t>• </a:t>
            </a:r>
            <a:r>
              <a:rPr lang="es-MX" sz="3200" dirty="0">
                <a:latin typeface="Calibri" panose="020F0502020204030204" pitchFamily="34" charset="0"/>
              </a:rPr>
              <a:t>Asesoría y provisión de un método anticonceptivo, de acuerdo con los criterios de elegibilidad y el deseo de la mujer </a:t>
            </a:r>
          </a:p>
        </p:txBody>
      </p:sp>
      <p:sp>
        <p:nvSpPr>
          <p:cNvPr id="5" name="CuadroTexto 4">
            <a:extLst>
              <a:ext uri="{FF2B5EF4-FFF2-40B4-BE49-F238E27FC236}">
                <a16:creationId xmlns:a16="http://schemas.microsoft.com/office/drawing/2014/main" xmlns="" id="{41454CB2-39B3-BA7F-613F-54B505043E57}"/>
              </a:ext>
            </a:extLst>
          </p:cNvPr>
          <p:cNvSpPr txBox="1"/>
          <p:nvPr/>
        </p:nvSpPr>
        <p:spPr>
          <a:xfrm>
            <a:off x="5077404" y="2472857"/>
            <a:ext cx="5975560" cy="461665"/>
          </a:xfrm>
          <a:prstGeom prst="rect">
            <a:avLst/>
          </a:prstGeom>
          <a:noFill/>
        </p:spPr>
        <p:txBody>
          <a:bodyPr wrap="square" numCol="1" rtlCol="0">
            <a:spAutoFit/>
          </a:bodyPr>
          <a:lstStyle/>
          <a:p>
            <a:pPr algn="just"/>
            <a:endParaRPr lang="es-CO" sz="2400" dirty="0"/>
          </a:p>
        </p:txBody>
      </p:sp>
    </p:spTree>
    <p:extLst>
      <p:ext uri="{BB962C8B-B14F-4D97-AF65-F5344CB8AC3E}">
        <p14:creationId xmlns:p14="http://schemas.microsoft.com/office/powerpoint/2010/main" val="12252041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617621" y="554298"/>
            <a:ext cx="10395284" cy="5386090"/>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CONSULTA PRECONCEPCIONAL </a:t>
            </a:r>
          </a:p>
          <a:p>
            <a:r>
              <a:rPr lang="es-CO" b="1" dirty="0">
                <a:latin typeface="Calibri" panose="020F0502020204030204" pitchFamily="34" charset="0"/>
              </a:rPr>
              <a:t>EXÁMENES PARACLÍNICOS: </a:t>
            </a:r>
            <a:endParaRPr lang="es-CO" dirty="0">
              <a:latin typeface="Calibri" panose="020F0502020204030204" pitchFamily="34" charset="0"/>
            </a:endParaRPr>
          </a:p>
          <a:p>
            <a:r>
              <a:rPr lang="es-MX" dirty="0">
                <a:latin typeface="Calibri" panose="020F0502020204030204" pitchFamily="34" charset="0"/>
              </a:rPr>
              <a:t>Adicional a la valoración, se debe solicitar y hacer la lectura de los siguientes exámenes de laboratorio (en la consulta de ingreso o de control): </a:t>
            </a:r>
          </a:p>
          <a:p>
            <a:r>
              <a:rPr lang="es-CO" dirty="0">
                <a:latin typeface="Arial" panose="020B0604020202020204" pitchFamily="34" charset="0"/>
              </a:rPr>
              <a:t>• </a:t>
            </a:r>
            <a:r>
              <a:rPr lang="es-CO" dirty="0">
                <a:latin typeface="Calibri" panose="020F0502020204030204" pitchFamily="34" charset="0"/>
              </a:rPr>
              <a:t>Antígeno superficie hepatitis B </a:t>
            </a:r>
          </a:p>
          <a:p>
            <a:r>
              <a:rPr lang="es-MX" dirty="0">
                <a:latin typeface="Arial" panose="020B0604020202020204" pitchFamily="34" charset="0"/>
              </a:rPr>
              <a:t>• </a:t>
            </a:r>
            <a:r>
              <a:rPr lang="es-MX" dirty="0">
                <a:latin typeface="Calibri" panose="020F0502020204030204" pitchFamily="34" charset="0"/>
              </a:rPr>
              <a:t>Tamizaje para detección temprana de cáncer de cuello uterino, de acuerdo con la edad y el ámbito territorial. </a:t>
            </a:r>
          </a:p>
          <a:p>
            <a:r>
              <a:rPr lang="es-CO" dirty="0">
                <a:latin typeface="Arial" panose="020B0604020202020204" pitchFamily="34" charset="0"/>
              </a:rPr>
              <a:t>• </a:t>
            </a:r>
            <a:r>
              <a:rPr lang="es-CO" dirty="0">
                <a:latin typeface="Calibri" panose="020F0502020204030204" pitchFamily="34" charset="0"/>
              </a:rPr>
              <a:t>Glicemia en ayunas </a:t>
            </a:r>
          </a:p>
          <a:p>
            <a:r>
              <a:rPr lang="es-CO" dirty="0">
                <a:latin typeface="Arial" panose="020B0604020202020204" pitchFamily="34" charset="0"/>
              </a:rPr>
              <a:t>• </a:t>
            </a:r>
            <a:r>
              <a:rPr lang="es-CO" dirty="0">
                <a:latin typeface="Calibri" panose="020F0502020204030204" pitchFamily="34" charset="0"/>
              </a:rPr>
              <a:t>Hemoclasificación </a:t>
            </a:r>
          </a:p>
          <a:p>
            <a:r>
              <a:rPr lang="es-CO" dirty="0">
                <a:latin typeface="Arial" panose="020B0604020202020204" pitchFamily="34" charset="0"/>
              </a:rPr>
              <a:t>• </a:t>
            </a:r>
            <a:r>
              <a:rPr lang="es-CO" dirty="0">
                <a:latin typeface="Calibri" panose="020F0502020204030204" pitchFamily="34" charset="0"/>
              </a:rPr>
              <a:t>Hemograma </a:t>
            </a:r>
          </a:p>
          <a:p>
            <a:r>
              <a:rPr lang="es-CO" dirty="0">
                <a:latin typeface="Arial" panose="020B0604020202020204" pitchFamily="34" charset="0"/>
              </a:rPr>
              <a:t>• </a:t>
            </a:r>
            <a:r>
              <a:rPr lang="es-CO" dirty="0">
                <a:latin typeface="Calibri" panose="020F0502020204030204" pitchFamily="34" charset="0"/>
              </a:rPr>
              <a:t>Hemoparásitos (en zonas endémicas) </a:t>
            </a:r>
          </a:p>
          <a:p>
            <a:r>
              <a:rPr lang="es-CO" dirty="0">
                <a:latin typeface="Arial" panose="020B0604020202020204" pitchFamily="34" charset="0"/>
              </a:rPr>
              <a:t>• </a:t>
            </a:r>
            <a:r>
              <a:rPr lang="es-CO" dirty="0">
                <a:latin typeface="Calibri" panose="020F0502020204030204" pitchFamily="34" charset="0"/>
              </a:rPr>
              <a:t>IgG G toxoplasma </a:t>
            </a:r>
          </a:p>
          <a:p>
            <a:r>
              <a:rPr lang="es-CO" dirty="0">
                <a:latin typeface="Arial" panose="020B0604020202020204" pitchFamily="34" charset="0"/>
              </a:rPr>
              <a:t>• </a:t>
            </a:r>
            <a:r>
              <a:rPr lang="es-CO" dirty="0">
                <a:latin typeface="Calibri" panose="020F0502020204030204" pitchFamily="34" charset="0"/>
              </a:rPr>
              <a:t>IgG G rubéola </a:t>
            </a:r>
          </a:p>
          <a:p>
            <a:r>
              <a:rPr lang="es-CO" dirty="0">
                <a:latin typeface="Arial" panose="020B0604020202020204" pitchFamily="34" charset="0"/>
              </a:rPr>
              <a:t>• </a:t>
            </a:r>
            <a:r>
              <a:rPr lang="es-CO" dirty="0">
                <a:latin typeface="Calibri" panose="020F0502020204030204" pitchFamily="34" charset="0"/>
              </a:rPr>
              <a:t>IgG G varicela </a:t>
            </a:r>
          </a:p>
          <a:p>
            <a:r>
              <a:rPr lang="es-MX" dirty="0">
                <a:latin typeface="Arial" panose="020B0604020202020204" pitchFamily="34" charset="0"/>
              </a:rPr>
              <a:t>• </a:t>
            </a:r>
            <a:r>
              <a:rPr lang="es-MX" dirty="0">
                <a:latin typeface="Calibri" panose="020F0502020204030204" pitchFamily="34" charset="0"/>
              </a:rPr>
              <a:t>Prueba treponémica rápida para sífilis </a:t>
            </a:r>
          </a:p>
          <a:p>
            <a:r>
              <a:rPr lang="es-MX" dirty="0">
                <a:latin typeface="Arial" panose="020B0604020202020204" pitchFamily="34" charset="0"/>
              </a:rPr>
              <a:t>• </a:t>
            </a:r>
            <a:r>
              <a:rPr lang="es-MX" dirty="0">
                <a:latin typeface="Calibri" panose="020F0502020204030204" pitchFamily="34" charset="0"/>
              </a:rPr>
              <a:t>Urocultivo con concentración mínima inhibitoria (CMI) </a:t>
            </a:r>
          </a:p>
          <a:p>
            <a:r>
              <a:rPr lang="es-MX" dirty="0">
                <a:latin typeface="Arial" panose="020B0604020202020204" pitchFamily="34" charset="0"/>
              </a:rPr>
              <a:t>• </a:t>
            </a:r>
            <a:r>
              <a:rPr lang="es-MX" dirty="0">
                <a:latin typeface="Calibri" panose="020F0502020204030204" pitchFamily="34" charset="0"/>
              </a:rPr>
              <a:t>VIH (prueba rápida), con asesoría pre y pos-test </a:t>
            </a:r>
          </a:p>
        </p:txBody>
      </p:sp>
    </p:spTree>
    <p:extLst>
      <p:ext uri="{BB962C8B-B14F-4D97-AF65-F5344CB8AC3E}">
        <p14:creationId xmlns:p14="http://schemas.microsoft.com/office/powerpoint/2010/main" val="1335682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649706" y="1046740"/>
            <a:ext cx="10964777" cy="3908762"/>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CONSULTA PRECONCEPCIONAL </a:t>
            </a:r>
          </a:p>
          <a:p>
            <a:r>
              <a:rPr lang="es-CO" sz="3200" b="1" dirty="0">
                <a:latin typeface="Calibri" panose="020F0502020204030204" pitchFamily="34" charset="0"/>
              </a:rPr>
              <a:t>SUPLEMENTACIÓN CON MICRONUTRIENTES </a:t>
            </a:r>
            <a:endParaRPr lang="es-CO" sz="3200" dirty="0">
              <a:latin typeface="Calibri" panose="020F0502020204030204" pitchFamily="34" charset="0"/>
            </a:endParaRPr>
          </a:p>
          <a:p>
            <a:r>
              <a:rPr lang="es-MX" sz="3200" dirty="0">
                <a:latin typeface="Calibri" panose="020F0502020204030204" pitchFamily="34" charset="0"/>
              </a:rPr>
              <a:t>Indicar suplementación con 0.4 mg de ácido fólico por día para la prevención de defectos del tubo neural. La dosis para mujeres que tengan antecedentes de recién nacidos con defectos del tubo neural debe ser de 4mg al día, que deberán ser iniciados al menos 3 meses previos a la gestación. </a:t>
            </a:r>
            <a:endParaRPr lang="es-CO" dirty="0"/>
          </a:p>
        </p:txBody>
      </p:sp>
    </p:spTree>
    <p:extLst>
      <p:ext uri="{BB962C8B-B14F-4D97-AF65-F5344CB8AC3E}">
        <p14:creationId xmlns:p14="http://schemas.microsoft.com/office/powerpoint/2010/main" val="18976828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759126" y="940279"/>
            <a:ext cx="10239554" cy="5186035"/>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CONSULTA PRECONCEPCIONAL </a:t>
            </a:r>
          </a:p>
          <a:p>
            <a:pPr algn="just"/>
            <a:r>
              <a:rPr lang="es-MX" sz="2500" dirty="0">
                <a:latin typeface="Calibri" panose="020F0502020204030204" pitchFamily="34" charset="0"/>
              </a:rPr>
              <a:t>Infertilidad: durante la consulta preconcepcional entregar información que permita prevenir la infertilidad, lo cual incluye: </a:t>
            </a:r>
          </a:p>
          <a:p>
            <a:pPr algn="just"/>
            <a:r>
              <a:rPr lang="es-MX" sz="2500" dirty="0">
                <a:latin typeface="Arial" panose="020B0604020202020204" pitchFamily="34" charset="0"/>
              </a:rPr>
              <a:t>•</a:t>
            </a:r>
            <a:r>
              <a:rPr lang="es-MX" sz="2500" dirty="0">
                <a:latin typeface="Calibri" panose="020F0502020204030204" pitchFamily="34" charset="0"/>
              </a:rPr>
              <a:t>Realizar asesoría sobre el potencial impacto que pueden generar las infecciones de transmisión sexual especialmente VIH, Chlamydia tracomatis e infección gonocócica en la reproducción. </a:t>
            </a:r>
          </a:p>
          <a:p>
            <a:pPr algn="just"/>
            <a:r>
              <a:rPr lang="es-MX" sz="2500" dirty="0">
                <a:latin typeface="Arial" panose="020B0604020202020204" pitchFamily="34" charset="0"/>
              </a:rPr>
              <a:t>• </a:t>
            </a:r>
            <a:r>
              <a:rPr lang="es-MX" sz="2500" dirty="0">
                <a:latin typeface="Calibri" panose="020F0502020204030204" pitchFamily="34" charset="0"/>
              </a:rPr>
              <a:t>Informar sobre el potencial impacto que tiene la obesidad sobre la fertilidad junto con un adecuado manejo de los trastornos nutricionales. La mujer con IMC mayor de 29 debe ser informada de una mayor dificultad para concebir y mayor riesgo obstétrico si logra un embarazo. La obesidad se asocia a una reducción de la calidad seminal, por lo que se deberá realizar una intervención nutricional. </a:t>
            </a:r>
          </a:p>
        </p:txBody>
      </p:sp>
    </p:spTree>
    <p:extLst>
      <p:ext uri="{BB962C8B-B14F-4D97-AF65-F5344CB8AC3E}">
        <p14:creationId xmlns:p14="http://schemas.microsoft.com/office/powerpoint/2010/main" val="18850936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1155940" y="931653"/>
            <a:ext cx="9687464" cy="4678204"/>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CONSULTA PRECONCEPCIONAL </a:t>
            </a:r>
          </a:p>
          <a:p>
            <a:pPr algn="just"/>
            <a:r>
              <a:rPr lang="es-MX" sz="2200" dirty="0">
                <a:latin typeface="Arial" panose="020B0604020202020204" pitchFamily="34" charset="0"/>
              </a:rPr>
              <a:t>•</a:t>
            </a:r>
            <a:r>
              <a:rPr lang="es-MX" sz="2200" dirty="0">
                <a:latin typeface="Calibri" panose="020F0502020204030204" pitchFamily="34" charset="0"/>
              </a:rPr>
              <a:t>Orientar hacia la suspensión del tabaco en las parejas que buscan fertilidad. El consumo de tabaco impacta negativamente la fertilidad del hombre y de la mujer. </a:t>
            </a:r>
          </a:p>
          <a:p>
            <a:pPr algn="just"/>
            <a:r>
              <a:rPr lang="es-MX" sz="2200" dirty="0">
                <a:latin typeface="Arial" panose="020B0604020202020204" pitchFamily="34" charset="0"/>
              </a:rPr>
              <a:t>• </a:t>
            </a:r>
            <a:r>
              <a:rPr lang="es-MX" sz="2200" dirty="0">
                <a:latin typeface="Calibri" panose="020F0502020204030204" pitchFamily="34" charset="0"/>
              </a:rPr>
              <a:t>Informar a las parejas con deseo reproductivo que la fertilidad declina con la edad de la mujer. Esta disminución es muy significativa después de los 35 años. </a:t>
            </a:r>
          </a:p>
          <a:p>
            <a:pPr algn="just"/>
            <a:r>
              <a:rPr lang="es-MX" sz="2200" dirty="0">
                <a:latin typeface="Arial" panose="020B0604020202020204" pitchFamily="34" charset="0"/>
              </a:rPr>
              <a:t>• </a:t>
            </a:r>
            <a:r>
              <a:rPr lang="es-MX" sz="2200" dirty="0">
                <a:latin typeface="Calibri" panose="020F0502020204030204" pitchFamily="34" charset="0"/>
              </a:rPr>
              <a:t>Informar que la falta de descenso testicular (testículo no descendido) puede afectar severamente la función testicular. Así mismo, informar sobre la presencia de varicocele. </a:t>
            </a:r>
          </a:p>
          <a:p>
            <a:pPr algn="just"/>
            <a:r>
              <a:rPr lang="es-MX" sz="2200" dirty="0">
                <a:latin typeface="Arial" panose="020B0604020202020204" pitchFamily="34" charset="0"/>
              </a:rPr>
              <a:t>•</a:t>
            </a:r>
            <a:r>
              <a:rPr lang="es-MX" sz="2200" dirty="0">
                <a:latin typeface="Calibri" panose="020F0502020204030204" pitchFamily="34" charset="0"/>
              </a:rPr>
              <a:t>El diagnóstico de infertilidad se hará durante la consulta preconcepcional según los estándares de la OMS, esto es: “enfermedad del sistema reproductivo definida como la incapacidad de lograr un embarazo clínico después de 12 meses o más de relaciones sexuales no protegidas </a:t>
            </a:r>
          </a:p>
        </p:txBody>
      </p:sp>
    </p:spTree>
    <p:extLst>
      <p:ext uri="{BB962C8B-B14F-4D97-AF65-F5344CB8AC3E}">
        <p14:creationId xmlns:p14="http://schemas.microsoft.com/office/powerpoint/2010/main" val="38732156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43463" y="705178"/>
            <a:ext cx="10739887" cy="5016758"/>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CONTROL PRENATAL </a:t>
            </a:r>
          </a:p>
          <a:p>
            <a:r>
              <a:rPr lang="es-MX" sz="2800" dirty="0">
                <a:latin typeface="Calibri" panose="020F0502020204030204" pitchFamily="34" charset="0"/>
              </a:rPr>
              <a:t>Captar antes de la semana 10 de gestación. Ante prueba de embarazo positiva existen tres opciones: </a:t>
            </a:r>
          </a:p>
          <a:p>
            <a:r>
              <a:rPr lang="es-CO" sz="2800" dirty="0">
                <a:latin typeface="Arial" panose="020B0604020202020204" pitchFamily="34" charset="0"/>
              </a:rPr>
              <a:t>•</a:t>
            </a:r>
            <a:r>
              <a:rPr lang="es-CO" sz="2800" dirty="0">
                <a:latin typeface="Calibri" panose="020F0502020204030204" pitchFamily="34" charset="0"/>
              </a:rPr>
              <a:t>Continuar con la gestación. </a:t>
            </a:r>
          </a:p>
          <a:p>
            <a:r>
              <a:rPr lang="es-CO" sz="2800" dirty="0">
                <a:latin typeface="Arial" panose="020B0604020202020204" pitchFamily="34" charset="0"/>
              </a:rPr>
              <a:t>•</a:t>
            </a:r>
            <a:r>
              <a:rPr lang="es-CO" sz="2800" dirty="0">
                <a:latin typeface="Calibri" panose="020F0502020204030204" pitchFamily="34" charset="0"/>
              </a:rPr>
              <a:t>Darlo en adopción. </a:t>
            </a:r>
          </a:p>
          <a:p>
            <a:r>
              <a:rPr lang="es-CO" sz="2800" dirty="0">
                <a:latin typeface="Arial" panose="020B0604020202020204" pitchFamily="34" charset="0"/>
              </a:rPr>
              <a:t>•</a:t>
            </a:r>
            <a:r>
              <a:rPr lang="es-CO" sz="2800" dirty="0">
                <a:latin typeface="Calibri" panose="020F0502020204030204" pitchFamily="34" charset="0"/>
              </a:rPr>
              <a:t>IVE. </a:t>
            </a:r>
          </a:p>
          <a:p>
            <a:endParaRPr lang="es-CO" sz="2800" dirty="0">
              <a:latin typeface="Calibri" panose="020F0502020204030204" pitchFamily="34" charset="0"/>
            </a:endParaRPr>
          </a:p>
          <a:p>
            <a:r>
              <a:rPr lang="es-CO" sz="3200" b="1" dirty="0">
                <a:latin typeface="Calibri" panose="020F0502020204030204" pitchFamily="34" charset="0"/>
              </a:rPr>
              <a:t>FRECUENCIA DE CONTROLES: </a:t>
            </a:r>
            <a:endParaRPr lang="es-CO" sz="3200" dirty="0">
              <a:latin typeface="Calibri" panose="020F0502020204030204" pitchFamily="34" charset="0"/>
            </a:endParaRPr>
          </a:p>
          <a:p>
            <a:r>
              <a:rPr lang="es-CO" sz="3200" dirty="0">
                <a:latin typeface="Arial" panose="020B0604020202020204" pitchFamily="34" charset="0"/>
              </a:rPr>
              <a:t>•</a:t>
            </a:r>
            <a:r>
              <a:rPr lang="es-CO" sz="3200" b="1" dirty="0">
                <a:latin typeface="Calibri" panose="020F0502020204030204" pitchFamily="34" charset="0"/>
              </a:rPr>
              <a:t>Nulípara: </a:t>
            </a:r>
            <a:r>
              <a:rPr lang="es-CO" sz="3200" dirty="0">
                <a:latin typeface="Calibri" panose="020F0502020204030204" pitchFamily="34" charset="0"/>
              </a:rPr>
              <a:t>10 controles </a:t>
            </a:r>
          </a:p>
          <a:p>
            <a:r>
              <a:rPr lang="es-CO" sz="3200" dirty="0">
                <a:latin typeface="Arial" panose="020B0604020202020204" pitchFamily="34" charset="0"/>
              </a:rPr>
              <a:t>•</a:t>
            </a:r>
            <a:r>
              <a:rPr lang="es-CO" sz="3200" b="1" dirty="0">
                <a:latin typeface="Calibri" panose="020F0502020204030204" pitchFamily="34" charset="0"/>
              </a:rPr>
              <a:t>Multípara</a:t>
            </a:r>
            <a:r>
              <a:rPr lang="es-CO" sz="3200" dirty="0">
                <a:latin typeface="Calibri" panose="020F0502020204030204" pitchFamily="34" charset="0"/>
              </a:rPr>
              <a:t>: 7 controles </a:t>
            </a:r>
          </a:p>
        </p:txBody>
      </p:sp>
    </p:spTree>
    <p:extLst>
      <p:ext uri="{BB962C8B-B14F-4D97-AF65-F5344CB8AC3E}">
        <p14:creationId xmlns:p14="http://schemas.microsoft.com/office/powerpoint/2010/main" val="16972455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241541" y="931653"/>
            <a:ext cx="11455878" cy="4278094"/>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400" dirty="0">
                <a:latin typeface="Calibri" panose="020F0502020204030204" pitchFamily="34" charset="0"/>
              </a:rPr>
              <a:t>CONTROL PRENATAL </a:t>
            </a:r>
          </a:p>
          <a:p>
            <a:pPr algn="just"/>
            <a:r>
              <a:rPr lang="es-MX" sz="2700" dirty="0">
                <a:latin typeface="Arial" panose="020B0604020202020204" pitchFamily="34" charset="0"/>
              </a:rPr>
              <a:t>•</a:t>
            </a:r>
            <a:r>
              <a:rPr lang="es-MX" sz="2700" b="1" dirty="0">
                <a:latin typeface="Calibri" panose="020F0502020204030204" pitchFamily="34" charset="0"/>
              </a:rPr>
              <a:t>Primera consulta</a:t>
            </a:r>
            <a:r>
              <a:rPr lang="es-MX" sz="2700" dirty="0">
                <a:latin typeface="Calibri" panose="020F0502020204030204" pitchFamily="34" charset="0"/>
              </a:rPr>
              <a:t>: si esta se realiza antes de la semana 10ª de gestación la duración mínima es de 30 minutos; cuando una gestante comience tardíamente su proceso, sobre todo después de la semana 26 de gestación, se recomienda tener en su primer control todas las actividades recomendadas para las consultas previas, así como aquellas que correspondan a la consulta actual. Por lo tanto, se recomienda que una primera consulta tardía se haga con una duración mínima de 40 minutos. La duración de las consultas de seguimiento será, mínimo, de 20 minutos. </a:t>
            </a:r>
          </a:p>
        </p:txBody>
      </p:sp>
    </p:spTree>
    <p:extLst>
      <p:ext uri="{BB962C8B-B14F-4D97-AF65-F5344CB8AC3E}">
        <p14:creationId xmlns:p14="http://schemas.microsoft.com/office/powerpoint/2010/main" val="34889982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871268" y="1916209"/>
            <a:ext cx="10118785" cy="2200602"/>
          </a:xfrm>
          <a:prstGeom prst="rect">
            <a:avLst/>
          </a:prstGeom>
        </p:spPr>
        <p:txBody>
          <a:bodyPr wrap="square">
            <a:spAutoFit/>
          </a:bodyPr>
          <a:lstStyle/>
          <a:p>
            <a:endParaRPr lang="es-CO" sz="900" dirty="0">
              <a:solidFill>
                <a:srgbClr val="000000"/>
              </a:solidFill>
              <a:latin typeface="Calibri" panose="020F0502020204030204" pitchFamily="34" charset="0"/>
            </a:endParaRPr>
          </a:p>
          <a:p>
            <a:pPr algn="just"/>
            <a:r>
              <a:rPr lang="es-CO" sz="3200" dirty="0">
                <a:latin typeface="Calibri" panose="020F0502020204030204" pitchFamily="34" charset="0"/>
              </a:rPr>
              <a:t>CONTROL PRENATAL </a:t>
            </a:r>
          </a:p>
          <a:p>
            <a:pPr algn="just"/>
            <a:r>
              <a:rPr lang="es-MX" sz="3200" dirty="0">
                <a:latin typeface="Arial" panose="020B0604020202020204" pitchFamily="34" charset="0"/>
              </a:rPr>
              <a:t>•</a:t>
            </a:r>
            <a:r>
              <a:rPr lang="es-MX" sz="3200" dirty="0">
                <a:latin typeface="Calibri" panose="020F0502020204030204" pitchFamily="34" charset="0"/>
              </a:rPr>
              <a:t>La periodicidad de las consultas de seguimiento y control debe ser mensual hasta la semana 36, y luego cada 15 días hasta la semana 40. </a:t>
            </a:r>
          </a:p>
        </p:txBody>
      </p:sp>
    </p:spTree>
    <p:extLst>
      <p:ext uri="{BB962C8B-B14F-4D97-AF65-F5344CB8AC3E}">
        <p14:creationId xmlns:p14="http://schemas.microsoft.com/office/powerpoint/2010/main" val="42664085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319177" y="1095555"/>
            <a:ext cx="11516264" cy="4737051"/>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CONTROL PRENATAL </a:t>
            </a:r>
          </a:p>
          <a:p>
            <a:pPr algn="just"/>
            <a:r>
              <a:rPr lang="es-MX" sz="2700" dirty="0">
                <a:latin typeface="Calibri" panose="020F0502020204030204" pitchFamily="34" charset="0"/>
              </a:rPr>
              <a:t>Además, se deberá Indagar la exposición a violencias a partir de las siguientes preguntas: </a:t>
            </a:r>
          </a:p>
          <a:p>
            <a:pPr algn="just"/>
            <a:r>
              <a:rPr lang="es-MX" sz="2700" dirty="0">
                <a:latin typeface="Arial" panose="020B0604020202020204" pitchFamily="34" charset="0"/>
              </a:rPr>
              <a:t>•</a:t>
            </a:r>
            <a:r>
              <a:rPr lang="es-MX" sz="2700" dirty="0">
                <a:latin typeface="Calibri" panose="020F0502020204030204" pitchFamily="34" charset="0"/>
              </a:rPr>
              <a:t>¿DURANTE EL ULTIMO AÑO, ha sido humillada, menospreciada, insultada o amenazada por su pareja? </a:t>
            </a:r>
          </a:p>
          <a:p>
            <a:pPr algn="just"/>
            <a:r>
              <a:rPr lang="es-MX" sz="2700" dirty="0">
                <a:latin typeface="Arial" panose="020B0604020202020204" pitchFamily="34" charset="0"/>
              </a:rPr>
              <a:t>•</a:t>
            </a:r>
            <a:r>
              <a:rPr lang="es-MX" sz="2700" dirty="0">
                <a:latin typeface="Calibri" panose="020F0502020204030204" pitchFamily="34" charset="0"/>
              </a:rPr>
              <a:t>¿DURANTE EL ÚLTIMO AÑO, fue golpeada, bofeteada, pateada, o lastimada físicamente de otra manera? </a:t>
            </a:r>
          </a:p>
          <a:p>
            <a:pPr algn="just"/>
            <a:r>
              <a:rPr lang="es-CO" sz="2700" dirty="0">
                <a:latin typeface="Arial" panose="020B0604020202020204" pitchFamily="34" charset="0"/>
              </a:rPr>
              <a:t>• </a:t>
            </a:r>
            <a:r>
              <a:rPr lang="es-CO" sz="2700" dirty="0">
                <a:latin typeface="Calibri" panose="020F0502020204030204" pitchFamily="34" charset="0"/>
              </a:rPr>
              <a:t>¿DESDE QUE ESTÁ EN GESTACIÓN, ha sido golpeada, bofeteada, pateada, o lastimada físicamente de alguna manera? </a:t>
            </a:r>
          </a:p>
          <a:p>
            <a:pPr algn="just"/>
            <a:r>
              <a:rPr lang="es-MX" sz="2700" dirty="0">
                <a:latin typeface="Arial" panose="020B0604020202020204" pitchFamily="34" charset="0"/>
              </a:rPr>
              <a:t>• </a:t>
            </a:r>
            <a:r>
              <a:rPr lang="es-MX" sz="2700" dirty="0">
                <a:latin typeface="Calibri" panose="020F0502020204030204" pitchFamily="34" charset="0"/>
              </a:rPr>
              <a:t>¿DURANTE EL ÚLTIMO AÑO, fue forzada a tener relaciones sexuales? </a:t>
            </a:r>
          </a:p>
        </p:txBody>
      </p:sp>
    </p:spTree>
    <p:extLst>
      <p:ext uri="{BB962C8B-B14F-4D97-AF65-F5344CB8AC3E}">
        <p14:creationId xmlns:p14="http://schemas.microsoft.com/office/powerpoint/2010/main" val="28351932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301925" y="1026542"/>
            <a:ext cx="11447251" cy="5016758"/>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CONTROL PRENATAL </a:t>
            </a:r>
          </a:p>
          <a:p>
            <a:pPr algn="just"/>
            <a:r>
              <a:rPr lang="es-CO" sz="2200" dirty="0">
                <a:latin typeface="Arial" panose="020B0604020202020204" pitchFamily="34" charset="0"/>
              </a:rPr>
              <a:t>•</a:t>
            </a:r>
            <a:r>
              <a:rPr lang="es-CO" sz="2200" b="1" dirty="0">
                <a:latin typeface="Calibri" panose="020F0502020204030204" pitchFamily="34" charset="0"/>
              </a:rPr>
              <a:t>INGRESO </a:t>
            </a:r>
            <a:endParaRPr lang="es-CO" sz="2200" dirty="0">
              <a:latin typeface="Calibri" panose="020F0502020204030204" pitchFamily="34" charset="0"/>
            </a:endParaRPr>
          </a:p>
          <a:p>
            <a:pPr algn="just"/>
            <a:r>
              <a:rPr lang="es-CO" sz="2200" dirty="0">
                <a:latin typeface="Arial" panose="020B0604020202020204" pitchFamily="34" charset="0"/>
              </a:rPr>
              <a:t>•</a:t>
            </a:r>
            <a:r>
              <a:rPr lang="es-CO" sz="2200" dirty="0">
                <a:latin typeface="Calibri" panose="020F0502020204030204" pitchFamily="34" charset="0"/>
              </a:rPr>
              <a:t>Urocultivo y antibiograma </a:t>
            </a:r>
          </a:p>
          <a:p>
            <a:pPr algn="just"/>
            <a:r>
              <a:rPr lang="es-CO" sz="2200" dirty="0">
                <a:latin typeface="Arial" panose="020B0604020202020204" pitchFamily="34" charset="0"/>
              </a:rPr>
              <a:t>•</a:t>
            </a:r>
            <a:r>
              <a:rPr lang="es-CO" sz="2200" dirty="0">
                <a:latin typeface="Calibri" panose="020F0502020204030204" pitchFamily="34" charset="0"/>
              </a:rPr>
              <a:t>Hemograma y Hemoclasificación </a:t>
            </a:r>
          </a:p>
          <a:p>
            <a:pPr algn="just"/>
            <a:r>
              <a:rPr lang="es-CO" sz="2200" dirty="0">
                <a:latin typeface="Arial" panose="020B0604020202020204" pitchFamily="34" charset="0"/>
              </a:rPr>
              <a:t>•</a:t>
            </a:r>
            <a:r>
              <a:rPr lang="es-CO" sz="2200" dirty="0">
                <a:latin typeface="Calibri" panose="020F0502020204030204" pitchFamily="34" charset="0"/>
              </a:rPr>
              <a:t>Glicemia. </a:t>
            </a:r>
          </a:p>
          <a:p>
            <a:pPr algn="just"/>
            <a:r>
              <a:rPr lang="es-MX" sz="2200" dirty="0">
                <a:latin typeface="Arial" panose="020B0604020202020204" pitchFamily="34" charset="0"/>
              </a:rPr>
              <a:t>•</a:t>
            </a:r>
            <a:r>
              <a:rPr lang="es-MX" sz="2200" dirty="0">
                <a:latin typeface="Calibri" panose="020F0502020204030204" pitchFamily="34" charset="0"/>
              </a:rPr>
              <a:t>Prueba rápida para VIH (VIH 1-VIH 2). Se ofrece asesoría para la prueba voluntaria de VIH pre y pos en cada trimestre de gestación. </a:t>
            </a:r>
          </a:p>
          <a:p>
            <a:pPr algn="just"/>
            <a:r>
              <a:rPr lang="es-MX" sz="2200" dirty="0">
                <a:latin typeface="Arial" panose="020B0604020202020204" pitchFamily="34" charset="0"/>
              </a:rPr>
              <a:t>•</a:t>
            </a:r>
            <a:r>
              <a:rPr lang="es-MX" sz="2200" dirty="0">
                <a:latin typeface="Calibri" panose="020F0502020204030204" pitchFamily="34" charset="0"/>
              </a:rPr>
              <a:t>Prueba treponema rápida para sífilis. En cada trimestre de gestación. </a:t>
            </a:r>
          </a:p>
          <a:p>
            <a:pPr algn="just"/>
            <a:r>
              <a:rPr lang="es-CO" sz="2200" dirty="0">
                <a:latin typeface="Arial" panose="020B0604020202020204" pitchFamily="34" charset="0"/>
              </a:rPr>
              <a:t>•</a:t>
            </a:r>
            <a:r>
              <a:rPr lang="es-CO" sz="2200" dirty="0">
                <a:latin typeface="Calibri" panose="020F0502020204030204" pitchFamily="34" charset="0"/>
              </a:rPr>
              <a:t>Antígeno de superficie para Hepatitis B – HbsAg. </a:t>
            </a:r>
          </a:p>
          <a:p>
            <a:pPr algn="just"/>
            <a:r>
              <a:rPr lang="es-MX" sz="2200" dirty="0">
                <a:latin typeface="Arial" panose="020B0604020202020204" pitchFamily="34" charset="0"/>
              </a:rPr>
              <a:t>•</a:t>
            </a:r>
            <a:r>
              <a:rPr lang="es-MX" sz="2200" dirty="0">
                <a:latin typeface="Calibri" panose="020F0502020204030204" pitchFamily="34" charset="0"/>
              </a:rPr>
              <a:t>Pruebas de IgG, para Rubeola en mujeres no vacunadas. </a:t>
            </a:r>
          </a:p>
          <a:p>
            <a:pPr algn="just"/>
            <a:r>
              <a:rPr lang="es-MX" sz="2200" dirty="0">
                <a:latin typeface="Arial" panose="020B0604020202020204" pitchFamily="34" charset="0"/>
              </a:rPr>
              <a:t>•</a:t>
            </a:r>
            <a:r>
              <a:rPr lang="es-MX" sz="2200" dirty="0">
                <a:latin typeface="Calibri" panose="020F0502020204030204" pitchFamily="34" charset="0"/>
              </a:rPr>
              <a:t>Pruebas de IgG e </a:t>
            </a:r>
            <a:r>
              <a:rPr lang="es-MX" sz="2200" dirty="0" err="1">
                <a:latin typeface="Calibri" panose="020F0502020204030204" pitchFamily="34" charset="0"/>
              </a:rPr>
              <a:t>IgM</a:t>
            </a:r>
            <a:r>
              <a:rPr lang="es-MX" sz="2200" dirty="0">
                <a:latin typeface="Calibri" panose="020F0502020204030204" pitchFamily="34" charset="0"/>
              </a:rPr>
              <a:t>, en los casos en que no se conozca el estatus de infección por toxoplasma. </a:t>
            </a:r>
          </a:p>
          <a:p>
            <a:pPr algn="just"/>
            <a:r>
              <a:rPr lang="es-MX" sz="2200" dirty="0">
                <a:latin typeface="Arial" panose="020B0604020202020204" pitchFamily="34" charset="0"/>
              </a:rPr>
              <a:t>•</a:t>
            </a:r>
            <a:r>
              <a:rPr lang="es-MX" sz="2200" dirty="0">
                <a:latin typeface="Calibri" panose="020F0502020204030204" pitchFamily="34" charset="0"/>
              </a:rPr>
              <a:t>Tamizaje de cáncer de cuello uterino </a:t>
            </a:r>
          </a:p>
          <a:p>
            <a:pPr algn="just"/>
            <a:r>
              <a:rPr lang="es-MX" sz="2200" dirty="0">
                <a:latin typeface="Arial" panose="020B0604020202020204" pitchFamily="34" charset="0"/>
              </a:rPr>
              <a:t>•</a:t>
            </a:r>
            <a:r>
              <a:rPr lang="es-MX" sz="2200" dirty="0">
                <a:latin typeface="Calibri" panose="020F0502020204030204" pitchFamily="34" charset="0"/>
              </a:rPr>
              <a:t>Ecografía entre las 10 semanas + 6 días y 13 semanas+ 6 días. </a:t>
            </a:r>
          </a:p>
        </p:txBody>
      </p:sp>
    </p:spTree>
    <p:extLst>
      <p:ext uri="{BB962C8B-B14F-4D97-AF65-F5344CB8AC3E}">
        <p14:creationId xmlns:p14="http://schemas.microsoft.com/office/powerpoint/2010/main" val="19118457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439947" y="828137"/>
            <a:ext cx="11473132" cy="5016758"/>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CONTROL PRENATAL </a:t>
            </a:r>
          </a:p>
          <a:p>
            <a:pPr algn="just"/>
            <a:r>
              <a:rPr lang="es-CO" sz="2200" b="1" dirty="0">
                <a:latin typeface="Calibri" panose="020F0502020204030204" pitchFamily="34" charset="0"/>
              </a:rPr>
              <a:t>SOLICITUD DE EXÁMENES PARACLÍNICOS DE SEGUIMIENTO </a:t>
            </a:r>
            <a:endParaRPr lang="es-CO" sz="2200" dirty="0">
              <a:latin typeface="Calibri" panose="020F0502020204030204" pitchFamily="34" charset="0"/>
            </a:endParaRPr>
          </a:p>
          <a:p>
            <a:pPr algn="just"/>
            <a:r>
              <a:rPr lang="es-CO" sz="2200" dirty="0">
                <a:latin typeface="Arial" panose="020B0604020202020204" pitchFamily="34" charset="0"/>
              </a:rPr>
              <a:t>•</a:t>
            </a:r>
            <a:r>
              <a:rPr lang="es-CO" sz="2200" dirty="0">
                <a:latin typeface="Calibri" panose="020F0502020204030204" pitchFamily="34" charset="0"/>
              </a:rPr>
              <a:t>Urocultivo de seguimiento en gestantes que reciben tratamiento para bacteriuria asintomática. – </a:t>
            </a:r>
          </a:p>
          <a:p>
            <a:pPr algn="just"/>
            <a:r>
              <a:rPr lang="es-MX" sz="2200" dirty="0">
                <a:latin typeface="Arial" panose="020B0604020202020204" pitchFamily="34" charset="0"/>
              </a:rPr>
              <a:t>• </a:t>
            </a:r>
            <a:r>
              <a:rPr lang="es-MX" sz="2200" dirty="0">
                <a:latin typeface="Calibri" panose="020F0502020204030204" pitchFamily="34" charset="0"/>
              </a:rPr>
              <a:t>Prueba de inmunoglobulina (Ir) M para toxoplasma. Tamizar mensualmente a las gestantes seronegativas. </a:t>
            </a:r>
          </a:p>
          <a:p>
            <a:pPr algn="just"/>
            <a:r>
              <a:rPr lang="es-MX" sz="2200" dirty="0">
                <a:latin typeface="Arial" panose="020B0604020202020204" pitchFamily="34" charset="0"/>
              </a:rPr>
              <a:t>•</a:t>
            </a:r>
            <a:r>
              <a:rPr lang="es-MX" sz="2200" dirty="0">
                <a:latin typeface="Calibri" panose="020F0502020204030204" pitchFamily="34" charset="0"/>
              </a:rPr>
              <a:t>Prueba rápida para VIH (VIH 1-VIH 2). Se ofrece asesoría para la prueba voluntaria de VIH pre y pos en cada trimestre de gestación. </a:t>
            </a:r>
          </a:p>
          <a:p>
            <a:pPr algn="just"/>
            <a:r>
              <a:rPr lang="es-MX" sz="2200" dirty="0">
                <a:latin typeface="Arial" panose="020B0604020202020204" pitchFamily="34" charset="0"/>
              </a:rPr>
              <a:t>•</a:t>
            </a:r>
            <a:r>
              <a:rPr lang="es-MX" sz="2200" dirty="0">
                <a:latin typeface="Calibri" panose="020F0502020204030204" pitchFamily="34" charset="0"/>
              </a:rPr>
              <a:t>Ecografía obstétrica entre la semana 18 y semana 23 + 6 días. </a:t>
            </a:r>
          </a:p>
          <a:p>
            <a:pPr algn="just"/>
            <a:r>
              <a:rPr lang="es-MX" sz="2200" dirty="0">
                <a:latin typeface="Arial" panose="020B0604020202020204" pitchFamily="34" charset="0"/>
              </a:rPr>
              <a:t>•</a:t>
            </a:r>
            <a:r>
              <a:rPr lang="es-MX" sz="2200" dirty="0">
                <a:latin typeface="Calibri" panose="020F0502020204030204" pitchFamily="34" charset="0"/>
              </a:rPr>
              <a:t>Prueba de tolerancia oral a la glucosa (PTOG) con 75 gramos (g) de glucosa. Realizar entre la semana 24 y 28 de gestación </a:t>
            </a:r>
          </a:p>
          <a:p>
            <a:pPr algn="just"/>
            <a:r>
              <a:rPr lang="es-CO" sz="2200" dirty="0">
                <a:latin typeface="Arial" panose="020B0604020202020204" pitchFamily="34" charset="0"/>
              </a:rPr>
              <a:t>•</a:t>
            </a:r>
            <a:r>
              <a:rPr lang="es-CO" sz="2200" dirty="0">
                <a:latin typeface="Calibri" panose="020F0502020204030204" pitchFamily="34" charset="0"/>
              </a:rPr>
              <a:t>Hemograma. </a:t>
            </a:r>
          </a:p>
          <a:p>
            <a:pPr algn="just"/>
            <a:r>
              <a:rPr lang="es-MX" sz="2200" dirty="0">
                <a:latin typeface="Arial" panose="020B0604020202020204" pitchFamily="34" charset="0"/>
              </a:rPr>
              <a:t>•</a:t>
            </a:r>
            <a:r>
              <a:rPr lang="es-MX" sz="2200" dirty="0">
                <a:latin typeface="Calibri" panose="020F0502020204030204" pitchFamily="34" charset="0"/>
              </a:rPr>
              <a:t>En la semana 28 de gestación Tamización para estreptococo del grupo B con cultivo rectal y vaginal. </a:t>
            </a:r>
          </a:p>
        </p:txBody>
      </p:sp>
    </p:spTree>
    <p:extLst>
      <p:ext uri="{BB962C8B-B14F-4D97-AF65-F5344CB8AC3E}">
        <p14:creationId xmlns:p14="http://schemas.microsoft.com/office/powerpoint/2010/main" val="20453110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526212" y="552091"/>
            <a:ext cx="10817524" cy="5355312"/>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CONTROL PRENATAL </a:t>
            </a:r>
          </a:p>
          <a:p>
            <a:pPr algn="just"/>
            <a:r>
              <a:rPr lang="es-CO" sz="2200" b="1" dirty="0">
                <a:latin typeface="Calibri" panose="020F0502020204030204" pitchFamily="34" charset="0"/>
              </a:rPr>
              <a:t>SOLICITUD DE EXÁMENES PARACLÍNICOS DE SEGUIMIENTO </a:t>
            </a:r>
            <a:endParaRPr lang="es-CO" sz="2200" dirty="0">
              <a:latin typeface="Calibri" panose="020F0502020204030204" pitchFamily="34" charset="0"/>
            </a:endParaRPr>
          </a:p>
          <a:p>
            <a:pPr algn="just"/>
            <a:r>
              <a:rPr lang="es-CO" sz="2200" dirty="0">
                <a:latin typeface="Arial" panose="020B0604020202020204" pitchFamily="34" charset="0"/>
              </a:rPr>
              <a:t>•</a:t>
            </a:r>
            <a:r>
              <a:rPr lang="es-CO" sz="2200" dirty="0">
                <a:latin typeface="Calibri" panose="020F0502020204030204" pitchFamily="34" charset="0"/>
              </a:rPr>
              <a:t>Urocultivo de seguimiento en gestantes que reciben tratamiento para bacteriuria asintomática. – </a:t>
            </a:r>
          </a:p>
          <a:p>
            <a:pPr algn="just"/>
            <a:r>
              <a:rPr lang="es-MX" sz="2200" dirty="0">
                <a:latin typeface="Arial" panose="020B0604020202020204" pitchFamily="34" charset="0"/>
              </a:rPr>
              <a:t>• </a:t>
            </a:r>
            <a:r>
              <a:rPr lang="es-MX" sz="2200" dirty="0">
                <a:latin typeface="Calibri" panose="020F0502020204030204" pitchFamily="34" charset="0"/>
              </a:rPr>
              <a:t>Prueba de inmunoglobulina (Ir) M para toxoplasma. Tamizar mensualmente a las gestantes seronegativas. </a:t>
            </a:r>
          </a:p>
          <a:p>
            <a:pPr algn="just"/>
            <a:r>
              <a:rPr lang="es-MX" sz="2200" dirty="0">
                <a:latin typeface="Arial" panose="020B0604020202020204" pitchFamily="34" charset="0"/>
              </a:rPr>
              <a:t>•</a:t>
            </a:r>
            <a:r>
              <a:rPr lang="es-MX" sz="2200" dirty="0">
                <a:latin typeface="Calibri" panose="020F0502020204030204" pitchFamily="34" charset="0"/>
              </a:rPr>
              <a:t>Prueba rápida para VIH (VIH 1-VIH 2). Se ofrece asesoría para la prueba voluntaria de VIH pre y pos en cada trimestre de gestación. </a:t>
            </a:r>
          </a:p>
          <a:p>
            <a:pPr algn="just"/>
            <a:r>
              <a:rPr lang="es-MX" sz="2200" dirty="0">
                <a:latin typeface="Arial" panose="020B0604020202020204" pitchFamily="34" charset="0"/>
              </a:rPr>
              <a:t>•</a:t>
            </a:r>
            <a:r>
              <a:rPr lang="es-MX" sz="2200" dirty="0">
                <a:latin typeface="Calibri" panose="020F0502020204030204" pitchFamily="34" charset="0"/>
              </a:rPr>
              <a:t>Ecografía obstétrica entre la semana 18 y semana 23 + 6 días. </a:t>
            </a:r>
          </a:p>
          <a:p>
            <a:pPr algn="just"/>
            <a:r>
              <a:rPr lang="es-MX" sz="2200" dirty="0">
                <a:latin typeface="Arial" panose="020B0604020202020204" pitchFamily="34" charset="0"/>
              </a:rPr>
              <a:t>•</a:t>
            </a:r>
            <a:r>
              <a:rPr lang="es-MX" sz="2200" dirty="0">
                <a:latin typeface="Calibri" panose="020F0502020204030204" pitchFamily="34" charset="0"/>
              </a:rPr>
              <a:t>Prueba de tolerancia oral a la glucosa (PTOG) con 75 gramos (g) de glucosa. Realizar entre la semana 24 y 28 de gestación </a:t>
            </a:r>
          </a:p>
          <a:p>
            <a:pPr algn="just"/>
            <a:r>
              <a:rPr lang="es-CO" sz="2200" dirty="0">
                <a:latin typeface="Arial" panose="020B0604020202020204" pitchFamily="34" charset="0"/>
              </a:rPr>
              <a:t>•</a:t>
            </a:r>
            <a:r>
              <a:rPr lang="es-CO" sz="2200" dirty="0">
                <a:latin typeface="Calibri" panose="020F0502020204030204" pitchFamily="34" charset="0"/>
              </a:rPr>
              <a:t>Hemograma. </a:t>
            </a:r>
          </a:p>
          <a:p>
            <a:pPr algn="just"/>
            <a:r>
              <a:rPr lang="es-MX" sz="2200" dirty="0">
                <a:latin typeface="Arial" panose="020B0604020202020204" pitchFamily="34" charset="0"/>
              </a:rPr>
              <a:t>•</a:t>
            </a:r>
            <a:r>
              <a:rPr lang="es-MX" sz="2200" dirty="0">
                <a:latin typeface="Calibri" panose="020F0502020204030204" pitchFamily="34" charset="0"/>
              </a:rPr>
              <a:t>En la semana 28 de gestación Tamización para estreptococo del grupo B con cultivo rectal y vaginal. </a:t>
            </a:r>
          </a:p>
        </p:txBody>
      </p:sp>
    </p:spTree>
    <p:extLst>
      <p:ext uri="{BB962C8B-B14F-4D97-AF65-F5344CB8AC3E}">
        <p14:creationId xmlns:p14="http://schemas.microsoft.com/office/powerpoint/2010/main" val="20480948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345057" y="1043796"/>
            <a:ext cx="11369615" cy="4893647"/>
          </a:xfrm>
          <a:prstGeom prst="rect">
            <a:avLst/>
          </a:prstGeom>
        </p:spPr>
        <p:txBody>
          <a:bodyPr wrap="square">
            <a:spAutoFit/>
          </a:bodyPr>
          <a:lstStyle/>
          <a:p>
            <a:endParaRPr lang="es-CO" sz="1200" dirty="0">
              <a:solidFill>
                <a:srgbClr val="000000"/>
              </a:solidFill>
              <a:latin typeface="Calibri" panose="020F0502020204030204" pitchFamily="34" charset="0"/>
            </a:endParaRPr>
          </a:p>
          <a:p>
            <a:pPr algn="just"/>
            <a:r>
              <a:rPr lang="es-CO" sz="4400" dirty="0">
                <a:latin typeface="Calibri" panose="020F0502020204030204" pitchFamily="34" charset="0"/>
              </a:rPr>
              <a:t>CONTROL PRENATAL </a:t>
            </a:r>
          </a:p>
          <a:p>
            <a:pPr algn="just"/>
            <a:r>
              <a:rPr lang="es-CO" b="1" dirty="0">
                <a:latin typeface="Calibri" panose="020F0502020204030204" pitchFamily="34" charset="0"/>
              </a:rPr>
              <a:t>Plan de cuidado </a:t>
            </a:r>
            <a:endParaRPr lang="es-CO" dirty="0">
              <a:latin typeface="Calibri" panose="020F0502020204030204" pitchFamily="34" charset="0"/>
            </a:endParaRPr>
          </a:p>
          <a:p>
            <a:pPr algn="just"/>
            <a:r>
              <a:rPr lang="es-CO" b="1" dirty="0">
                <a:latin typeface="Calibri" panose="020F0502020204030204" pitchFamily="34" charset="0"/>
              </a:rPr>
              <a:t>Formulación de micronutrientes</a:t>
            </a:r>
            <a:r>
              <a:rPr lang="es-CO" dirty="0">
                <a:latin typeface="Calibri" panose="020F0502020204030204" pitchFamily="34" charset="0"/>
              </a:rPr>
              <a:t>: </a:t>
            </a:r>
          </a:p>
          <a:p>
            <a:pPr algn="just"/>
            <a:r>
              <a:rPr lang="es-MX" sz="2000" dirty="0">
                <a:latin typeface="Arial" panose="020B0604020202020204" pitchFamily="34" charset="0"/>
              </a:rPr>
              <a:t>•</a:t>
            </a:r>
            <a:r>
              <a:rPr lang="es-MX" sz="2000" dirty="0">
                <a:latin typeface="Calibri" panose="020F0502020204030204" pitchFamily="34" charset="0"/>
              </a:rPr>
              <a:t>- Ácido fólico: hasta la semana 12 de gestación para reducir riesgos de defectos del tubo neural (anencefalia o espina bífida). 0.4 mg día, en alto riesgo de defectos del tubo neural, la dosis es de 4 mg. </a:t>
            </a:r>
          </a:p>
          <a:p>
            <a:pPr algn="just"/>
            <a:r>
              <a:rPr lang="es-MX" sz="2000" dirty="0">
                <a:latin typeface="Arial" panose="020B0604020202020204" pitchFamily="34" charset="0"/>
              </a:rPr>
              <a:t>•</a:t>
            </a:r>
            <a:r>
              <a:rPr lang="es-MX" sz="2000" dirty="0">
                <a:latin typeface="Calibri" panose="020F0502020204030204" pitchFamily="34" charset="0"/>
              </a:rPr>
              <a:t>- Calcio: suplencia con calcio 1.200 mg/día a partir de la semana 14 para disminuir el riesgo de pre eclampsia. </a:t>
            </a:r>
          </a:p>
          <a:p>
            <a:pPr algn="just"/>
            <a:r>
              <a:rPr lang="es-MX" sz="2000" dirty="0">
                <a:latin typeface="Arial" panose="020B0604020202020204" pitchFamily="34" charset="0"/>
              </a:rPr>
              <a:t>•</a:t>
            </a:r>
            <a:r>
              <a:rPr lang="es-MX" sz="2000" dirty="0">
                <a:latin typeface="Calibri" panose="020F0502020204030204" pitchFamily="34" charset="0"/>
              </a:rPr>
              <a:t>- Hierro: suplemento de hierro de forma rutinaria a todas las mujeres gestantes de curso normal. Las gestantes con valores de hemoglobina (Hb) superiores a 14 g/</a:t>
            </a:r>
            <a:r>
              <a:rPr lang="es-MX" sz="2000" dirty="0" err="1">
                <a:latin typeface="Calibri" panose="020F0502020204030204" pitchFamily="34" charset="0"/>
              </a:rPr>
              <a:t>dL</a:t>
            </a:r>
            <a:r>
              <a:rPr lang="es-MX" sz="2000" dirty="0">
                <a:latin typeface="Calibri" panose="020F0502020204030204" pitchFamily="34" charset="0"/>
              </a:rPr>
              <a:t>. no requieren dicha suplementación de forma rutinaria. </a:t>
            </a:r>
          </a:p>
          <a:p>
            <a:pPr algn="just"/>
            <a:r>
              <a:rPr lang="es-MX" sz="2000" dirty="0">
                <a:latin typeface="Arial" panose="020B0604020202020204" pitchFamily="34" charset="0"/>
              </a:rPr>
              <a:t>•</a:t>
            </a:r>
            <a:r>
              <a:rPr lang="es-MX" sz="2000" dirty="0">
                <a:latin typeface="Calibri" panose="020F0502020204030204" pitchFamily="34" charset="0"/>
              </a:rPr>
              <a:t>Vacunación: debe realizarse de acuerdo con el esquema de vacunación vigente y los antecedentes de vacunación de la gestante. El esquema de vacunación para las gestantes incluye las siguientes vacunas: </a:t>
            </a:r>
          </a:p>
          <a:p>
            <a:pPr algn="just"/>
            <a:r>
              <a:rPr lang="es-MX" sz="2000" dirty="0">
                <a:latin typeface="Arial" panose="020B0604020202020204" pitchFamily="34" charset="0"/>
              </a:rPr>
              <a:t>•</a:t>
            </a:r>
            <a:r>
              <a:rPr lang="es-MX" sz="2000" dirty="0">
                <a:latin typeface="Calibri" panose="020F0502020204030204" pitchFamily="34" charset="0"/>
              </a:rPr>
              <a:t>- Toxoide tetánico diftérico del adulto (</a:t>
            </a:r>
            <a:r>
              <a:rPr lang="es-MX" sz="2000" dirty="0" err="1">
                <a:latin typeface="Calibri" panose="020F0502020204030204" pitchFamily="34" charset="0"/>
              </a:rPr>
              <a:t>Td</a:t>
            </a:r>
            <a:r>
              <a:rPr lang="es-MX" sz="2000" dirty="0">
                <a:latin typeface="Calibri" panose="020F0502020204030204" pitchFamily="34" charset="0"/>
              </a:rPr>
              <a:t>) según antecedente vacunal. - Influenza estacional a partir de la semana 14 - Tétanos, difteria y Tos ferina acelular (Tdap) a partir de la semana 26 de gestación. </a:t>
            </a:r>
          </a:p>
        </p:txBody>
      </p:sp>
    </p:spTree>
    <p:extLst>
      <p:ext uri="{BB962C8B-B14F-4D97-AF65-F5344CB8AC3E}">
        <p14:creationId xmlns:p14="http://schemas.microsoft.com/office/powerpoint/2010/main" val="36222251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854015" y="1647644"/>
            <a:ext cx="10287179" cy="4493538"/>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000" dirty="0">
                <a:latin typeface="Calibri" panose="020F0502020204030204" pitchFamily="34" charset="0"/>
              </a:rPr>
              <a:t>OTRAS ACTIVIDADES RESOLUCION 3280 </a:t>
            </a:r>
          </a:p>
          <a:p>
            <a:r>
              <a:rPr lang="es-MX" sz="2600" b="1" dirty="0">
                <a:latin typeface="Calibri" panose="020F0502020204030204" pitchFamily="34" charset="0"/>
              </a:rPr>
              <a:t>RUTA PROMOCION Y MANTENIMIENTO DE LA SALUD </a:t>
            </a:r>
            <a:endParaRPr lang="es-MX" sz="2600" dirty="0">
              <a:latin typeface="Calibri" panose="020F0502020204030204" pitchFamily="34" charset="0"/>
            </a:endParaRPr>
          </a:p>
          <a:p>
            <a:r>
              <a:rPr lang="es-MX" sz="2600" dirty="0">
                <a:latin typeface="Arial" panose="020B0604020202020204" pitchFamily="34" charset="0"/>
              </a:rPr>
              <a:t>•</a:t>
            </a:r>
            <a:r>
              <a:rPr lang="es-MX" sz="2600" dirty="0">
                <a:latin typeface="Calibri" panose="020F0502020204030204" pitchFamily="34" charset="0"/>
              </a:rPr>
              <a:t>Valoración, promoción y apoyo de la lactancia materna. </a:t>
            </a:r>
          </a:p>
          <a:p>
            <a:r>
              <a:rPr lang="es-MX" sz="2600" dirty="0">
                <a:latin typeface="Arial" panose="020B0604020202020204" pitchFamily="34" charset="0"/>
              </a:rPr>
              <a:t>•</a:t>
            </a:r>
            <a:r>
              <a:rPr lang="es-MX" sz="2600" dirty="0">
                <a:latin typeface="Calibri" panose="020F0502020204030204" pitchFamily="34" charset="0"/>
              </a:rPr>
              <a:t>Detección de cáncer de cuello uterino. </a:t>
            </a:r>
          </a:p>
          <a:p>
            <a:r>
              <a:rPr lang="es-MX" sz="2600" dirty="0">
                <a:latin typeface="Arial" panose="020B0604020202020204" pitchFamily="34" charset="0"/>
              </a:rPr>
              <a:t>•</a:t>
            </a:r>
            <a:r>
              <a:rPr lang="es-MX" sz="2600" dirty="0">
                <a:latin typeface="Calibri" panose="020F0502020204030204" pitchFamily="34" charset="0"/>
              </a:rPr>
              <a:t>Detección temprana de cáncer de mama. </a:t>
            </a:r>
          </a:p>
          <a:p>
            <a:r>
              <a:rPr lang="es-MX" sz="2600" dirty="0">
                <a:latin typeface="Arial" panose="020B0604020202020204" pitchFamily="34" charset="0"/>
              </a:rPr>
              <a:t>•</a:t>
            </a:r>
            <a:r>
              <a:rPr lang="es-MX" sz="2600" dirty="0">
                <a:latin typeface="Calibri" panose="020F0502020204030204" pitchFamily="34" charset="0"/>
              </a:rPr>
              <a:t>Detección temprana de cáncer de próstata. </a:t>
            </a:r>
          </a:p>
          <a:p>
            <a:r>
              <a:rPr lang="es-MX" sz="2600" dirty="0">
                <a:latin typeface="Arial" panose="020B0604020202020204" pitchFamily="34" charset="0"/>
              </a:rPr>
              <a:t>•</a:t>
            </a:r>
            <a:r>
              <a:rPr lang="es-MX" sz="2600" dirty="0">
                <a:latin typeface="Calibri" panose="020F0502020204030204" pitchFamily="34" charset="0"/>
              </a:rPr>
              <a:t>Detección temprana de colon y recto. </a:t>
            </a:r>
          </a:p>
          <a:p>
            <a:r>
              <a:rPr lang="es-MX" sz="2600" dirty="0">
                <a:latin typeface="Arial" panose="020B0604020202020204" pitchFamily="34" charset="0"/>
              </a:rPr>
              <a:t>•</a:t>
            </a:r>
            <a:r>
              <a:rPr lang="es-MX" sz="2600" dirty="0">
                <a:latin typeface="Calibri" panose="020F0502020204030204" pitchFamily="34" charset="0"/>
              </a:rPr>
              <a:t>Fortificación con micronutrientes en polvo. </a:t>
            </a:r>
          </a:p>
          <a:p>
            <a:r>
              <a:rPr lang="es-CO" sz="2600" dirty="0">
                <a:latin typeface="Arial" panose="020B0604020202020204" pitchFamily="34" charset="0"/>
              </a:rPr>
              <a:t>•</a:t>
            </a:r>
            <a:r>
              <a:rPr lang="es-CO" sz="2600" dirty="0">
                <a:latin typeface="Calibri" panose="020F0502020204030204" pitchFamily="34" charset="0"/>
              </a:rPr>
              <a:t>Atención a la familia. </a:t>
            </a:r>
          </a:p>
          <a:p>
            <a:r>
              <a:rPr lang="es-MX" sz="2600" dirty="0">
                <a:latin typeface="Arial" panose="020B0604020202020204" pitchFamily="34" charset="0"/>
              </a:rPr>
              <a:t>•</a:t>
            </a:r>
            <a:r>
              <a:rPr lang="es-MX" sz="2600" dirty="0">
                <a:latin typeface="Calibri" panose="020F0502020204030204" pitchFamily="34" charset="0"/>
              </a:rPr>
              <a:t>Educación y comunicación para la salud </a:t>
            </a:r>
          </a:p>
        </p:txBody>
      </p:sp>
    </p:spTree>
    <p:extLst>
      <p:ext uri="{BB962C8B-B14F-4D97-AF65-F5344CB8AC3E}">
        <p14:creationId xmlns:p14="http://schemas.microsoft.com/office/powerpoint/2010/main" val="9155369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sp>
        <p:nvSpPr>
          <p:cNvPr id="2" name="Rectángulo 1"/>
          <p:cNvSpPr/>
          <p:nvPr/>
        </p:nvSpPr>
        <p:spPr>
          <a:xfrm>
            <a:off x="483079" y="1086928"/>
            <a:ext cx="10869283" cy="4616648"/>
          </a:xfrm>
          <a:prstGeom prst="rect">
            <a:avLst/>
          </a:prstGeom>
        </p:spPr>
        <p:txBody>
          <a:bodyPr wrap="square">
            <a:spAutoFit/>
          </a:bodyPr>
          <a:lstStyle/>
          <a:p>
            <a:endParaRPr lang="es-CO" sz="1200" dirty="0">
              <a:solidFill>
                <a:srgbClr val="000000"/>
              </a:solidFill>
              <a:latin typeface="Calibri" panose="020F0502020204030204" pitchFamily="34" charset="0"/>
            </a:endParaRPr>
          </a:p>
          <a:p>
            <a:r>
              <a:rPr lang="es-CO" sz="4000" dirty="0">
                <a:latin typeface="Calibri" panose="020F0502020204030204" pitchFamily="34" charset="0"/>
              </a:rPr>
              <a:t>OTRAS ACTIVIDADES RESOLUCION 3280 </a:t>
            </a:r>
          </a:p>
          <a:p>
            <a:r>
              <a:rPr lang="es-CO" sz="2200" b="1" dirty="0">
                <a:latin typeface="Calibri" panose="020F0502020204030204" pitchFamily="34" charset="0"/>
              </a:rPr>
              <a:t>RUTA ATENCION INTEGRAL MATERNO PERINATAL </a:t>
            </a:r>
            <a:endParaRPr lang="es-CO" sz="2200" dirty="0">
              <a:latin typeface="Calibri" panose="020F0502020204030204" pitchFamily="34" charset="0"/>
            </a:endParaRPr>
          </a:p>
          <a:p>
            <a:r>
              <a:rPr lang="es-CO" sz="2200" dirty="0">
                <a:latin typeface="Arial" panose="020B0604020202020204" pitchFamily="34" charset="0"/>
              </a:rPr>
              <a:t>•</a:t>
            </a:r>
            <a:r>
              <a:rPr lang="es-CO" sz="2200" dirty="0">
                <a:latin typeface="Calibri" panose="020F0502020204030204" pitchFamily="34" charset="0"/>
              </a:rPr>
              <a:t>IVE </a:t>
            </a:r>
          </a:p>
          <a:p>
            <a:r>
              <a:rPr lang="es-MX" sz="2200" dirty="0">
                <a:latin typeface="Arial" panose="020B0604020202020204" pitchFamily="34" charset="0"/>
              </a:rPr>
              <a:t>•</a:t>
            </a:r>
            <a:r>
              <a:rPr lang="es-MX" sz="2200" dirty="0">
                <a:latin typeface="Calibri" panose="020F0502020204030204" pitchFamily="34" charset="0"/>
              </a:rPr>
              <a:t>Curso de preparación para la maternidad y la paternidad. </a:t>
            </a:r>
          </a:p>
          <a:p>
            <a:r>
              <a:rPr lang="es-MX" sz="2200" dirty="0">
                <a:latin typeface="Arial" panose="020B0604020202020204" pitchFamily="34" charset="0"/>
              </a:rPr>
              <a:t>•</a:t>
            </a:r>
            <a:r>
              <a:rPr lang="es-MX" sz="2200" dirty="0">
                <a:latin typeface="Calibri" panose="020F0502020204030204" pitchFamily="34" charset="0"/>
              </a:rPr>
              <a:t>Atención para la promoción de la alimentación y nutrición. </a:t>
            </a:r>
          </a:p>
          <a:p>
            <a:r>
              <a:rPr lang="es-CO" sz="2200" dirty="0">
                <a:latin typeface="Arial" panose="020B0604020202020204" pitchFamily="34" charset="0"/>
              </a:rPr>
              <a:t>•</a:t>
            </a:r>
            <a:r>
              <a:rPr lang="es-CO" sz="2200" dirty="0">
                <a:latin typeface="Calibri" panose="020F0502020204030204" pitchFamily="34" charset="0"/>
              </a:rPr>
              <a:t>Atención del parto. </a:t>
            </a:r>
          </a:p>
          <a:p>
            <a:r>
              <a:rPr lang="es-CO" sz="2200" dirty="0">
                <a:latin typeface="Arial" panose="020B0604020202020204" pitchFamily="34" charset="0"/>
              </a:rPr>
              <a:t>•</a:t>
            </a:r>
            <a:r>
              <a:rPr lang="es-CO" sz="2200" dirty="0">
                <a:latin typeface="Calibri" panose="020F0502020204030204" pitchFamily="34" charset="0"/>
              </a:rPr>
              <a:t>Atención del puerperio. </a:t>
            </a:r>
          </a:p>
          <a:p>
            <a:r>
              <a:rPr lang="es-CO" sz="2200" dirty="0">
                <a:latin typeface="Arial" panose="020B0604020202020204" pitchFamily="34" charset="0"/>
              </a:rPr>
              <a:t>•</a:t>
            </a:r>
            <a:r>
              <a:rPr lang="es-CO" sz="2200" dirty="0">
                <a:latin typeface="Calibri" panose="020F0502020204030204" pitchFamily="34" charset="0"/>
              </a:rPr>
              <a:t>Atención de emergencias obstétricas </a:t>
            </a:r>
          </a:p>
          <a:p>
            <a:r>
              <a:rPr lang="es-MX" sz="2200" dirty="0">
                <a:latin typeface="Arial" panose="020B0604020202020204" pitchFamily="34" charset="0"/>
              </a:rPr>
              <a:t>•</a:t>
            </a:r>
            <a:r>
              <a:rPr lang="es-MX" sz="2200" dirty="0">
                <a:latin typeface="Calibri" panose="020F0502020204030204" pitchFamily="34" charset="0"/>
              </a:rPr>
              <a:t>Atención para el cuidado del recién nacido. </a:t>
            </a:r>
          </a:p>
          <a:p>
            <a:r>
              <a:rPr lang="es-MX" sz="2200" dirty="0">
                <a:latin typeface="Arial" panose="020B0604020202020204" pitchFamily="34" charset="0"/>
              </a:rPr>
              <a:t>•</a:t>
            </a:r>
            <a:r>
              <a:rPr lang="es-MX" sz="2200" dirty="0">
                <a:latin typeface="Calibri" panose="020F0502020204030204" pitchFamily="34" charset="0"/>
              </a:rPr>
              <a:t>Atención para cuidado de complicaciones perinatales y o posnatales del recién nacido. </a:t>
            </a:r>
          </a:p>
          <a:p>
            <a:r>
              <a:rPr lang="es-MX" sz="2200" dirty="0">
                <a:latin typeface="Arial" panose="020B0604020202020204" pitchFamily="34" charset="0"/>
              </a:rPr>
              <a:t>•</a:t>
            </a:r>
            <a:r>
              <a:rPr lang="es-MX" sz="2200" dirty="0">
                <a:latin typeface="Calibri" panose="020F0502020204030204" pitchFamily="34" charset="0"/>
              </a:rPr>
              <a:t>Atención para seguimiento al recién nacido. </a:t>
            </a:r>
          </a:p>
          <a:p>
            <a:r>
              <a:rPr lang="es-CO" sz="2200" dirty="0">
                <a:latin typeface="Arial" panose="020B0604020202020204" pitchFamily="34" charset="0"/>
              </a:rPr>
              <a:t>•</a:t>
            </a:r>
            <a:r>
              <a:rPr lang="es-CO" sz="2200" dirty="0">
                <a:latin typeface="Calibri" panose="020F0502020204030204" pitchFamily="34" charset="0"/>
              </a:rPr>
              <a:t>Atención a las familias. </a:t>
            </a:r>
          </a:p>
        </p:txBody>
      </p:sp>
    </p:spTree>
    <p:extLst>
      <p:ext uri="{BB962C8B-B14F-4D97-AF65-F5344CB8AC3E}">
        <p14:creationId xmlns:p14="http://schemas.microsoft.com/office/powerpoint/2010/main" val="6908554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18421" t="17661" r="18026" b="9240"/>
          <a:stretch/>
        </p:blipFill>
        <p:spPr>
          <a:xfrm>
            <a:off x="1933073" y="986589"/>
            <a:ext cx="7748337" cy="5013158"/>
          </a:xfrm>
          <a:prstGeom prst="rect">
            <a:avLst/>
          </a:prstGeom>
        </p:spPr>
      </p:pic>
    </p:spTree>
    <p:extLst>
      <p:ext uri="{BB962C8B-B14F-4D97-AF65-F5344CB8AC3E}">
        <p14:creationId xmlns:p14="http://schemas.microsoft.com/office/powerpoint/2010/main" val="27295809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1828800" y="1066800"/>
            <a:ext cx="8221579" cy="2300303"/>
          </a:xfrm>
          <a:prstGeom prst="rect">
            <a:avLst/>
          </a:prstGeom>
          <a:noFill/>
        </p:spPr>
        <p:txBody>
          <a:bodyPr wrap="square" numCol="1" rtlCol="0">
            <a:spAutoFit/>
          </a:bodyPr>
          <a:lstStyle/>
          <a:p>
            <a:pPr algn="ctr"/>
            <a:r>
              <a:rPr lang="es-MX" sz="4800" b="1" dirty="0" smtClean="0"/>
              <a:t>RUTA CEREBRO CARDIOVASCULAR  METABOLICA</a:t>
            </a:r>
            <a:endParaRPr lang="es-CO" sz="4800" b="1" dirty="0"/>
          </a:p>
        </p:txBody>
      </p:sp>
      <p:sp>
        <p:nvSpPr>
          <p:cNvPr id="2" name="Rectángulo 1"/>
          <p:cNvSpPr/>
          <p:nvPr/>
        </p:nvSpPr>
        <p:spPr>
          <a:xfrm>
            <a:off x="1034716" y="4378374"/>
            <a:ext cx="9841831" cy="101566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419" sz="2000" b="1" i="0" u="none" strike="noStrike" kern="0" cap="none" spc="0" normalizeH="0" baseline="0" noProof="0" dirty="0" smtClean="0">
                <a:ln>
                  <a:noFill/>
                </a:ln>
                <a:solidFill>
                  <a:srgbClr val="000000"/>
                </a:solidFill>
                <a:effectLst/>
                <a:uLnTx/>
                <a:uFillTx/>
                <a:latin typeface="Arial" panose="020B0604020202020204" pitchFamily="34" charset="0"/>
                <a:ea typeface="Tahoma"/>
                <a:cs typeface="Arial" panose="020B0604020202020204" pitchFamily="34" charset="0"/>
                <a:sym typeface="Tahoma"/>
              </a:rPr>
              <a:t>ACTIVIDADES PARA LA ATENCIÓN Y SEGUIMIENTO DE LA HIPERTENSIÓN ARTERIAL Y LA DIABETES MELLITUS TIPO 2 EN PERSONAS DE 45 AÑOS O MÁS </a:t>
            </a:r>
            <a:endParaRPr kumimoji="0" lang="es-CO" sz="2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 name="Google Shape;57;p13"/>
          <p:cNvSpPr txBox="1">
            <a:spLocks/>
          </p:cNvSpPr>
          <p:nvPr/>
        </p:nvSpPr>
        <p:spPr>
          <a:xfrm>
            <a:off x="1708484" y="3521242"/>
            <a:ext cx="8710863" cy="631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1pPr>
            <a:lvl2pPr marL="914400" marR="0" lvl="1"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2pPr>
            <a:lvl3pPr marL="1371600" marR="0" lvl="2"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3pPr>
            <a:lvl4pPr marL="1828800" marR="0" lvl="3"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4pPr>
            <a:lvl5pPr marL="2286000" marR="0" lvl="4"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5pPr>
            <a:lvl6pPr marL="2743200" marR="0" lvl="5"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6pPr>
            <a:lvl7pPr marL="3200400" marR="0" lvl="6"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7pPr>
            <a:lvl8pPr marL="3657600" marR="0" lvl="7"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8pPr>
            <a:lvl9pPr marL="4114800" marR="0" lvl="8" indent="-317500" algn="ctr" rtl="0">
              <a:lnSpc>
                <a:spcPct val="100000"/>
              </a:lnSpc>
              <a:spcBef>
                <a:spcPts val="0"/>
              </a:spcBef>
              <a:spcAft>
                <a:spcPts val="0"/>
              </a:spcAft>
              <a:buClr>
                <a:schemeClr val="dk2"/>
              </a:buClr>
              <a:buSzPts val="2400"/>
              <a:buFont typeface="Proxima Nova"/>
              <a:buNone/>
              <a:defRPr sz="2400" b="0" i="0" u="none" strike="noStrike" cap="none">
                <a:solidFill>
                  <a:schemeClr val="dk2"/>
                </a:solidFill>
                <a:latin typeface="Proxima Nova"/>
                <a:ea typeface="Proxima Nova"/>
                <a:cs typeface="Proxima Nova"/>
                <a:sym typeface="Proxima Nova"/>
              </a:defRPr>
            </a:lvl9pPr>
          </a:lstStyle>
          <a:p>
            <a:pPr marL="0" marR="0" lvl="0" indent="0" algn="ctr" defTabSz="914400" rtl="0" eaLnBrk="1" fontAlgn="auto" latinLnBrk="0" hangingPunct="1">
              <a:lnSpc>
                <a:spcPct val="80000"/>
              </a:lnSpc>
              <a:spcBef>
                <a:spcPts val="0"/>
              </a:spcBef>
              <a:spcAft>
                <a:spcPts val="0"/>
              </a:spcAft>
              <a:buClr>
                <a:srgbClr val="666666"/>
              </a:buClr>
              <a:buSzPts val="688"/>
              <a:buFont typeface="Proxima Nova"/>
              <a:buNone/>
              <a:tabLst/>
              <a:defRPr/>
            </a:pPr>
            <a:r>
              <a:rPr kumimoji="0" lang="es-419" sz="2000" b="1" i="0" u="none" strike="noStrike" kern="0" cap="none" spc="0" normalizeH="0" baseline="0" noProof="0" dirty="0" smtClean="0">
                <a:ln>
                  <a:noFill/>
                </a:ln>
                <a:solidFill>
                  <a:srgbClr val="666666"/>
                </a:solidFill>
                <a:effectLst/>
                <a:uLnTx/>
                <a:uFillTx/>
                <a:latin typeface="Proxima Nova"/>
                <a:sym typeface="Proxima Nova"/>
              </a:rPr>
              <a:t>RESOLUCIÓN NÚMERO 4003 DE 2008 - ANEXO TÉCNICO</a:t>
            </a:r>
            <a:endParaRPr kumimoji="0" lang="es-419" sz="2000" b="1" i="0" u="none" strike="noStrike" kern="0" cap="none" spc="0" normalizeH="0" baseline="0" noProof="0" dirty="0">
              <a:ln>
                <a:noFill/>
              </a:ln>
              <a:solidFill>
                <a:srgbClr val="666666"/>
              </a:solidFill>
              <a:effectLst/>
              <a:uLnTx/>
              <a:uFillTx/>
              <a:latin typeface="Proxima Nova"/>
              <a:sym typeface="Proxima Nova"/>
            </a:endParaRPr>
          </a:p>
        </p:txBody>
      </p:sp>
    </p:spTree>
    <p:extLst>
      <p:ext uri="{BB962C8B-B14F-4D97-AF65-F5344CB8AC3E}">
        <p14:creationId xmlns:p14="http://schemas.microsoft.com/office/powerpoint/2010/main" val="13746324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648" t="16296" r="11111" b="22469"/>
          <a:stretch/>
        </p:blipFill>
        <p:spPr>
          <a:xfrm>
            <a:off x="1399823" y="970844"/>
            <a:ext cx="9527822" cy="4943443"/>
          </a:xfrm>
          <a:prstGeom prst="rect">
            <a:avLst/>
          </a:prstGeom>
        </p:spPr>
      </p:pic>
    </p:spTree>
    <p:extLst>
      <p:ext uri="{BB962C8B-B14F-4D97-AF65-F5344CB8AC3E}">
        <p14:creationId xmlns:p14="http://schemas.microsoft.com/office/powerpoint/2010/main" val="32776786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84" t="16146" r="11235" b="22075"/>
          <a:stretch/>
        </p:blipFill>
        <p:spPr>
          <a:xfrm>
            <a:off x="1328568" y="872309"/>
            <a:ext cx="9812627" cy="5076935"/>
          </a:xfrm>
          <a:prstGeom prst="rect">
            <a:avLst/>
          </a:prstGeom>
        </p:spPr>
      </p:pic>
    </p:spTree>
    <p:extLst>
      <p:ext uri="{BB962C8B-B14F-4D97-AF65-F5344CB8AC3E}">
        <p14:creationId xmlns:p14="http://schemas.microsoft.com/office/powerpoint/2010/main" val="37544751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833" t="15144" r="11112" b="21811"/>
          <a:stretch/>
        </p:blipFill>
        <p:spPr>
          <a:xfrm>
            <a:off x="1648178" y="882353"/>
            <a:ext cx="9121422" cy="5129963"/>
          </a:xfrm>
          <a:prstGeom prst="rect">
            <a:avLst/>
          </a:prstGeom>
        </p:spPr>
      </p:pic>
    </p:spTree>
    <p:extLst>
      <p:ext uri="{BB962C8B-B14F-4D97-AF65-F5344CB8AC3E}">
        <p14:creationId xmlns:p14="http://schemas.microsoft.com/office/powerpoint/2010/main" val="20348255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019" t="15967" r="11295" b="22140"/>
          <a:stretch/>
        </p:blipFill>
        <p:spPr>
          <a:xfrm>
            <a:off x="1354667" y="993422"/>
            <a:ext cx="9572977" cy="5025907"/>
          </a:xfrm>
          <a:prstGeom prst="rect">
            <a:avLst/>
          </a:prstGeom>
        </p:spPr>
      </p:pic>
    </p:spTree>
    <p:extLst>
      <p:ext uri="{BB962C8B-B14F-4D97-AF65-F5344CB8AC3E}">
        <p14:creationId xmlns:p14="http://schemas.microsoft.com/office/powerpoint/2010/main" val="2777401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2" t="15144" r="11387" b="22470"/>
          <a:stretch/>
        </p:blipFill>
        <p:spPr>
          <a:xfrm>
            <a:off x="1682043" y="1095022"/>
            <a:ext cx="9189157" cy="4944534"/>
          </a:xfrm>
          <a:prstGeom prst="rect">
            <a:avLst/>
          </a:prstGeom>
        </p:spPr>
      </p:pic>
    </p:spTree>
    <p:extLst>
      <p:ext uri="{BB962C8B-B14F-4D97-AF65-F5344CB8AC3E}">
        <p14:creationId xmlns:p14="http://schemas.microsoft.com/office/powerpoint/2010/main" val="39636487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296" t="15639" r="11481" b="21646"/>
          <a:stretch/>
        </p:blipFill>
        <p:spPr>
          <a:xfrm>
            <a:off x="1535290" y="837927"/>
            <a:ext cx="9605905" cy="5107516"/>
          </a:xfrm>
          <a:prstGeom prst="rect">
            <a:avLst/>
          </a:prstGeom>
        </p:spPr>
      </p:pic>
    </p:spTree>
    <p:extLst>
      <p:ext uri="{BB962C8B-B14F-4D97-AF65-F5344CB8AC3E}">
        <p14:creationId xmlns:p14="http://schemas.microsoft.com/office/powerpoint/2010/main" val="23428782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2" t="15802" r="13241" b="21976"/>
          <a:stretch/>
        </p:blipFill>
        <p:spPr>
          <a:xfrm>
            <a:off x="1422399" y="970844"/>
            <a:ext cx="9527823" cy="5066781"/>
          </a:xfrm>
          <a:prstGeom prst="rect">
            <a:avLst/>
          </a:prstGeom>
        </p:spPr>
      </p:pic>
    </p:spTree>
    <p:extLst>
      <p:ext uri="{BB962C8B-B14F-4D97-AF65-F5344CB8AC3E}">
        <p14:creationId xmlns:p14="http://schemas.microsoft.com/office/powerpoint/2010/main" val="2933063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832" t="16132" r="11019" b="21482"/>
          <a:stretch/>
        </p:blipFill>
        <p:spPr>
          <a:xfrm>
            <a:off x="1252129" y="948267"/>
            <a:ext cx="9335911" cy="5188140"/>
          </a:xfrm>
          <a:prstGeom prst="rect">
            <a:avLst/>
          </a:prstGeom>
        </p:spPr>
      </p:pic>
    </p:spTree>
    <p:extLst>
      <p:ext uri="{BB962C8B-B14F-4D97-AF65-F5344CB8AC3E}">
        <p14:creationId xmlns:p14="http://schemas.microsoft.com/office/powerpoint/2010/main" val="1526542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203" t="15474" r="10926" b="21645"/>
          <a:stretch/>
        </p:blipFill>
        <p:spPr>
          <a:xfrm>
            <a:off x="959557" y="996197"/>
            <a:ext cx="9776178" cy="5023673"/>
          </a:xfrm>
          <a:prstGeom prst="rect">
            <a:avLst/>
          </a:prstGeom>
        </p:spPr>
      </p:pic>
    </p:spTree>
    <p:extLst>
      <p:ext uri="{BB962C8B-B14F-4D97-AF65-F5344CB8AC3E}">
        <p14:creationId xmlns:p14="http://schemas.microsoft.com/office/powerpoint/2010/main" val="15177605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740" t="15802" r="11390" b="21482"/>
          <a:stretch/>
        </p:blipFill>
        <p:spPr>
          <a:xfrm>
            <a:off x="1106311" y="938292"/>
            <a:ext cx="9764889" cy="5073865"/>
          </a:xfrm>
          <a:prstGeom prst="rect">
            <a:avLst/>
          </a:prstGeom>
        </p:spPr>
      </p:pic>
    </p:spTree>
    <p:extLst>
      <p:ext uri="{BB962C8B-B14F-4D97-AF65-F5344CB8AC3E}">
        <p14:creationId xmlns:p14="http://schemas.microsoft.com/office/powerpoint/2010/main" val="12949098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833" t="15802" r="11297" b="21317"/>
          <a:stretch/>
        </p:blipFill>
        <p:spPr>
          <a:xfrm>
            <a:off x="1140177" y="797653"/>
            <a:ext cx="9742311" cy="5480948"/>
          </a:xfrm>
          <a:prstGeom prst="rect">
            <a:avLst/>
          </a:prstGeom>
        </p:spPr>
      </p:pic>
    </p:spTree>
    <p:extLst>
      <p:ext uri="{BB962C8B-B14F-4D97-AF65-F5344CB8AC3E}">
        <p14:creationId xmlns:p14="http://schemas.microsoft.com/office/powerpoint/2010/main" val="18009426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649" t="15144" r="11388" b="22634"/>
          <a:stretch/>
        </p:blipFill>
        <p:spPr>
          <a:xfrm>
            <a:off x="1418290" y="891822"/>
            <a:ext cx="9464199" cy="5260981"/>
          </a:xfrm>
          <a:prstGeom prst="rect">
            <a:avLst/>
          </a:prstGeom>
        </p:spPr>
      </p:pic>
    </p:spTree>
    <p:extLst>
      <p:ext uri="{BB962C8B-B14F-4D97-AF65-F5344CB8AC3E}">
        <p14:creationId xmlns:p14="http://schemas.microsoft.com/office/powerpoint/2010/main" val="23700365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1" t="15473" r="10926" b="21810"/>
          <a:stretch/>
        </p:blipFill>
        <p:spPr>
          <a:xfrm>
            <a:off x="1172108" y="805855"/>
            <a:ext cx="9653936" cy="5333142"/>
          </a:xfrm>
          <a:prstGeom prst="rect">
            <a:avLst/>
          </a:prstGeom>
        </p:spPr>
      </p:pic>
    </p:spTree>
    <p:extLst>
      <p:ext uri="{BB962C8B-B14F-4D97-AF65-F5344CB8AC3E}">
        <p14:creationId xmlns:p14="http://schemas.microsoft.com/office/powerpoint/2010/main" val="8720987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741" t="15473" r="11296" b="21646"/>
          <a:stretch/>
        </p:blipFill>
        <p:spPr>
          <a:xfrm>
            <a:off x="1049868" y="945307"/>
            <a:ext cx="9821332" cy="5111410"/>
          </a:xfrm>
          <a:prstGeom prst="rect">
            <a:avLst/>
          </a:prstGeom>
        </p:spPr>
      </p:pic>
    </p:spTree>
    <p:extLst>
      <p:ext uri="{BB962C8B-B14F-4D97-AF65-F5344CB8AC3E}">
        <p14:creationId xmlns:p14="http://schemas.microsoft.com/office/powerpoint/2010/main" val="24737447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741" t="15868" r="11018" b="23471"/>
          <a:stretch/>
        </p:blipFill>
        <p:spPr>
          <a:xfrm>
            <a:off x="1268136" y="846666"/>
            <a:ext cx="9569198" cy="5141867"/>
          </a:xfrm>
          <a:prstGeom prst="rect">
            <a:avLst/>
          </a:prstGeom>
        </p:spPr>
      </p:pic>
    </p:spTree>
    <p:extLst>
      <p:ext uri="{BB962C8B-B14F-4D97-AF65-F5344CB8AC3E}">
        <p14:creationId xmlns:p14="http://schemas.microsoft.com/office/powerpoint/2010/main" val="6111881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926" t="16460" r="11297" b="22140"/>
          <a:stretch/>
        </p:blipFill>
        <p:spPr>
          <a:xfrm>
            <a:off x="1319863" y="891822"/>
            <a:ext cx="9821332" cy="5204178"/>
          </a:xfrm>
          <a:prstGeom prst="rect">
            <a:avLst/>
          </a:prstGeom>
        </p:spPr>
      </p:pic>
    </p:spTree>
    <p:extLst>
      <p:ext uri="{BB962C8B-B14F-4D97-AF65-F5344CB8AC3E}">
        <p14:creationId xmlns:p14="http://schemas.microsoft.com/office/powerpoint/2010/main" val="4156455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1" t="15638" r="11204" b="21482"/>
          <a:stretch/>
        </p:blipFill>
        <p:spPr>
          <a:xfrm>
            <a:off x="1049867" y="891822"/>
            <a:ext cx="9663289" cy="5227774"/>
          </a:xfrm>
          <a:prstGeom prst="rect">
            <a:avLst/>
          </a:prstGeom>
        </p:spPr>
      </p:pic>
    </p:spTree>
    <p:extLst>
      <p:ext uri="{BB962C8B-B14F-4D97-AF65-F5344CB8AC3E}">
        <p14:creationId xmlns:p14="http://schemas.microsoft.com/office/powerpoint/2010/main" val="6337933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297" t="15473" r="11018" b="21975"/>
          <a:stretch/>
        </p:blipFill>
        <p:spPr>
          <a:xfrm>
            <a:off x="1286933" y="722489"/>
            <a:ext cx="9595555" cy="5385982"/>
          </a:xfrm>
          <a:prstGeom prst="rect">
            <a:avLst/>
          </a:prstGeom>
        </p:spPr>
      </p:pic>
    </p:spTree>
    <p:extLst>
      <p:ext uri="{BB962C8B-B14F-4D97-AF65-F5344CB8AC3E}">
        <p14:creationId xmlns:p14="http://schemas.microsoft.com/office/powerpoint/2010/main" val="29417229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926" t="15638" r="11018" b="21646"/>
          <a:stretch/>
        </p:blipFill>
        <p:spPr>
          <a:xfrm>
            <a:off x="1253067" y="783109"/>
            <a:ext cx="9640710" cy="5393702"/>
          </a:xfrm>
          <a:prstGeom prst="rect">
            <a:avLst/>
          </a:prstGeom>
        </p:spPr>
      </p:pic>
    </p:spTree>
    <p:extLst>
      <p:ext uri="{BB962C8B-B14F-4D97-AF65-F5344CB8AC3E}">
        <p14:creationId xmlns:p14="http://schemas.microsoft.com/office/powerpoint/2010/main" val="31406162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649" t="16461" r="12315" b="21646"/>
          <a:stretch/>
        </p:blipFill>
        <p:spPr>
          <a:xfrm>
            <a:off x="1286933" y="835377"/>
            <a:ext cx="9629423" cy="5183276"/>
          </a:xfrm>
          <a:prstGeom prst="rect">
            <a:avLst/>
          </a:prstGeom>
        </p:spPr>
      </p:pic>
    </p:spTree>
    <p:extLst>
      <p:ext uri="{BB962C8B-B14F-4D97-AF65-F5344CB8AC3E}">
        <p14:creationId xmlns:p14="http://schemas.microsoft.com/office/powerpoint/2010/main" val="4540165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2" t="15638" r="11018" b="20988"/>
          <a:stretch/>
        </p:blipFill>
        <p:spPr>
          <a:xfrm>
            <a:off x="1298222" y="1027289"/>
            <a:ext cx="9719734" cy="5023555"/>
          </a:xfrm>
          <a:prstGeom prst="rect">
            <a:avLst/>
          </a:prstGeom>
        </p:spPr>
      </p:pic>
    </p:spTree>
    <p:extLst>
      <p:ext uri="{BB962C8B-B14F-4D97-AF65-F5344CB8AC3E}">
        <p14:creationId xmlns:p14="http://schemas.microsoft.com/office/powerpoint/2010/main" val="31765543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8704" t="15966" r="11295" b="21976"/>
          <a:stretch/>
        </p:blipFill>
        <p:spPr>
          <a:xfrm>
            <a:off x="1241777" y="841981"/>
            <a:ext cx="9685867" cy="4971797"/>
          </a:xfrm>
          <a:prstGeom prst="rect">
            <a:avLst/>
          </a:prstGeom>
        </p:spPr>
      </p:pic>
    </p:spTree>
    <p:extLst>
      <p:ext uri="{BB962C8B-B14F-4D97-AF65-F5344CB8AC3E}">
        <p14:creationId xmlns:p14="http://schemas.microsoft.com/office/powerpoint/2010/main" val="20246853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834" t="15144" r="11574" b="21975"/>
          <a:stretch/>
        </p:blipFill>
        <p:spPr>
          <a:xfrm>
            <a:off x="1162756" y="799274"/>
            <a:ext cx="9516533" cy="5377685"/>
          </a:xfrm>
          <a:prstGeom prst="rect">
            <a:avLst/>
          </a:prstGeom>
        </p:spPr>
      </p:pic>
    </p:spTree>
    <p:extLst>
      <p:ext uri="{BB962C8B-B14F-4D97-AF65-F5344CB8AC3E}">
        <p14:creationId xmlns:p14="http://schemas.microsoft.com/office/powerpoint/2010/main" val="31662115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2" t="15967" r="11573" b="21646"/>
          <a:stretch/>
        </p:blipFill>
        <p:spPr>
          <a:xfrm>
            <a:off x="1309511" y="745067"/>
            <a:ext cx="9674578" cy="5226755"/>
          </a:xfrm>
          <a:prstGeom prst="rect">
            <a:avLst/>
          </a:prstGeom>
        </p:spPr>
      </p:pic>
    </p:spTree>
    <p:extLst>
      <p:ext uri="{BB962C8B-B14F-4D97-AF65-F5344CB8AC3E}">
        <p14:creationId xmlns:p14="http://schemas.microsoft.com/office/powerpoint/2010/main" val="36522882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648" t="15638" r="11018" b="22470"/>
          <a:stretch/>
        </p:blipFill>
        <p:spPr>
          <a:xfrm>
            <a:off x="1196622" y="836632"/>
            <a:ext cx="9731022" cy="5349218"/>
          </a:xfrm>
          <a:prstGeom prst="rect">
            <a:avLst/>
          </a:prstGeom>
        </p:spPr>
      </p:pic>
    </p:spTree>
    <p:extLst>
      <p:ext uri="{BB962C8B-B14F-4D97-AF65-F5344CB8AC3E}">
        <p14:creationId xmlns:p14="http://schemas.microsoft.com/office/powerpoint/2010/main" val="174287905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5833" t="15638" r="11481" b="20988"/>
          <a:stretch/>
        </p:blipFill>
        <p:spPr>
          <a:xfrm>
            <a:off x="1206974" y="778933"/>
            <a:ext cx="9934221" cy="5437594"/>
          </a:xfrm>
          <a:prstGeom prst="rect">
            <a:avLst/>
          </a:prstGeom>
        </p:spPr>
      </p:pic>
    </p:spTree>
    <p:extLst>
      <p:ext uri="{BB962C8B-B14F-4D97-AF65-F5344CB8AC3E}">
        <p14:creationId xmlns:p14="http://schemas.microsoft.com/office/powerpoint/2010/main" val="140996520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111" t="15144" r="11296" b="21647"/>
          <a:stretch/>
        </p:blipFill>
        <p:spPr>
          <a:xfrm>
            <a:off x="1364717" y="888296"/>
            <a:ext cx="9990667" cy="5123686"/>
          </a:xfrm>
          <a:prstGeom prst="rect">
            <a:avLst/>
          </a:prstGeom>
        </p:spPr>
      </p:pic>
    </p:spTree>
    <p:extLst>
      <p:ext uri="{BB962C8B-B14F-4D97-AF65-F5344CB8AC3E}">
        <p14:creationId xmlns:p14="http://schemas.microsoft.com/office/powerpoint/2010/main" val="21531022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41454CB2-39B3-BA7F-613F-54B505043E57}"/>
              </a:ext>
            </a:extLst>
          </p:cNvPr>
          <p:cNvSpPr txBox="1"/>
          <p:nvPr/>
        </p:nvSpPr>
        <p:spPr>
          <a:xfrm>
            <a:off x="5165635" y="2785678"/>
            <a:ext cx="5975560" cy="461665"/>
          </a:xfrm>
          <a:prstGeom prst="rect">
            <a:avLst/>
          </a:prstGeom>
          <a:noFill/>
        </p:spPr>
        <p:txBody>
          <a:bodyPr wrap="square" numCol="1" rtlCol="0">
            <a:spAutoFit/>
          </a:bodyPr>
          <a:lstStyle/>
          <a:p>
            <a:pPr algn="just"/>
            <a:endParaRPr lang="es-CO" sz="2400" dirty="0"/>
          </a:p>
        </p:txBody>
      </p:sp>
      <p:pic>
        <p:nvPicPr>
          <p:cNvPr id="2" name="Imagen 1"/>
          <p:cNvPicPr>
            <a:picLocks noChangeAspect="1"/>
          </p:cNvPicPr>
          <p:nvPr/>
        </p:nvPicPr>
        <p:blipFill rotWithShape="1">
          <a:blip r:embed="rId3"/>
          <a:srcRect l="26019" t="16297" r="11481" b="22304"/>
          <a:stretch/>
        </p:blipFill>
        <p:spPr>
          <a:xfrm>
            <a:off x="923047" y="970844"/>
            <a:ext cx="9993310" cy="5078626"/>
          </a:xfrm>
          <a:prstGeom prst="rect">
            <a:avLst/>
          </a:prstGeom>
        </p:spPr>
      </p:pic>
    </p:spTree>
    <p:extLst>
      <p:ext uri="{BB962C8B-B14F-4D97-AF65-F5344CB8AC3E}">
        <p14:creationId xmlns:p14="http://schemas.microsoft.com/office/powerpoint/2010/main" val="3912238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2368</TotalTime>
  <Words>3583</Words>
  <Application>Microsoft Office PowerPoint</Application>
  <PresentationFormat>Panorámica</PresentationFormat>
  <Paragraphs>298</Paragraphs>
  <Slides>75</Slides>
  <Notes>0</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75</vt:i4>
      </vt:variant>
    </vt:vector>
  </HeadingPairs>
  <TitlesOfParts>
    <vt:vector size="84" baseType="lpstr">
      <vt:lpstr>Arial</vt:lpstr>
      <vt:lpstr>Arial Black</vt:lpstr>
      <vt:lpstr>Calibri</vt:lpstr>
      <vt:lpstr>Calibri Light</vt:lpstr>
      <vt:lpstr>Proxima Nova</vt:lpstr>
      <vt:lpstr>Tahoma</vt:lpstr>
      <vt:lpstr>Wingdings</vt:lpstr>
      <vt:lpstr>Tema de Office</vt:lpstr>
      <vt:lpstr>Documento</vt:lpstr>
      <vt:lpstr>Inducción RUTA DE PROMOCION Y MANTENIMIENTO DE LA SALUD Y RUTA CEREBRO CARDIOVASCULAR-METABOLICA</vt:lpstr>
      <vt:lpstr>RUTA DE PROMOCION Y MANTENIMIENTO DE LA SALUD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Alejandra  Cabrera Sarria</dc:creator>
  <cp:lastModifiedBy>E.S.E SAN SEBASTIAN TALENTO HUMANO</cp:lastModifiedBy>
  <cp:revision>163</cp:revision>
  <dcterms:created xsi:type="dcterms:W3CDTF">2022-05-23T15:59:10Z</dcterms:created>
  <dcterms:modified xsi:type="dcterms:W3CDTF">2024-09-11T16:30:53Z</dcterms:modified>
</cp:coreProperties>
</file>