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92" r:id="rId2"/>
    <p:sldId id="257" r:id="rId3"/>
    <p:sldId id="258" r:id="rId4"/>
    <p:sldId id="259" r:id="rId5"/>
    <p:sldId id="260" r:id="rId6"/>
    <p:sldId id="262" r:id="rId7"/>
    <p:sldId id="290" r:id="rId8"/>
    <p:sldId id="263" r:id="rId9"/>
    <p:sldId id="261" r:id="rId10"/>
    <p:sldId id="270" r:id="rId11"/>
    <p:sldId id="285" r:id="rId12"/>
    <p:sldId id="301" r:id="rId13"/>
    <p:sldId id="284" r:id="rId14"/>
    <p:sldId id="287" r:id="rId15"/>
    <p:sldId id="289" r:id="rId16"/>
    <p:sldId id="264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2819" autoAdjust="0"/>
  </p:normalViewPr>
  <p:slideViewPr>
    <p:cSldViewPr snapToGrid="0">
      <p:cViewPr varScale="1">
        <p:scale>
          <a:sx n="86" d="100"/>
          <a:sy n="86" d="100"/>
        </p:scale>
        <p:origin x="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5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D0F7D5-D423-486D-B972-360E9A13402D}" type="doc">
      <dgm:prSet loTypeId="urn:microsoft.com/office/officeart/2005/8/layout/venn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A1BD9DA2-B468-4C87-9E2F-4E4A799D0890}" type="pres">
      <dgm:prSet presAssocID="{2AD0F7D5-D423-486D-B972-360E9A13402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</dgm:ptLst>
  <dgm:cxnLst>
    <dgm:cxn modelId="{83B0B87F-1A7A-49E7-B592-B64AE284F296}" type="presOf" srcId="{2AD0F7D5-D423-486D-B972-360E9A13402D}" destId="{A1BD9DA2-B468-4C87-9E2F-4E4A799D0890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00F2E-9CA7-4CB9-9163-DB3472F8975B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CBCB58-55ED-4607-9B2C-5391A73ED4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008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CBCB58-55ED-4607-9B2C-5391A73ED424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8328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CBCB58-55ED-4607-9B2C-5391A73ED424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779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CBCB58-55ED-4607-9B2C-5391A73ED424}" type="slidenum">
              <a:rPr lang="es-CO" smtClean="0"/>
              <a:t>16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2960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9" y="2230242"/>
            <a:ext cx="10668000" cy="1502675"/>
          </a:xfrm>
        </p:spPr>
        <p:txBody>
          <a:bodyPr>
            <a:noAutofit/>
          </a:bodyPr>
          <a:lstStyle/>
          <a:p>
            <a:r>
              <a:rPr lang="es-CO" sz="4800" b="1" dirty="0">
                <a:latin typeface="Arial Black" panose="020B0A04020102020204" pitchFamily="34" charset="0"/>
              </a:rPr>
              <a:t>Inducción</a:t>
            </a:r>
            <a:br>
              <a:rPr lang="es-CO" sz="4800" b="1" dirty="0">
                <a:latin typeface="Arial Black" panose="020B0A04020102020204" pitchFamily="34" charset="0"/>
              </a:rPr>
            </a:br>
            <a:r>
              <a:rPr lang="es-CO" sz="4800" b="1" dirty="0">
                <a:latin typeface="Arial Black" panose="020B0A04020102020204" pitchFamily="34" charset="0"/>
              </a:rPr>
              <a:t> Gestión </a:t>
            </a:r>
            <a:r>
              <a:rPr lang="es-CO" sz="4800" b="1" dirty="0" smtClean="0">
                <a:latin typeface="Arial Black" panose="020B0A04020102020204" pitchFamily="34" charset="0"/>
              </a:rPr>
              <a:t>Documental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4564BB40-C440-0323-B1DC-FCBE12CF4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091" y="3901253"/>
            <a:ext cx="5927815" cy="1051880"/>
          </a:xfrm>
        </p:spPr>
        <p:txBody>
          <a:bodyPr>
            <a:normAutofit/>
          </a:bodyPr>
          <a:lstStyle/>
          <a:p>
            <a:r>
              <a:rPr lang="es-CO" sz="2000" dirty="0" smtClean="0"/>
              <a:t>Laura Estela Vega Pena</a:t>
            </a:r>
            <a:endParaRPr lang="es-CO" sz="2000" dirty="0"/>
          </a:p>
          <a:p>
            <a:r>
              <a:rPr lang="es-CO" sz="2000" dirty="0" smtClean="0"/>
              <a:t>Auxiliar Administrativo</a:t>
            </a:r>
          </a:p>
        </p:txBody>
      </p:sp>
    </p:spTree>
    <p:extLst>
      <p:ext uri="{BB962C8B-B14F-4D97-AF65-F5344CB8AC3E}">
        <p14:creationId xmlns:p14="http://schemas.microsoft.com/office/powerpoint/2010/main" val="99285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399" y="1330036"/>
            <a:ext cx="8081963" cy="1000925"/>
          </a:xfrm>
        </p:spPr>
        <p:txBody>
          <a:bodyPr>
            <a:normAutofit/>
          </a:bodyPr>
          <a:lstStyle/>
          <a:p>
            <a:r>
              <a:rPr lang="es-CO" sz="4400" b="1" dirty="0" smtClean="0">
                <a:latin typeface="Arial Black" panose="020B0A04020102020204" pitchFamily="34" charset="0"/>
              </a:rPr>
              <a:t>GESTIÓN DOCUMENTAL</a:t>
            </a:r>
            <a:endParaRPr lang="es-CO" sz="4400" b="1" dirty="0">
              <a:latin typeface="Arial Black" panose="020B0A040201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3704491" y="2992582"/>
            <a:ext cx="47329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 smtClean="0">
                <a:latin typeface="Arial" panose="020B0604020202020204" pitchFamily="34" charset="0"/>
              </a:rPr>
              <a:t>Conjunto </a:t>
            </a:r>
            <a:r>
              <a:rPr lang="es-ES" sz="2000" dirty="0">
                <a:latin typeface="Arial" panose="020B0604020202020204" pitchFamily="34" charset="0"/>
              </a:rPr>
              <a:t>de normas administrativas y técnicas tendientes a la planificación, manejo y organización de la documentación producida y recibida por la entidades, desde su origen hasta su destino final, con el objeto de facilitar su utilización y </a:t>
            </a:r>
            <a:r>
              <a:rPr lang="es-ES" sz="2000" dirty="0" smtClean="0">
                <a:latin typeface="Arial" panose="020B0604020202020204" pitchFamily="34" charset="0"/>
              </a:rPr>
              <a:t>conservación.</a:t>
            </a:r>
            <a:endParaRPr lang="es-CO" sz="20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6362" y="2719754"/>
            <a:ext cx="2286000" cy="25467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285" y="2992581"/>
            <a:ext cx="2788227" cy="224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0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3148" y="10075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IMPORTANCIA DE LA GDO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165635" y="2785678"/>
            <a:ext cx="5975560" cy="193899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ES" sz="2400" dirty="0" smtClean="0"/>
              <a:t>Permite </a:t>
            </a:r>
            <a:r>
              <a:rPr lang="es-ES" sz="2400" dirty="0"/>
              <a:t>mantener un control eficiente sobre la información, evitando la pérdida o duplicación de documentos, facilitando su búsqueda y recuperación, y asegurando su integridad y confidencialidad.</a:t>
            </a:r>
            <a:endParaRPr lang="es-CO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6" y="1741800"/>
            <a:ext cx="3048000" cy="17145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148" y="5280630"/>
            <a:ext cx="1983882" cy="129246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7824" y="3846942"/>
            <a:ext cx="2647651" cy="185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399" y="945818"/>
            <a:ext cx="9425355" cy="945327"/>
          </a:xfrm>
        </p:spPr>
        <p:txBody>
          <a:bodyPr>
            <a:normAutofit fontScale="90000"/>
          </a:bodyPr>
          <a:lstStyle/>
          <a:p>
            <a:r>
              <a:rPr lang="es-CO" sz="4000" b="1" dirty="0" smtClean="0">
                <a:latin typeface="Arial Black" panose="020B0A04020102020204" pitchFamily="34" charset="0"/>
              </a:rPr>
              <a:t>CICLO VITAL </a:t>
            </a:r>
            <a:br>
              <a:rPr lang="es-CO" sz="4000" b="1" dirty="0" smtClean="0">
                <a:latin typeface="Arial Black" panose="020B0A04020102020204" pitchFamily="34" charset="0"/>
              </a:rPr>
            </a:br>
            <a:r>
              <a:rPr lang="es-CO" sz="4000" b="1" dirty="0" smtClean="0">
                <a:latin typeface="Arial Black" panose="020B0A04020102020204" pitchFamily="34" charset="0"/>
              </a:rPr>
              <a:t>DE </a:t>
            </a:r>
            <a:br>
              <a:rPr lang="es-CO" sz="4000" b="1" dirty="0" smtClean="0">
                <a:latin typeface="Arial Black" panose="020B0A04020102020204" pitchFamily="34" charset="0"/>
              </a:rPr>
            </a:br>
            <a:r>
              <a:rPr lang="es-CO" sz="4000" b="1" dirty="0" smtClean="0">
                <a:latin typeface="Arial Black" panose="020B0A04020102020204" pitchFamily="34" charset="0"/>
              </a:rPr>
              <a:t>LOS DOCUMENTOS</a:t>
            </a:r>
            <a:endParaRPr lang="es-CO" sz="4000" b="1" dirty="0">
              <a:latin typeface="Arial Black" panose="020B0A040201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317673" y="1891145"/>
            <a:ext cx="538195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r>
              <a:rPr lang="es-ES" sz="2800" dirty="0" smtClean="0"/>
              <a:t>Son  </a:t>
            </a:r>
            <a:r>
              <a:rPr lang="es-ES" sz="2800" dirty="0"/>
              <a:t>las etapas o ciclos que atraviesan los documentos desde su proceso de creación hasta su disposición final, siendo esta su eliminación o su conservación permanente</a:t>
            </a:r>
            <a:r>
              <a:rPr lang="es-ES" dirty="0" smtClean="0"/>
              <a:t>.  </a:t>
            </a:r>
            <a:endParaRPr lang="es-CO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" t="2045" r="5723" b="-2045"/>
          <a:stretch/>
        </p:blipFill>
        <p:spPr>
          <a:xfrm>
            <a:off x="914399" y="2461846"/>
            <a:ext cx="5156489" cy="317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6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007" y="3992452"/>
            <a:ext cx="4167197" cy="540912"/>
          </a:xfrm>
        </p:spPr>
        <p:txBody>
          <a:bodyPr>
            <a:normAutofit/>
          </a:bodyPr>
          <a:lstStyle/>
          <a:p>
            <a:r>
              <a:rPr lang="es-CO" sz="2800" b="1" dirty="0" smtClean="0">
                <a:latin typeface="Arial Black" panose="020B0A04020102020204" pitchFamily="34" charset="0"/>
              </a:rPr>
              <a:t>ARCHIVO CENTRAL</a:t>
            </a:r>
            <a:endParaRPr lang="es-CO" sz="2800" b="1" dirty="0">
              <a:latin typeface="Arial Black" panose="020B0A04020102020204" pitchFamily="34" charset="0"/>
            </a:endParaRPr>
          </a:p>
        </p:txBody>
      </p:sp>
      <p:sp>
        <p:nvSpPr>
          <p:cNvPr id="5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 txBox="1">
            <a:spLocks/>
          </p:cNvSpPr>
          <p:nvPr/>
        </p:nvSpPr>
        <p:spPr>
          <a:xfrm>
            <a:off x="583221" y="960207"/>
            <a:ext cx="4339477" cy="8438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b="1" dirty="0" smtClean="0">
                <a:latin typeface="Arial Black" panose="020B0A04020102020204" pitchFamily="34" charset="0"/>
              </a:rPr>
              <a:t>ARCHIVO DE GESTIÓN  </a:t>
            </a:r>
            <a:endParaRPr lang="es-CO" sz="2800" b="1" dirty="0">
              <a:latin typeface="Arial Black" panose="020B0A040201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 rot="10800000" flipV="1">
            <a:off x="791007" y="2261206"/>
            <a:ext cx="4016520" cy="9233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1600" dirty="0" smtClean="0"/>
              <a:t>S</a:t>
            </a:r>
            <a:r>
              <a:rPr lang="es-MX" dirty="0" smtClean="0"/>
              <a:t>on aquellos que permanecen en una oficina mientras están en trámite, pueden estar en un lapso de 1 a 5 años</a:t>
            </a:r>
            <a:r>
              <a:rPr lang="es-MX" sz="1600" dirty="0" smtClean="0"/>
              <a:t>.  </a:t>
            </a:r>
            <a:endParaRPr lang="es-CO" sz="1600" dirty="0"/>
          </a:p>
        </p:txBody>
      </p: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1193969" y="4875105"/>
            <a:ext cx="3764235" cy="184665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s-ES" sz="1600" dirty="0" smtClean="0"/>
              <a:t>Se </a:t>
            </a:r>
            <a:r>
              <a:rPr lang="es-ES" dirty="0" smtClean="0"/>
              <a:t>agrupan</a:t>
            </a:r>
            <a:r>
              <a:rPr lang="es-ES" sz="1600" dirty="0" smtClean="0"/>
              <a:t> los documentos transferidos por los distintos archivos de gestión de la entidad, cuya consulta no es tan frecuente pero que siguen teniendo vigencia. </a:t>
            </a:r>
          </a:p>
          <a:p>
            <a:endParaRPr lang="es-ES" sz="1600" dirty="0"/>
          </a:p>
          <a:p>
            <a:endParaRPr lang="es-ES" sz="1600" dirty="0" smtClean="0"/>
          </a:p>
          <a:p>
            <a:r>
              <a:rPr lang="es-ES" sz="1600" dirty="0" smtClean="0"/>
              <a:t> </a:t>
            </a:r>
            <a:endParaRPr lang="es-CO" sz="16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136" y="3986624"/>
            <a:ext cx="3589174" cy="269188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l="7420" b="37363"/>
          <a:stretch/>
        </p:blipFill>
        <p:spPr>
          <a:xfrm>
            <a:off x="5700300" y="832680"/>
            <a:ext cx="3048846" cy="274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5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="" xmlns:a16="http://schemas.microsoft.com/office/drawing/2014/main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1249772" y="650461"/>
            <a:ext cx="6629931" cy="948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3200" b="1" dirty="0" smtClean="0">
                <a:latin typeface="Arial Black" panose="020B0A04020102020204" pitchFamily="34" charset="0"/>
              </a:rPr>
              <a:t>ARCHIVO HISTÓRICO</a:t>
            </a:r>
            <a:endParaRPr lang="es-CO" sz="3200" b="1" dirty="0">
              <a:latin typeface="Arial Black" panose="020B0A040201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195455" y="1785743"/>
            <a:ext cx="66086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sz="2400" dirty="0" smtClean="0">
              <a:solidFill>
                <a:sysClr val="windowText" lastClr="000000"/>
              </a:solidFill>
            </a:endParaRPr>
          </a:p>
          <a:p>
            <a:pPr algn="just"/>
            <a:endParaRPr lang="es-MX" sz="2400" dirty="0">
              <a:solidFill>
                <a:sysClr val="windowText" lastClr="000000"/>
              </a:solidFill>
            </a:endParaRPr>
          </a:p>
          <a:p>
            <a:pPr algn="just"/>
            <a:r>
              <a:rPr lang="es-MX" sz="2400" dirty="0" smtClean="0">
                <a:solidFill>
                  <a:sysClr val="windowText" lastClr="000000"/>
                </a:solidFill>
              </a:rPr>
              <a:t>Es aquel en el que se transfiere los documentos del archivo central o del archivo  de gestión, que por decisión de comité de archivo deben   conservarse permanentemente, dado el valor que adquieren para la  investigación, la ciencia y la cultura.</a:t>
            </a:r>
          </a:p>
          <a:p>
            <a:pPr algn="just"/>
            <a:r>
              <a:rPr lang="es-MX" sz="2400" dirty="0" smtClean="0">
                <a:solidFill>
                  <a:sysClr val="windowText" lastClr="000000"/>
                </a:solidFill>
              </a:rPr>
              <a:t>Es la memoria Institucional de la entidad.</a:t>
            </a:r>
            <a:endParaRPr lang="es-CO" sz="24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81" y="2010818"/>
            <a:ext cx="3726874" cy="319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8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="" xmlns:a16="http://schemas.microsoft.com/office/drawing/2014/main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50934" y="1699959"/>
            <a:ext cx="10663074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 smtClean="0">
                <a:latin typeface="Arial Black" panose="020B0A04020102020204" pitchFamily="34" charset="0"/>
              </a:rPr>
              <a:t>TABLAS DE RETENCIÓN DOCUMENTAL </a:t>
            </a:r>
          </a:p>
          <a:p>
            <a:r>
              <a:rPr lang="es-CO" sz="3200" b="1" dirty="0" smtClean="0">
                <a:latin typeface="Arial Black" panose="020B0A04020102020204" pitchFamily="34" charset="0"/>
              </a:rPr>
              <a:t>TRD</a:t>
            </a:r>
            <a:endParaRPr lang="es-CO" sz="3200" b="1" dirty="0">
              <a:latin typeface="Arial Black" panose="020B0A040201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4743255" y="3053789"/>
            <a:ext cx="5970753" cy="21852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s-CO" sz="1600" dirty="0"/>
          </a:p>
          <a:p>
            <a:r>
              <a:rPr lang="es-ES" sz="2400" dirty="0"/>
              <a:t>Las Tablas de Retención documental son un listado de series, con sus correspondientes tipos documentales, a las cuales se asigna el tiempo de permanencia en cada etapa del ciclo vital de los documentos. </a:t>
            </a:r>
            <a:endParaRPr lang="es-MX" sz="2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31296" t="36277" r="1704" b="-2185"/>
          <a:stretch/>
        </p:blipFill>
        <p:spPr>
          <a:xfrm>
            <a:off x="819807" y="3079798"/>
            <a:ext cx="3294993" cy="182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3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="" xmlns:a16="http://schemas.microsoft.com/office/drawing/2014/main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1566023" y="1195165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 smtClean="0">
                <a:latin typeface="Arial Black" panose="020B0A04020102020204" pitchFamily="34" charset="0"/>
              </a:rPr>
              <a:t>IMPORTANCIA DE LAS TRD</a:t>
            </a:r>
            <a:endParaRPr lang="es-CO" sz="3200" b="1" dirty="0">
              <a:latin typeface="Arial Black" panose="020B0A040201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252341" y="1886462"/>
            <a:ext cx="51934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 smtClean="0"/>
              <a:t>Contribuyen </a:t>
            </a:r>
            <a:r>
              <a:rPr lang="es-CO" dirty="0"/>
              <a:t>a la racionalización de la producción documental. </a:t>
            </a:r>
            <a:endParaRPr lang="es-CO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O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 smtClean="0"/>
              <a:t>Permiten proporcionar </a:t>
            </a:r>
            <a:r>
              <a:rPr lang="es-CO" dirty="0"/>
              <a:t>un servicio eficaz y eficiente</a:t>
            </a:r>
            <a:r>
              <a:rPr lang="es-CO" dirty="0" smtClean="0"/>
              <a:t>.</a:t>
            </a:r>
          </a:p>
          <a:p>
            <a:r>
              <a:rPr lang="es-CO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 smtClean="0"/>
              <a:t>Facilitan </a:t>
            </a:r>
            <a:r>
              <a:rPr lang="es-CO" dirty="0"/>
              <a:t>el control y acceso a los documentos  a  través de los tiempos de retención en ella estipulados. </a:t>
            </a:r>
            <a:endParaRPr lang="es-CO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O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 smtClean="0"/>
              <a:t>Garantizan </a:t>
            </a:r>
            <a:r>
              <a:rPr lang="es-CO" dirty="0"/>
              <a:t>la selección y conservación de los documentos que tienen carácter permanente. </a:t>
            </a:r>
            <a:endParaRPr lang="es-CO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O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 smtClean="0"/>
              <a:t>Regulan </a:t>
            </a:r>
            <a:r>
              <a:rPr lang="es-CO" dirty="0"/>
              <a:t>las transferencias de los documentos </a:t>
            </a:r>
            <a:endParaRPr lang="es-CO" dirty="0" smtClean="0"/>
          </a:p>
          <a:p>
            <a:r>
              <a:rPr lang="es-CO" dirty="0" smtClean="0"/>
              <a:t>      en </a:t>
            </a:r>
            <a:r>
              <a:rPr lang="es-CO" dirty="0"/>
              <a:t>las diferentes fases de </a:t>
            </a:r>
            <a:r>
              <a:rPr lang="es-CO" dirty="0" smtClean="0"/>
              <a:t>archivo.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878" y="2758966"/>
            <a:ext cx="3489433" cy="261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9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8988" y="996292"/>
            <a:ext cx="8517031" cy="1436278"/>
          </a:xfrm>
        </p:spPr>
        <p:txBody>
          <a:bodyPr>
            <a:normAutofit fontScale="90000"/>
          </a:bodyPr>
          <a:lstStyle/>
          <a:p>
            <a:r>
              <a:rPr lang="es-CO" sz="4400" b="1" dirty="0" smtClean="0">
                <a:latin typeface="Arial Black" panose="020B0A04020102020204" pitchFamily="34" charset="0"/>
              </a:rPr>
              <a:t/>
            </a:r>
            <a:br>
              <a:rPr lang="es-CO" sz="4400" b="1" dirty="0" smtClean="0">
                <a:latin typeface="Arial Black" panose="020B0A04020102020204" pitchFamily="34" charset="0"/>
              </a:rPr>
            </a:br>
            <a:r>
              <a:rPr lang="es-CO" sz="4400" b="1" dirty="0" smtClean="0">
                <a:latin typeface="Arial Black" panose="020B0A04020102020204" pitchFamily="34" charset="0"/>
              </a:rPr>
              <a:t/>
            </a:r>
            <a:br>
              <a:rPr lang="es-CO" sz="4400" b="1" dirty="0" smtClean="0">
                <a:latin typeface="Arial Black" panose="020B0A04020102020204" pitchFamily="34" charset="0"/>
              </a:rPr>
            </a:br>
            <a:r>
              <a:rPr lang="es-CO" sz="4400" b="1" dirty="0">
                <a:latin typeface="Arial Black" panose="020B0A04020102020204" pitchFamily="34" charset="0"/>
              </a:rPr>
              <a:t/>
            </a:r>
            <a:br>
              <a:rPr lang="es-CO" sz="4400" b="1" dirty="0">
                <a:latin typeface="Arial Black" panose="020B0A04020102020204" pitchFamily="34" charset="0"/>
              </a:rPr>
            </a:br>
            <a:r>
              <a:rPr lang="es-CO" sz="4400" b="1" dirty="0" smtClean="0">
                <a:latin typeface="Arial Black" panose="020B0A04020102020204" pitchFamily="34" charset="0"/>
              </a:rPr>
              <a:t/>
            </a:r>
            <a:br>
              <a:rPr lang="es-CO" sz="4400" b="1" dirty="0" smtClean="0">
                <a:latin typeface="Arial Black" panose="020B0A04020102020204" pitchFamily="34" charset="0"/>
              </a:rPr>
            </a:br>
            <a:r>
              <a:rPr lang="es-CO" sz="4400" b="1" dirty="0">
                <a:latin typeface="Arial Black" panose="020B0A04020102020204" pitchFamily="34" charset="0"/>
              </a:rPr>
              <a:t/>
            </a:r>
            <a:br>
              <a:rPr lang="es-CO" sz="4400" b="1" dirty="0">
                <a:latin typeface="Arial Black" panose="020B0A04020102020204" pitchFamily="34" charset="0"/>
              </a:rPr>
            </a:br>
            <a:r>
              <a:rPr lang="es-CO" sz="4400" b="1" dirty="0" smtClean="0">
                <a:latin typeface="Arial Black" panose="020B0A04020102020204" pitchFamily="34" charset="0"/>
              </a:rPr>
              <a:t/>
            </a:r>
            <a:br>
              <a:rPr lang="es-CO" sz="4400" b="1" dirty="0" smtClean="0">
                <a:latin typeface="Arial Black" panose="020B0A04020102020204" pitchFamily="34" charset="0"/>
              </a:rPr>
            </a:br>
            <a:r>
              <a:rPr lang="es-CO" sz="4400" b="1" dirty="0">
                <a:latin typeface="Arial Black" panose="020B0A04020102020204" pitchFamily="34" charset="0"/>
              </a:rPr>
              <a:t/>
            </a:r>
            <a:br>
              <a:rPr lang="es-CO" sz="4400" b="1" dirty="0">
                <a:latin typeface="Arial Black" panose="020B0A04020102020204" pitchFamily="34" charset="0"/>
              </a:rPr>
            </a:br>
            <a:r>
              <a:rPr lang="es-CO" sz="4400" b="1" dirty="0" smtClean="0">
                <a:latin typeface="Arial Black" panose="020B0A04020102020204" pitchFamily="34" charset="0"/>
              </a:rPr>
              <a:t>FORMATO TABLA DE RETENCIÓN</a:t>
            </a:r>
            <a:br>
              <a:rPr lang="es-CO" sz="4400" b="1" dirty="0" smtClean="0">
                <a:latin typeface="Arial Black" panose="020B0A04020102020204" pitchFamily="34" charset="0"/>
              </a:rPr>
            </a:br>
            <a:endParaRPr lang="es-CO" sz="4400" b="1" dirty="0">
              <a:latin typeface="Arial Black" panose="020B0A04020102020204" pitchFamily="34" charset="0"/>
            </a:endParaRPr>
          </a:p>
        </p:txBody>
      </p:sp>
      <p:pic>
        <p:nvPicPr>
          <p:cNvPr id="15" name="2 Imagen" descr="LOGO 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625"/>
            <a:ext cx="898634" cy="220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0419" name="Imagen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34413" r="36391" b="7673"/>
          <a:stretch/>
        </p:blipFill>
        <p:spPr bwMode="auto">
          <a:xfrm>
            <a:off x="2601310" y="2254469"/>
            <a:ext cx="7520152" cy="3405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4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956691F3-48EA-F6F1-FCBB-1277E19190DE}"/>
              </a:ext>
            </a:extLst>
          </p:cNvPr>
          <p:cNvSpPr txBox="1"/>
          <p:nvPr/>
        </p:nvSpPr>
        <p:spPr>
          <a:xfrm>
            <a:off x="600974" y="1395517"/>
            <a:ext cx="59543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AR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APLICACIÓN DE LAS TABLAS DE RETENCIÓN</a:t>
            </a:r>
            <a:endParaRPr lang="es-CO" sz="2800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2098963" y="2587975"/>
            <a:ext cx="7856406" cy="1385065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dirty="0" smtClean="0"/>
              <a:t>Proceso </a:t>
            </a:r>
            <a:r>
              <a:rPr lang="es-ES" sz="2000" dirty="0"/>
              <a:t>mediante el cual la documentación producida por las oficinas es clasificada, ordenada y ubicada de acuerdo a lo establecido en la </a:t>
            </a:r>
            <a:r>
              <a:rPr lang="es-ES" sz="2000" dirty="0" smtClean="0"/>
              <a:t>Tabla </a:t>
            </a:r>
            <a:r>
              <a:rPr lang="es-ES" sz="2000" dirty="0"/>
              <a:t>de R</a:t>
            </a:r>
            <a:r>
              <a:rPr lang="es-ES" sz="2000" dirty="0" smtClean="0"/>
              <a:t>etención Documental</a:t>
            </a:r>
            <a:r>
              <a:rPr lang="es-ES" sz="2000" dirty="0"/>
              <a:t>. </a:t>
            </a:r>
            <a:endParaRPr lang="es-CO" sz="2000" dirty="0"/>
          </a:p>
        </p:txBody>
      </p:sp>
      <p:sp>
        <p:nvSpPr>
          <p:cNvPr id="11" name="Proceso alternativo 10"/>
          <p:cNvSpPr/>
          <p:nvPr/>
        </p:nvSpPr>
        <p:spPr>
          <a:xfrm>
            <a:off x="7606544" y="4875132"/>
            <a:ext cx="2036220" cy="851141"/>
          </a:xfrm>
          <a:prstGeom prst="flowChartAlternateProcess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b="1" dirty="0" smtClean="0"/>
              <a:t>DESCRIPCIÓN</a:t>
            </a:r>
            <a:endParaRPr lang="es-CO" b="1" dirty="0"/>
          </a:p>
        </p:txBody>
      </p:sp>
      <p:sp>
        <p:nvSpPr>
          <p:cNvPr id="13" name="Proceso alternativo 12"/>
          <p:cNvSpPr/>
          <p:nvPr/>
        </p:nvSpPr>
        <p:spPr>
          <a:xfrm>
            <a:off x="4871258" y="4875132"/>
            <a:ext cx="2128058" cy="851141"/>
          </a:xfrm>
          <a:prstGeom prst="flowChartAlternateProcess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b="1" dirty="0" smtClean="0"/>
              <a:t>ORDENACIÓN</a:t>
            </a:r>
            <a:endParaRPr lang="es-CO" b="1" dirty="0"/>
          </a:p>
        </p:txBody>
      </p:sp>
      <p:sp>
        <p:nvSpPr>
          <p:cNvPr id="14" name="Proceso alternativo 13"/>
          <p:cNvSpPr/>
          <p:nvPr/>
        </p:nvSpPr>
        <p:spPr>
          <a:xfrm>
            <a:off x="2098963" y="4852183"/>
            <a:ext cx="2207030" cy="874090"/>
          </a:xfrm>
          <a:prstGeom prst="flowChartAlternateProcess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b="1" dirty="0" smtClean="0"/>
              <a:t>CLASIFICACIÓN</a:t>
            </a:r>
            <a:endParaRPr lang="es-CO" b="1" dirty="0"/>
          </a:p>
        </p:txBody>
      </p:sp>
      <p:cxnSp>
        <p:nvCxnSpPr>
          <p:cNvPr id="16" name="Conector recto de flecha 15"/>
          <p:cNvCxnSpPr/>
          <p:nvPr/>
        </p:nvCxnSpPr>
        <p:spPr>
          <a:xfrm>
            <a:off x="3196044" y="4211392"/>
            <a:ext cx="6434" cy="343983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>
            <a:off x="5923657" y="4240620"/>
            <a:ext cx="6434" cy="343983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8664139" y="4211390"/>
            <a:ext cx="6434" cy="343983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n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0" y="2587975"/>
            <a:ext cx="1762298" cy="156107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4678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="" xmlns:a16="http://schemas.microsoft.com/office/drawing/2014/main" id="{5E3D0C07-D8C4-5B50-0790-C79A112F16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3333936"/>
              </p:ext>
            </p:extLst>
          </p:nvPr>
        </p:nvGraphicFramePr>
        <p:xfrm>
          <a:off x="1529542" y="1113473"/>
          <a:ext cx="5744094" cy="4755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8"/>
          <a:srcRect l="19503" t="40241" r="21879" b="12630"/>
          <a:stretch/>
        </p:blipFill>
        <p:spPr>
          <a:xfrm>
            <a:off x="1108363" y="1113473"/>
            <a:ext cx="5874327" cy="443610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982690" y="1735817"/>
            <a:ext cx="490451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000" dirty="0" smtClean="0"/>
          </a:p>
          <a:p>
            <a:r>
              <a:rPr lang="es-ES" sz="2200" dirty="0" smtClean="0"/>
              <a:t>La </a:t>
            </a:r>
            <a:r>
              <a:rPr lang="es-ES" sz="2200" dirty="0"/>
              <a:t>clasificación documental consiste en identificar un orden lógico para la organización de los documentos y su información a través de agrupaciones documentales llamadas series o </a:t>
            </a:r>
            <a:r>
              <a:rPr lang="es-ES" sz="2200" dirty="0" err="1"/>
              <a:t>subseries</a:t>
            </a:r>
            <a:r>
              <a:rPr lang="es-ES" sz="2200" dirty="0"/>
              <a:t>, las cuales se encuentran relacionadas con la estructura orgánica, funciones, marco </a:t>
            </a:r>
            <a:r>
              <a:rPr lang="es-ES" sz="2200" dirty="0" smtClean="0"/>
              <a:t>normativo </a:t>
            </a:r>
            <a:r>
              <a:rPr lang="es-ES" sz="2200" dirty="0"/>
              <a:t>y los procesos y </a:t>
            </a:r>
            <a:r>
              <a:rPr lang="es-ES" sz="2200" dirty="0" smtClean="0"/>
              <a:t>procedimientos</a:t>
            </a:r>
            <a:r>
              <a:rPr lang="es-ES" sz="2000" dirty="0" smtClean="0"/>
              <a:t>.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330681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Conector recto de flecha 17"/>
          <p:cNvCxnSpPr/>
          <p:nvPr/>
        </p:nvCxnSpPr>
        <p:spPr>
          <a:xfrm>
            <a:off x="5923657" y="4240620"/>
            <a:ext cx="6434" cy="343983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/>
          <a:srcRect l="8649" t="6068" r="8864" b="765"/>
          <a:stretch/>
        </p:blipFill>
        <p:spPr>
          <a:xfrm>
            <a:off x="765672" y="697982"/>
            <a:ext cx="6647934" cy="516512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8155459" y="2248929"/>
            <a:ext cx="30397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/>
              <a:t>Los documentos se ordenan desde la fecha más </a:t>
            </a:r>
            <a:r>
              <a:rPr lang="es-CO" sz="2400" dirty="0" smtClean="0"/>
              <a:t>antigua  </a:t>
            </a:r>
            <a:r>
              <a:rPr lang="es-CO" sz="2400" dirty="0"/>
              <a:t>a la fecha más </a:t>
            </a:r>
            <a:r>
              <a:rPr lang="es-CO" sz="2400" dirty="0" smtClean="0"/>
              <a:t>vigente</a:t>
            </a:r>
            <a:r>
              <a:rPr lang="es-CO" sz="32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 smtClean="0"/>
              <a:t>Cada carpeta debe estar conformada por 200 Folios.</a:t>
            </a:r>
            <a:endParaRPr lang="es-CO" sz="2400" dirty="0"/>
          </a:p>
        </p:txBody>
      </p:sp>
      <p:sp>
        <p:nvSpPr>
          <p:cNvPr id="3" name="Rectángulo 2"/>
          <p:cNvSpPr/>
          <p:nvPr/>
        </p:nvSpPr>
        <p:spPr>
          <a:xfrm>
            <a:off x="6087566" y="64675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 </a:t>
            </a:r>
            <a:endParaRPr lang="es-CO" dirty="0"/>
          </a:p>
        </p:txBody>
      </p:sp>
      <p:sp>
        <p:nvSpPr>
          <p:cNvPr id="4" name="Rectángulo 3"/>
          <p:cNvSpPr/>
          <p:nvPr/>
        </p:nvSpPr>
        <p:spPr>
          <a:xfrm>
            <a:off x="8445731" y="1280160"/>
            <a:ext cx="1961804" cy="36576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ORDENACIÓN</a:t>
            </a:r>
            <a:endParaRPr lang="es-CO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788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blob:https://acrobat.adobe.com/b4393232-9b2a-4c59-9a90-df8d44bda7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3"/>
          <a:srcRect l="21451" t="39869" r="23625" b="13124"/>
          <a:stretch/>
        </p:blipFill>
        <p:spPr>
          <a:xfrm>
            <a:off x="648393" y="1097280"/>
            <a:ext cx="5935287" cy="4904509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6966065" y="731520"/>
            <a:ext cx="478813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 smtClean="0"/>
          </a:p>
          <a:p>
            <a:endParaRPr lang="es-CO" dirty="0"/>
          </a:p>
          <a:p>
            <a:r>
              <a:rPr lang="es-CO" b="1" dirty="0" smtClean="0"/>
              <a:t>Foliación</a:t>
            </a:r>
            <a:r>
              <a:rPr lang="es-CO" b="1" dirty="0"/>
              <a:t>: “Acto de enumerar los folios solo por su cara </a:t>
            </a:r>
            <a:r>
              <a:rPr lang="es-CO" b="1" dirty="0" smtClean="0"/>
              <a:t>recta</a:t>
            </a:r>
            <a:r>
              <a:rPr lang="es-CO" dirty="0" smtClean="0"/>
              <a:t>”</a:t>
            </a:r>
          </a:p>
          <a:p>
            <a:endParaRPr lang="es-CO" dirty="0" smtClean="0"/>
          </a:p>
          <a:p>
            <a:r>
              <a:rPr lang="es-CO" b="1" dirty="0" smtClean="0"/>
              <a:t>PASOS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Numerar </a:t>
            </a:r>
            <a:r>
              <a:rPr lang="es-ES" dirty="0"/>
              <a:t>de manera </a:t>
            </a:r>
            <a:r>
              <a:rPr lang="es-ES" dirty="0" smtClean="0"/>
              <a:t>consecutiva.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Escribir </a:t>
            </a:r>
            <a:r>
              <a:rPr lang="es-ES" dirty="0"/>
              <a:t>el número en la esquina superior derecha de la cara recta del </a:t>
            </a:r>
            <a:r>
              <a:rPr lang="es-ES" dirty="0" smtClean="0"/>
              <a:t>folio.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Escribir </a:t>
            </a:r>
            <a:r>
              <a:rPr lang="es-ES" dirty="0"/>
              <a:t>el número de manera </a:t>
            </a:r>
            <a:r>
              <a:rPr lang="es-ES" dirty="0" smtClean="0"/>
              <a:t>legible.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No  </a:t>
            </a:r>
            <a:r>
              <a:rPr lang="es-ES" dirty="0"/>
              <a:t>escribir con trazo fuerte porque se puede causar daño irreversible al soporte papel.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La </a:t>
            </a:r>
            <a:r>
              <a:rPr lang="es-ES" dirty="0"/>
              <a:t>foliación de </a:t>
            </a:r>
            <a:r>
              <a:rPr lang="es-ES" dirty="0" smtClean="0"/>
              <a:t> los </a:t>
            </a:r>
            <a:r>
              <a:rPr lang="es-ES" dirty="0"/>
              <a:t>documentos deberá efectuarse siempre utilizando lápiz de mina negra y blanda, tipo HB o B.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282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18" y="2754335"/>
            <a:ext cx="4023360" cy="3006385"/>
          </a:xfrm>
          <a:prstGeom prst="rect">
            <a:avLst/>
          </a:prstGeom>
        </p:spPr>
      </p:pic>
      <p:sp>
        <p:nvSpPr>
          <p:cNvPr id="9" name="Rectángulo redondeado 8"/>
          <p:cNvSpPr/>
          <p:nvPr/>
        </p:nvSpPr>
        <p:spPr>
          <a:xfrm>
            <a:off x="3108960" y="847899"/>
            <a:ext cx="2702396" cy="64839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DESCRIPCIÓN</a:t>
            </a:r>
            <a:endParaRPr lang="es-CO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1356" y="2287169"/>
            <a:ext cx="4945313" cy="3444698"/>
          </a:xfrm>
          <a:prstGeom prst="rect">
            <a:avLst/>
          </a:prstGeom>
        </p:spPr>
      </p:pic>
      <p:sp>
        <p:nvSpPr>
          <p:cNvPr id="11" name="Rectángulo redondeado 10"/>
          <p:cNvSpPr/>
          <p:nvPr/>
        </p:nvSpPr>
        <p:spPr>
          <a:xfrm>
            <a:off x="1396539" y="2015391"/>
            <a:ext cx="2510444" cy="57817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b="1" dirty="0" smtClean="0"/>
              <a:t>ROTULO DE CARPETA</a:t>
            </a:r>
            <a:endParaRPr lang="es-CO" b="1" dirty="0"/>
          </a:p>
        </p:txBody>
      </p:sp>
      <p:sp>
        <p:nvSpPr>
          <p:cNvPr id="14" name="Rectángulo redondeado 13"/>
          <p:cNvSpPr/>
          <p:nvPr/>
        </p:nvSpPr>
        <p:spPr>
          <a:xfrm>
            <a:off x="7065819" y="1313412"/>
            <a:ext cx="3341715" cy="7019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b="1" dirty="0" smtClean="0"/>
              <a:t>FORMATO ÚNICO DE INVENTARIO DOCUMENTAL -FUID </a:t>
            </a:r>
            <a:endParaRPr lang="es-CO" sz="1600" b="1" dirty="0"/>
          </a:p>
        </p:txBody>
      </p:sp>
    </p:spTree>
    <p:extLst>
      <p:ext uri="{BB962C8B-B14F-4D97-AF65-F5344CB8AC3E}">
        <p14:creationId xmlns:p14="http://schemas.microsoft.com/office/powerpoint/2010/main" val="229360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620471A7-4341-6E94-FFA8-930B26AA13DF}"/>
              </a:ext>
            </a:extLst>
          </p:cNvPr>
          <p:cNvSpPr txBox="1"/>
          <p:nvPr/>
        </p:nvSpPr>
        <p:spPr>
          <a:xfrm>
            <a:off x="2826327" y="1022019"/>
            <a:ext cx="79302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TRANSFERENCIAS DOCUMENTALES</a:t>
            </a:r>
            <a:endParaRPr lang="es-CO" sz="2800" b="1" dirty="0"/>
          </a:p>
        </p:txBody>
      </p:sp>
      <p:sp>
        <p:nvSpPr>
          <p:cNvPr id="3" name="Rectángulo 2"/>
          <p:cNvSpPr/>
          <p:nvPr/>
        </p:nvSpPr>
        <p:spPr>
          <a:xfrm>
            <a:off x="3048000" y="1911927"/>
            <a:ext cx="59463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Proceso que consiste en realizar un traslado de los documentos que ya cumplieron su tiempo de retención en los Archivos de Gestión  y deben pasar al Archivo Central.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7" t="21463" r="10030" b="20184"/>
          <a:stretch/>
        </p:blipFill>
        <p:spPr>
          <a:xfrm>
            <a:off x="746587" y="3056798"/>
            <a:ext cx="1887874" cy="216345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0320" y="3532909"/>
            <a:ext cx="1844518" cy="195278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/>
          <a:srcRect l="-1" t="5400" r="1351" b="8216"/>
          <a:stretch/>
        </p:blipFill>
        <p:spPr>
          <a:xfrm>
            <a:off x="5860856" y="3916983"/>
            <a:ext cx="1614096" cy="221860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8571" y="3070653"/>
            <a:ext cx="1622589" cy="216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3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24B6F287-B330-DC91-BA38-3904B5599EEC}"/>
              </a:ext>
            </a:extLst>
          </p:cNvPr>
          <p:cNvSpPr txBox="1"/>
          <p:nvPr/>
        </p:nvSpPr>
        <p:spPr>
          <a:xfrm>
            <a:off x="1607127" y="1720339"/>
            <a:ext cx="761999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“</a:t>
            </a:r>
            <a:r>
              <a:rPr lang="es-ES" sz="2400" b="1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Todos somos actores</a:t>
            </a:r>
          </a:p>
          <a:p>
            <a:pPr algn="ctr"/>
            <a:r>
              <a:rPr lang="es-ES" sz="2400" b="1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 importantes en el proceso </a:t>
            </a:r>
          </a:p>
          <a:p>
            <a:pPr algn="ctr"/>
            <a:r>
              <a:rPr lang="es-ES" sz="2400" b="1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de modernización de  la</a:t>
            </a:r>
          </a:p>
          <a:p>
            <a:pPr algn="ctr"/>
            <a:r>
              <a:rPr lang="es-ES" sz="2400" b="1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 administración documental </a:t>
            </a:r>
          </a:p>
          <a:p>
            <a:pPr algn="ctr"/>
            <a:r>
              <a:rPr lang="es-ES" sz="2400" b="1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de  la institución</a:t>
            </a:r>
            <a:r>
              <a:rPr lang="es-ES" b="1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”  </a:t>
            </a:r>
            <a:r>
              <a:rPr lang="es-ES" b="1" dirty="0" smtClean="0">
                <a:solidFill>
                  <a:srgbClr val="92D050"/>
                </a:solidFill>
                <a:latin typeface="Lucida Calligraphy" panose="03010101010101010101" pitchFamily="66" charset="0"/>
              </a:rPr>
              <a:t>  </a:t>
            </a:r>
          </a:p>
          <a:p>
            <a:pPr algn="ctr"/>
            <a:endParaRPr lang="es-ES" b="1" dirty="0" smtClean="0">
              <a:solidFill>
                <a:srgbClr val="92D050"/>
              </a:solidFill>
              <a:latin typeface="Lucida Calligraphy" panose="03010101010101010101" pitchFamily="66" charset="0"/>
            </a:endParaRPr>
          </a:p>
          <a:p>
            <a:pPr algn="ctr"/>
            <a:endParaRPr lang="es-ES" b="1" dirty="0">
              <a:solidFill>
                <a:srgbClr val="92D050"/>
              </a:solidFill>
              <a:latin typeface="Lucida Calligraphy" panose="03010101010101010101" pitchFamily="66" charset="0"/>
            </a:endParaRPr>
          </a:p>
          <a:p>
            <a:pPr algn="ctr"/>
            <a:endParaRPr lang="es-ES" b="1" dirty="0">
              <a:solidFill>
                <a:srgbClr val="92D050"/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es-ES" sz="2400" b="1" dirty="0" smtClean="0">
                <a:solidFill>
                  <a:schemeClr val="accent6">
                    <a:lumMod val="75000"/>
                  </a:schemeClr>
                </a:solidFill>
                <a:latin typeface="Lucida Calligraphy" panose="03010101010101010101" pitchFamily="66" charset="0"/>
              </a:rPr>
              <a:t>“Si producimos más papel </a:t>
            </a:r>
          </a:p>
          <a:p>
            <a:pPr algn="ctr"/>
            <a:r>
              <a:rPr lang="es-ES" sz="2400" b="1" dirty="0" smtClean="0">
                <a:solidFill>
                  <a:schemeClr val="accent6">
                    <a:lumMod val="75000"/>
                  </a:schemeClr>
                </a:solidFill>
                <a:latin typeface="Lucida Calligraphy" panose="03010101010101010101" pitchFamily="66" charset="0"/>
              </a:rPr>
              <a:t>habrán menos árboles” </a:t>
            </a:r>
            <a:endParaRPr lang="es-ES" sz="2400" b="1" dirty="0">
              <a:solidFill>
                <a:schemeClr val="accent6">
                  <a:lumMod val="75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l="33485" t="51717" r="34697" b="7069"/>
          <a:stretch/>
        </p:blipFill>
        <p:spPr>
          <a:xfrm>
            <a:off x="8104909" y="1999946"/>
            <a:ext cx="2909454" cy="282632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/>
          <a:srcRect l="69394" t="60606" r="1818" b="9899"/>
          <a:stretch/>
        </p:blipFill>
        <p:spPr>
          <a:xfrm rot="18513751">
            <a:off x="1400914" y="3589077"/>
            <a:ext cx="1703733" cy="119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60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3279</TotalTime>
  <Words>597</Words>
  <Application>Microsoft Office PowerPoint</Application>
  <PresentationFormat>Panorámica</PresentationFormat>
  <Paragraphs>78</Paragraphs>
  <Slides>16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Lucida Calligraphy</vt:lpstr>
      <vt:lpstr>Times New Roman</vt:lpstr>
      <vt:lpstr>Wingdings</vt:lpstr>
      <vt:lpstr>Tema de Office</vt:lpstr>
      <vt:lpstr>Inducción  Gestión Documental</vt:lpstr>
      <vt:lpstr>GESTIÓN DOCUMENTAL</vt:lpstr>
      <vt:lpstr>IMPORTANCIA DE LA GDO</vt:lpstr>
      <vt:lpstr>CICLO VITAL  DE  LOS DOCUMENTOS</vt:lpstr>
      <vt:lpstr>ARCHIVO CENTRAL</vt:lpstr>
      <vt:lpstr>Presentación de PowerPoint</vt:lpstr>
      <vt:lpstr>Presentación de PowerPoint</vt:lpstr>
      <vt:lpstr>Presentación de PowerPoint</vt:lpstr>
      <vt:lpstr>       FORMATO TABLA DE RETENCIÓN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164</cp:revision>
  <dcterms:created xsi:type="dcterms:W3CDTF">2022-05-23T15:59:10Z</dcterms:created>
  <dcterms:modified xsi:type="dcterms:W3CDTF">2024-09-09T12:17:14Z</dcterms:modified>
</cp:coreProperties>
</file>