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2" r:id="rId3"/>
    <p:sldId id="285" r:id="rId4"/>
    <p:sldId id="296" r:id="rId5"/>
    <p:sldId id="278" r:id="rId6"/>
    <p:sldId id="286" r:id="rId7"/>
    <p:sldId id="287" r:id="rId8"/>
    <p:sldId id="288" r:id="rId9"/>
    <p:sldId id="290" r:id="rId10"/>
    <p:sldId id="275" r:id="rId11"/>
    <p:sldId id="277" r:id="rId12"/>
    <p:sldId id="280" r:id="rId13"/>
    <p:sldId id="281" r:id="rId14"/>
    <p:sldId id="271" r:id="rId15"/>
    <p:sldId id="297" r:id="rId1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021833" y="1581685"/>
            <a:ext cx="939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>
                <a:latin typeface="Arial" panose="020B0604020202020204" pitchFamily="34" charset="0"/>
                <a:cs typeface="Arial" panose="020B0604020202020204" pitchFamily="34" charset="0"/>
              </a:rPr>
              <a:t>VENTA DE SERVICIOS EAPB</a:t>
            </a:r>
            <a:endParaRPr lang="es-CO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63193" y="4276343"/>
            <a:ext cx="5811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Ing. ANNELINE PUYO YASNO</a:t>
            </a:r>
            <a:endParaRPr lang="es-C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Profesional Universitario </a:t>
            </a:r>
          </a:p>
          <a:p>
            <a:pPr algn="ctr"/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Líder Venta de Servicios de Salud</a:t>
            </a:r>
          </a:p>
        </p:txBody>
      </p:sp>
      <p:pic>
        <p:nvPicPr>
          <p:cNvPr id="10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828" y="0"/>
            <a:ext cx="2207172" cy="1156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4756081" y="578084"/>
            <a:ext cx="19303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INDUCCIÓN</a:t>
            </a:r>
            <a:endParaRPr lang="es-C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62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828" y="0"/>
            <a:ext cx="2207172" cy="1156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253" y="841374"/>
            <a:ext cx="85344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74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4" name="CuadroTexto 3"/>
          <p:cNvSpPr txBox="1"/>
          <p:nvPr/>
        </p:nvSpPr>
        <p:spPr>
          <a:xfrm>
            <a:off x="1457184" y="989350"/>
            <a:ext cx="9114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/>
              <a:t>¿QUÉ ES VENTA DE SERVICIOS DE SALUD?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264810" y="2208722"/>
            <a:ext cx="91140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 smtClean="0"/>
              <a:t>Es el Proceso y acciones realizadas en beneficio de nuestros usuarios y de la sociedad, dirigidas a proteger, promover y restaurar la salud.</a:t>
            </a:r>
          </a:p>
        </p:txBody>
      </p:sp>
    </p:spTree>
    <p:extLst>
      <p:ext uri="{BB962C8B-B14F-4D97-AF65-F5344CB8AC3E}">
        <p14:creationId xmlns:p14="http://schemas.microsoft.com/office/powerpoint/2010/main" val="347618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4" name="CuadroTexto 3"/>
          <p:cNvSpPr txBox="1"/>
          <p:nvPr/>
        </p:nvSpPr>
        <p:spPr>
          <a:xfrm>
            <a:off x="1457184" y="989350"/>
            <a:ext cx="9114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/>
              <a:t>Normatividad Vigente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264810" y="2755259"/>
            <a:ext cx="91140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/>
              <a:t>Ley 100 de 1993</a:t>
            </a:r>
          </a:p>
          <a:p>
            <a:pPr algn="ctr"/>
            <a:r>
              <a:rPr lang="es-CO" sz="3600" b="1" dirty="0" smtClean="0"/>
              <a:t>Ley 5521 de 2013</a:t>
            </a:r>
          </a:p>
          <a:p>
            <a:pPr algn="ctr"/>
            <a:r>
              <a:rPr lang="es-CO" sz="3600" b="1" dirty="0" smtClean="0"/>
              <a:t>Resolución 2929 de 2014</a:t>
            </a:r>
          </a:p>
          <a:p>
            <a:pPr algn="ctr"/>
            <a:r>
              <a:rPr lang="es-CO" sz="3600" b="1" dirty="0" smtClean="0"/>
              <a:t>Decreto 441 de 2022</a:t>
            </a:r>
          </a:p>
        </p:txBody>
      </p:sp>
    </p:spTree>
    <p:extLst>
      <p:ext uri="{BB962C8B-B14F-4D97-AF65-F5344CB8AC3E}">
        <p14:creationId xmlns:p14="http://schemas.microsoft.com/office/powerpoint/2010/main" val="175029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321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0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3" y="0"/>
            <a:ext cx="96836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46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83" y="0"/>
            <a:ext cx="9968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1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2" y="0"/>
            <a:ext cx="9447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1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16" y="0"/>
            <a:ext cx="102232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2" name="Rectángulo 1"/>
          <p:cNvSpPr/>
          <p:nvPr/>
        </p:nvSpPr>
        <p:spPr>
          <a:xfrm>
            <a:off x="4397922" y="775900"/>
            <a:ext cx="246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es-E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UBA URBANAS</a:t>
            </a:r>
            <a:endParaRPr lang="es-CO" sz="2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975036" y="1624509"/>
            <a:ext cx="5314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/>
              <a:t>UBA </a:t>
            </a:r>
            <a:r>
              <a:rPr lang="es-CO" sz="2400" dirty="0" smtClean="0"/>
              <a:t>PRINCIPAL</a:t>
            </a:r>
          </a:p>
          <a:p>
            <a:pPr algn="ctr"/>
            <a:r>
              <a:rPr lang="es-CO" sz="2400" dirty="0" smtClean="0"/>
              <a:t>UBACAMILO TORRES</a:t>
            </a:r>
          </a:p>
          <a:p>
            <a:pPr algn="ctr"/>
            <a:r>
              <a:rPr lang="es-CO" sz="2400" dirty="0" smtClean="0"/>
              <a:t>UBA </a:t>
            </a:r>
            <a:r>
              <a:rPr lang="es-CO" sz="2400" dirty="0" smtClean="0"/>
              <a:t>LAS </a:t>
            </a:r>
            <a:r>
              <a:rPr lang="es-CO" sz="2400" dirty="0" smtClean="0"/>
              <a:t>AMÉRICAS</a:t>
            </a:r>
            <a:endParaRPr lang="es-CO" sz="2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282908" y="4058464"/>
            <a:ext cx="4429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/>
              <a:t>BELEN</a:t>
            </a:r>
          </a:p>
          <a:p>
            <a:pPr algn="ctr"/>
            <a:r>
              <a:rPr lang="es-CO" sz="2400" dirty="0" smtClean="0"/>
              <a:t>LETICIA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079501" y="3479906"/>
            <a:ext cx="3105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es-E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UBA  AREA RURAL </a:t>
            </a:r>
            <a:endParaRPr lang="es-CO" sz="2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878174" y="5201818"/>
            <a:ext cx="6903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es-E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EQUIPOS BÁSICOS DE ATENCIÓN EN SALUD</a:t>
            </a:r>
            <a:endParaRPr lang="es-CO" sz="2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87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grpSp>
        <p:nvGrpSpPr>
          <p:cNvPr id="21" name="Grupo 20"/>
          <p:cNvGrpSpPr/>
          <p:nvPr/>
        </p:nvGrpSpPr>
        <p:grpSpPr>
          <a:xfrm>
            <a:off x="1421988" y="830914"/>
            <a:ext cx="8972718" cy="5138999"/>
            <a:chOff x="807390" y="411192"/>
            <a:chExt cx="8972718" cy="5138999"/>
          </a:xfrm>
        </p:grpSpPr>
        <p:sp>
          <p:nvSpPr>
            <p:cNvPr id="11" name="Rectángulo 10"/>
            <p:cNvSpPr/>
            <p:nvPr/>
          </p:nvSpPr>
          <p:spPr>
            <a:xfrm>
              <a:off x="7822464" y="2137393"/>
              <a:ext cx="1443857" cy="461665"/>
            </a:xfrm>
            <a:prstGeom prst="rect">
              <a:avLst/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>
                <a:spcBef>
                  <a:spcPts val="1200"/>
                </a:spcBef>
                <a:spcAft>
                  <a:spcPts val="300"/>
                </a:spcAft>
              </a:pPr>
              <a:r>
                <a:rPr lang="es-ES" sz="2400" b="1" dirty="0" smtClean="0"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EVENTO</a:t>
              </a:r>
              <a:endParaRPr lang="es-CO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7116174" y="3468200"/>
              <a:ext cx="2663934" cy="1585049"/>
            </a:xfrm>
            <a:prstGeom prst="rect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spcBef>
                  <a:spcPts val="1200"/>
                </a:spcBef>
                <a:spcAft>
                  <a:spcPts val="300"/>
                </a:spcAft>
              </a:pPr>
              <a:r>
                <a:rPr lang="es-ES" sz="2400" b="1" dirty="0" smtClean="0"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AIC</a:t>
              </a:r>
            </a:p>
            <a:p>
              <a:pPr algn="ctr">
                <a:spcBef>
                  <a:spcPts val="1200"/>
                </a:spcBef>
                <a:spcAft>
                  <a:spcPts val="300"/>
                </a:spcAft>
              </a:pPr>
              <a:r>
                <a:rPr lang="es-ES" sz="2400" b="1" dirty="0" smtClean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SANIDA MILITAR</a:t>
              </a:r>
            </a:p>
            <a:p>
              <a:pPr algn="ctr">
                <a:spcBef>
                  <a:spcPts val="1200"/>
                </a:spcBef>
                <a:spcAft>
                  <a:spcPts val="300"/>
                </a:spcAft>
              </a:pPr>
              <a:r>
                <a:rPr lang="es-ES" sz="2400" b="1" dirty="0" smtClean="0"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SOAT</a:t>
              </a:r>
              <a:endParaRPr lang="es-CO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Conector recto de flecha 17"/>
            <p:cNvCxnSpPr>
              <a:stCxn id="11" idx="2"/>
            </p:cNvCxnSpPr>
            <p:nvPr/>
          </p:nvCxnSpPr>
          <p:spPr>
            <a:xfrm>
              <a:off x="8544393" y="2599058"/>
              <a:ext cx="0" cy="869142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o 19"/>
            <p:cNvGrpSpPr/>
            <p:nvPr/>
          </p:nvGrpSpPr>
          <p:grpSpPr>
            <a:xfrm>
              <a:off x="807390" y="411192"/>
              <a:ext cx="7737003" cy="5138999"/>
              <a:chOff x="807390" y="411192"/>
              <a:chExt cx="7737003" cy="5138999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4043937" y="411192"/>
                <a:ext cx="3496116" cy="769441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1200"/>
                  </a:spcBef>
                  <a:spcAft>
                    <a:spcPts val="300"/>
                  </a:spcAft>
                </a:pPr>
                <a:r>
                  <a:rPr lang="es-ES" sz="4400" b="1" dirty="0" smtClean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EAPB</a:t>
                </a:r>
                <a:endParaRPr lang="es-CO" sz="44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1085928" y="2122514"/>
                <a:ext cx="1769652" cy="461665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 algn="ctr">
                  <a:spcBef>
                    <a:spcPts val="1200"/>
                  </a:spcBef>
                  <a:spcAft>
                    <a:spcPts val="300"/>
                  </a:spcAft>
                </a:pPr>
                <a:r>
                  <a:rPr lang="es-ES" sz="2400" b="1" dirty="0" smtClean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CAPITADO</a:t>
                </a:r>
                <a:endParaRPr lang="es-CO" sz="24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Rectángulo 11"/>
              <p:cNvSpPr/>
              <p:nvPr/>
            </p:nvSpPr>
            <p:spPr>
              <a:xfrm>
                <a:off x="807390" y="3403449"/>
                <a:ext cx="2326727" cy="2146742"/>
              </a:xfrm>
              <a:prstGeom prst="rect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>
                  <a:spcBef>
                    <a:spcPts val="1200"/>
                  </a:spcBef>
                  <a:spcAft>
                    <a:spcPts val="300"/>
                  </a:spcAft>
                </a:pPr>
                <a:r>
                  <a:rPr lang="es-ES" sz="2400" b="1" dirty="0" smtClean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ASMETSALUD</a:t>
                </a:r>
              </a:p>
              <a:p>
                <a:pPr algn="ctr">
                  <a:spcBef>
                    <a:spcPts val="1200"/>
                  </a:spcBef>
                  <a:spcAft>
                    <a:spcPts val="300"/>
                  </a:spcAft>
                </a:pPr>
                <a:r>
                  <a:rPr lang="es-ES" sz="2400" b="1" dirty="0" smtClean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NUEVA EPS</a:t>
                </a:r>
              </a:p>
              <a:p>
                <a:pPr algn="ctr">
                  <a:spcBef>
                    <a:spcPts val="1200"/>
                  </a:spcBef>
                  <a:spcAft>
                    <a:spcPts val="300"/>
                  </a:spcAft>
                </a:pPr>
                <a:r>
                  <a:rPr lang="es-ES" sz="2400" b="1" dirty="0" smtClean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SALUD TOTAL</a:t>
                </a:r>
              </a:p>
              <a:p>
                <a:pPr algn="ctr">
                  <a:spcBef>
                    <a:spcPts val="1200"/>
                  </a:spcBef>
                  <a:spcAft>
                    <a:spcPts val="300"/>
                  </a:spcAft>
                </a:pPr>
                <a:r>
                  <a:rPr lang="es-ES" sz="2400" b="1" dirty="0" smtClean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SANITAS</a:t>
                </a:r>
                <a:endParaRPr lang="es-CO" sz="24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" name="Conector recto de flecha 3"/>
              <p:cNvCxnSpPr>
                <a:stCxn id="9" idx="2"/>
              </p:cNvCxnSpPr>
              <p:nvPr/>
            </p:nvCxnSpPr>
            <p:spPr>
              <a:xfrm flipH="1">
                <a:off x="2143593" y="1180633"/>
                <a:ext cx="3648402" cy="941881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ector recto de flecha 6"/>
              <p:cNvCxnSpPr>
                <a:stCxn id="9" idx="2"/>
              </p:cNvCxnSpPr>
              <p:nvPr/>
            </p:nvCxnSpPr>
            <p:spPr>
              <a:xfrm>
                <a:off x="5791995" y="1180633"/>
                <a:ext cx="2752398" cy="941881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de flecha 18"/>
              <p:cNvCxnSpPr/>
              <p:nvPr/>
            </p:nvCxnSpPr>
            <p:spPr>
              <a:xfrm>
                <a:off x="1966209" y="2534307"/>
                <a:ext cx="0" cy="869142"/>
              </a:xfrm>
              <a:prstGeom prst="straightConnector1">
                <a:avLst/>
              </a:prstGeom>
              <a:ln w="571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072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10" name="Rectángulo 9"/>
          <p:cNvSpPr/>
          <p:nvPr/>
        </p:nvSpPr>
        <p:spPr>
          <a:xfrm>
            <a:off x="680236" y="1536624"/>
            <a:ext cx="10847199" cy="37702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300"/>
              </a:spcAft>
            </a:pPr>
            <a:r>
              <a:rPr lang="es-ES" sz="239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 S</a:t>
            </a:r>
            <a:endParaRPr lang="es-CO" sz="239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Técnicas de Servicio al Cliente e Imagen Personal Positiva - Capacitacion a  Empresa Online | DPIP CH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945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uadroTexto 4"/>
          <p:cNvSpPr txBox="1"/>
          <p:nvPr/>
        </p:nvSpPr>
        <p:spPr>
          <a:xfrm>
            <a:off x="947519" y="5063583"/>
            <a:ext cx="2523429" cy="4866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2" name="AutoShape 2" descr="Técnicas de Servicio al Cliente e Imagen Personal Positiva - Capacitacion a  Empresa Online | DPIP CH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233" y="1017903"/>
            <a:ext cx="7255239" cy="497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1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768839" y="2563317"/>
            <a:ext cx="7075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 SATISFACCIÓN.. NUESTRA MEJOR RECOMPENSA</a:t>
            </a:r>
            <a:endParaRPr lang="es-CO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/>
          <p:nvPr/>
        </p:nvPicPr>
        <p:blipFill rotWithShape="1">
          <a:blip r:embed="rId3"/>
          <a:srcRect l="25119" t="23625" r="15479" b="10662"/>
          <a:stretch/>
        </p:blipFill>
        <p:spPr bwMode="auto">
          <a:xfrm>
            <a:off x="1768839" y="1004251"/>
            <a:ext cx="7660888" cy="4828478"/>
          </a:xfrm>
          <a:prstGeom prst="rect">
            <a:avLst/>
          </a:prstGeom>
          <a:ln>
            <a:solidFill>
              <a:sysClr val="windowText" lastClr="0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437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010577" y="2836586"/>
            <a:ext cx="75012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 SATISFACCIÓN.. NUESTRA MEJOR RECOMPENSA</a:t>
            </a:r>
            <a:endParaRPr lang="es-CO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80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120</Words>
  <Application>Microsoft Office PowerPoint</Application>
  <PresentationFormat>Panorámica</PresentationFormat>
  <Paragraphs>33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114</cp:revision>
  <dcterms:created xsi:type="dcterms:W3CDTF">2022-05-23T15:59:10Z</dcterms:created>
  <dcterms:modified xsi:type="dcterms:W3CDTF">2024-09-11T16:45:10Z</dcterms:modified>
</cp:coreProperties>
</file>