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5" r:id="rId2"/>
    <p:sldId id="257" r:id="rId3"/>
    <p:sldId id="323" r:id="rId4"/>
    <p:sldId id="305" r:id="rId5"/>
    <p:sldId id="306" r:id="rId6"/>
    <p:sldId id="308" r:id="rId7"/>
    <p:sldId id="310" r:id="rId8"/>
    <p:sldId id="309" r:id="rId9"/>
    <p:sldId id="311" r:id="rId10"/>
    <p:sldId id="312" r:id="rId11"/>
    <p:sldId id="313" r:id="rId12"/>
    <p:sldId id="336" r:id="rId13"/>
    <p:sldId id="314" r:id="rId14"/>
    <p:sldId id="316" r:id="rId15"/>
    <p:sldId id="317" r:id="rId16"/>
    <p:sldId id="318" r:id="rId17"/>
    <p:sldId id="319" r:id="rId18"/>
    <p:sldId id="320" r:id="rId19"/>
    <p:sldId id="321" r:id="rId20"/>
    <p:sldId id="322" r:id="rId21"/>
    <p:sldId id="315" r:id="rId22"/>
    <p:sldId id="325" r:id="rId23"/>
    <p:sldId id="328" r:id="rId24"/>
    <p:sldId id="330" r:id="rId25"/>
    <p:sldId id="331" r:id="rId26"/>
    <p:sldId id="327" r:id="rId27"/>
    <p:sldId id="332" r:id="rId28"/>
    <p:sldId id="334" r:id="rId29"/>
    <p:sldId id="329" r:id="rId30"/>
    <p:sldId id="324" r:id="rId31"/>
    <p:sldId id="337" r:id="rId3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4660"/>
  </p:normalViewPr>
  <p:slideViewPr>
    <p:cSldViewPr snapToGrid="0">
      <p:cViewPr varScale="1">
        <p:scale>
          <a:sx n="86" d="100"/>
          <a:sy n="86" d="100"/>
        </p:scale>
        <p:origin x="90"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A2637C1-76BF-5B97-4307-DEE9A0A5B2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 xmlns:a16="http://schemas.microsoft.com/office/drawing/2014/main" id="{4A96F34A-7A56-B63F-6868-A8E154E558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 xmlns:a16="http://schemas.microsoft.com/office/drawing/2014/main" id="{7BB22DBF-1C44-6A67-4620-C51418346B48}"/>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 xmlns:a16="http://schemas.microsoft.com/office/drawing/2014/main" id="{8E80C022-EAEB-07EF-43DB-70C2A92419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EB3E9939-8EE5-1A54-550B-380F9BC57E53}"/>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500879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9871863-760E-7D6E-D40E-629FFE992F5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C82621A7-DD63-7CF5-B34B-D15E765E503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0A0E5C50-2EC3-CB87-6872-537F70128014}"/>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 xmlns:a16="http://schemas.microsoft.com/office/drawing/2014/main" id="{CD658659-7AF1-D0AF-8EA6-17BB1758619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3075A28D-5C97-5272-90C4-7A7A2A3B4390}"/>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416898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53522EB-84B2-2B73-D965-1BEB39BBBD2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7DC25ACB-054E-9EB2-0F82-78E3B84206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A451E5E9-94C5-B096-3130-518A8743778E}"/>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 xmlns:a16="http://schemas.microsoft.com/office/drawing/2014/main" id="{05FE582C-1F6A-E385-8FDD-3C5E68D101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EC091A1E-A68F-D192-610B-87146D7E403C}"/>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154237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FE24E67-24DD-8F6A-886E-8A874B8A000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EB01AEE8-CBFD-A393-F4DF-60E64B11149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 xmlns:a16="http://schemas.microsoft.com/office/drawing/2014/main" id="{0008B564-F695-5263-ABC8-9474E35B209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 xmlns:a16="http://schemas.microsoft.com/office/drawing/2014/main" id="{6CB0518D-6BF9-AE65-0B86-040E8E72C10C}"/>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 xmlns:a16="http://schemas.microsoft.com/office/drawing/2014/main" id="{4B5BE850-32A3-116B-7E65-5B426899678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 xmlns:a16="http://schemas.microsoft.com/office/drawing/2014/main" id="{9FFDFE81-2A10-7818-6DCD-64FBE44B1834}"/>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60564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6413D6C-842C-CB44-C1D5-2AE301E5045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D53621E0-607E-208D-C6CA-971A2D52F3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F75ECFBA-7C3B-500C-F71F-2CAF5A1D14C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 xmlns:a16="http://schemas.microsoft.com/office/drawing/2014/main" id="{7BFAF8EB-B504-ACBA-C405-941796676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9F6A69C7-14D2-F9EA-0DEB-FC597EC9E35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 xmlns:a16="http://schemas.microsoft.com/office/drawing/2014/main" id="{538C1944-FA6E-460E-506C-B0E0C93078AF}"/>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8" name="Marcador de pie de página 7">
            <a:extLst>
              <a:ext uri="{FF2B5EF4-FFF2-40B4-BE49-F238E27FC236}">
                <a16:creationId xmlns="" xmlns:a16="http://schemas.microsoft.com/office/drawing/2014/main" id="{E37F41B6-6EDB-8F05-87BC-000C13206B25}"/>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 xmlns:a16="http://schemas.microsoft.com/office/drawing/2014/main" id="{E37D33AB-7B64-B8C2-BE40-70BA52DF7D76}"/>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924849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851EC49-7896-6AA6-1F25-25FC0FD574F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 xmlns:a16="http://schemas.microsoft.com/office/drawing/2014/main" id="{F0EC1CA9-424B-BCEB-F0C9-48FCB2BB53E0}"/>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4" name="Marcador de pie de página 3">
            <a:extLst>
              <a:ext uri="{FF2B5EF4-FFF2-40B4-BE49-F238E27FC236}">
                <a16:creationId xmlns="" xmlns:a16="http://schemas.microsoft.com/office/drawing/2014/main" id="{46A224FD-5C7E-5924-6D27-AC664CB0B4B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 xmlns:a16="http://schemas.microsoft.com/office/drawing/2014/main" id="{828EA22D-FEEC-BA56-149C-F64000C33FBC}"/>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2136484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F8C2E628-10BB-5E51-BEEE-D594EA292BEF}"/>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3" name="Marcador de pie de página 2">
            <a:extLst>
              <a:ext uri="{FF2B5EF4-FFF2-40B4-BE49-F238E27FC236}">
                <a16:creationId xmlns="" xmlns:a16="http://schemas.microsoft.com/office/drawing/2014/main" id="{55C9CFBC-E69E-0CEB-44C2-33BE6C3FD8B3}"/>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 xmlns:a16="http://schemas.microsoft.com/office/drawing/2014/main" id="{8DE41AA1-DB98-9CEE-1049-FEBEF3898FA3}"/>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802669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44A8DE7-1C65-98F8-EFE0-8DEF75967AF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49343312-8C52-CD79-B15D-17D2594C4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 xmlns:a16="http://schemas.microsoft.com/office/drawing/2014/main" id="{C1FD9D36-B99A-9CA0-8D5C-3B09581222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62ECB38C-6BC8-6E5D-8CB0-460B6C6C287C}"/>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 xmlns:a16="http://schemas.microsoft.com/office/drawing/2014/main" id="{E7F17A23-2ED1-5135-7732-7B29D5D1EEE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 xmlns:a16="http://schemas.microsoft.com/office/drawing/2014/main" id="{02C2FA17-42CB-3860-BFA9-490F1AEAA757}"/>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59833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EE598C4-1029-5E6E-EE11-7CD224753EC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 xmlns:a16="http://schemas.microsoft.com/office/drawing/2014/main" id="{B6724548-F457-58D4-F012-5AD8B8CC9E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 xmlns:a16="http://schemas.microsoft.com/office/drawing/2014/main" id="{879C0410-52DD-B17F-CDD8-DA7F13215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B882B871-24B6-D136-AD77-BF8EF7A16298}"/>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 xmlns:a16="http://schemas.microsoft.com/office/drawing/2014/main" id="{8D08E072-AF47-BB82-9FEE-8471D5D6F9B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 xmlns:a16="http://schemas.microsoft.com/office/drawing/2014/main" id="{E797769C-6AA9-7D01-F952-831867D915A6}"/>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262619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A3E5D8D-8B10-099E-1256-2D02E98B079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 xmlns:a16="http://schemas.microsoft.com/office/drawing/2014/main" id="{566ADC1F-6C4F-F45C-E351-057D964AE33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3FB8DCA8-81F5-C9EA-9625-5CD5268ECD0A}"/>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 xmlns:a16="http://schemas.microsoft.com/office/drawing/2014/main" id="{0C08D00D-EB59-D032-A000-5810DBD3028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73DFCAA9-2FFD-545B-07DD-AE1CC7DCF10E}"/>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41377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23025D81-0B13-092C-D69B-F9B5E5095AA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 xmlns:a16="http://schemas.microsoft.com/office/drawing/2014/main" id="{D5326B78-878E-207B-83FB-485A387388B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D7FEFF75-7B17-6BFF-145F-CC1D92015E6B}"/>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 xmlns:a16="http://schemas.microsoft.com/office/drawing/2014/main" id="{189CB6A6-BB0B-F425-73E2-B1AADAB983C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75FF9120-B749-AB62-E890-258A5A710F7B}"/>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23487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56BAB457-1920-5EB8-D9E2-369B8F7212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F166477D-B9F0-4CE4-948B-1AE1BDDDD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6825C51D-BD05-D6FF-8761-EB0575142F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 xmlns:a16="http://schemas.microsoft.com/office/drawing/2014/main" id="{1BE33660-BDD3-3D53-3926-208546E0E6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 xmlns:a16="http://schemas.microsoft.com/office/drawing/2014/main" id="{62C41A29-98AA-F94A-5AB6-F841ABC9B8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BA871-5D47-4398-BD46-296AE5ECE06E}" type="slidenum">
              <a:rPr lang="es-CO" smtClean="0"/>
              <a:t>‹Nº›</a:t>
            </a:fld>
            <a:endParaRPr lang="es-CO"/>
          </a:p>
        </p:txBody>
      </p:sp>
    </p:spTree>
    <p:extLst>
      <p:ext uri="{BB962C8B-B14F-4D97-AF65-F5344CB8AC3E}">
        <p14:creationId xmlns:p14="http://schemas.microsoft.com/office/powerpoint/2010/main" val="4125548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https://www.minsalud.gov.co/sites/rid/Lists/BibliotecaDigital/RIDE/VS/PP/lineamientos-operacion-equipos-basicos-salud-resolucion-2788-2022.pdf" TargetMode="External"/><Relationship Id="rId5" Type="http://schemas.openxmlformats.org/officeDocument/2006/relationships/hyperlink" Target="https://www.minsalud.gov.co/Normatividad_Nuevo/Resoluci%C3%B3n%20No.%203280%20de%2020183280.pdf" TargetMode="External"/><Relationship Id="rId4" Type="http://schemas.openxmlformats.org/officeDocument/2006/relationships/hyperlink" Target="https://www.minsalud.gov.co/Normatividad_Nuevo/LEY%201438%20DE%202011.pdf"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3E8FBC7-D546-22AC-029F-AC8243DB9F9D}"/>
              </a:ext>
            </a:extLst>
          </p:cNvPr>
          <p:cNvSpPr>
            <a:spLocks noGrp="1"/>
          </p:cNvSpPr>
          <p:nvPr>
            <p:ph type="ctrTitle"/>
          </p:nvPr>
        </p:nvSpPr>
        <p:spPr>
          <a:xfrm>
            <a:off x="761997" y="2280663"/>
            <a:ext cx="10668000" cy="1613449"/>
          </a:xfrm>
        </p:spPr>
        <p:txBody>
          <a:bodyPr>
            <a:noAutofit/>
          </a:bodyPr>
          <a:lstStyle/>
          <a:p>
            <a:r>
              <a:rPr lang="es-CO" sz="4800" b="1" dirty="0" smtClean="0">
                <a:solidFill>
                  <a:srgbClr val="009900"/>
                </a:solidFill>
                <a:latin typeface="Arial Black" panose="020B0A04020102020204" pitchFamily="34" charset="0"/>
              </a:rPr>
              <a:t>Inducción</a:t>
            </a:r>
            <a:r>
              <a:rPr lang="es-CO" sz="4800" b="1" dirty="0">
                <a:solidFill>
                  <a:srgbClr val="009900"/>
                </a:solidFill>
                <a:latin typeface="Arial Black" panose="020B0A04020102020204" pitchFamily="34" charset="0"/>
              </a:rPr>
              <a:t> </a:t>
            </a:r>
            <a:r>
              <a:rPr lang="es-CO" sz="4800" b="1" dirty="0" smtClean="0">
                <a:solidFill>
                  <a:srgbClr val="009900"/>
                </a:solidFill>
                <a:latin typeface="Arial Black" panose="020B0A04020102020204" pitchFamily="34" charset="0"/>
              </a:rPr>
              <a:t>General (APS</a:t>
            </a:r>
            <a:r>
              <a:rPr lang="es-CO" sz="4800" b="1" dirty="0">
                <a:solidFill>
                  <a:srgbClr val="009900"/>
                </a:solidFill>
                <a:latin typeface="Arial Black" panose="020B0A04020102020204" pitchFamily="34" charset="0"/>
              </a:rPr>
              <a:t>) </a:t>
            </a:r>
            <a:r>
              <a:rPr lang="es-CO" sz="4800" b="1" dirty="0" smtClean="0">
                <a:latin typeface="Arial Black" panose="020B0A04020102020204" pitchFamily="34" charset="0"/>
              </a:rPr>
              <a:t/>
            </a:r>
            <a:br>
              <a:rPr lang="es-CO" sz="4800" b="1" dirty="0" smtClean="0">
                <a:latin typeface="Arial Black" panose="020B0A04020102020204" pitchFamily="34" charset="0"/>
              </a:rPr>
            </a:br>
            <a:r>
              <a:rPr lang="es-CO" sz="2400" b="1" dirty="0" smtClean="0">
                <a:latin typeface="Arial Black" panose="020B0A04020102020204" pitchFamily="34" charset="0"/>
              </a:rPr>
              <a:t>Atención Primaria en Salud </a:t>
            </a:r>
            <a:br>
              <a:rPr lang="es-CO" sz="2400" b="1" dirty="0" smtClean="0">
                <a:latin typeface="Arial Black" panose="020B0A04020102020204" pitchFamily="34" charset="0"/>
              </a:rPr>
            </a:br>
            <a:r>
              <a:rPr lang="es-CO" sz="2400" b="1" dirty="0" smtClean="0">
                <a:latin typeface="Arial Black" panose="020B0A04020102020204" pitchFamily="34" charset="0"/>
              </a:rPr>
              <a:t> Atención Modalidad extramural en la ESE San Sebastián</a:t>
            </a:r>
            <a:endParaRPr lang="es-CO" sz="4800" b="1" dirty="0">
              <a:latin typeface="Arial Black" panose="020B0A04020102020204" pitchFamily="34" charset="0"/>
            </a:endParaRPr>
          </a:p>
        </p:txBody>
      </p:sp>
      <p:sp>
        <p:nvSpPr>
          <p:cNvPr id="3" name="Subtítulo 2">
            <a:extLst>
              <a:ext uri="{FF2B5EF4-FFF2-40B4-BE49-F238E27FC236}">
                <a16:creationId xmlns="" xmlns:a16="http://schemas.microsoft.com/office/drawing/2014/main" id="{4564BB40-C440-0323-B1DC-FCBE12CF47D7}"/>
              </a:ext>
            </a:extLst>
          </p:cNvPr>
          <p:cNvSpPr>
            <a:spLocks noGrp="1"/>
          </p:cNvSpPr>
          <p:nvPr>
            <p:ph type="subTitle" idx="1"/>
          </p:nvPr>
        </p:nvSpPr>
        <p:spPr>
          <a:xfrm>
            <a:off x="3079081" y="4943061"/>
            <a:ext cx="6422728" cy="1046922"/>
          </a:xfrm>
        </p:spPr>
        <p:txBody>
          <a:bodyPr>
            <a:normAutofit fontScale="92500" lnSpcReduction="20000"/>
          </a:bodyPr>
          <a:lstStyle/>
          <a:p>
            <a:r>
              <a:rPr lang="es-CO" sz="4000" b="1" dirty="0"/>
              <a:t>Andrés Felipe Calderón Lemus</a:t>
            </a:r>
            <a:endParaRPr lang="es-CO" sz="4000" dirty="0"/>
          </a:p>
          <a:p>
            <a:r>
              <a:rPr lang="es-CO" sz="1500" b="1" dirty="0"/>
              <a:t>Enfermero Jefe. Esp. Auditoria en Salud y Gerencia de la Calidad.</a:t>
            </a:r>
            <a:endParaRPr lang="es-CO" sz="1500" dirty="0"/>
          </a:p>
          <a:p>
            <a:r>
              <a:rPr lang="es-CO" sz="1500" b="1" dirty="0"/>
              <a:t>Líder APS</a:t>
            </a:r>
            <a:endParaRPr lang="es-CO" sz="1500" dirty="0"/>
          </a:p>
        </p:txBody>
      </p:sp>
      <p:pic>
        <p:nvPicPr>
          <p:cNvPr id="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4428" y="1051261"/>
            <a:ext cx="1318406" cy="122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143953" y="784739"/>
            <a:ext cx="8086726" cy="741225"/>
          </a:xfrm>
        </p:spPr>
        <p:txBody>
          <a:bodyPr>
            <a:normAutofit/>
          </a:bodyPr>
          <a:lstStyle/>
          <a:p>
            <a:r>
              <a:rPr lang="es-CO" sz="4400" b="1" dirty="0"/>
              <a:t>INTRODUCCION</a:t>
            </a:r>
            <a:endParaRPr lang="es-CO" sz="4400" b="1" dirty="0">
              <a:latin typeface="Arial Black" panose="020B0A04020102020204" pitchFamily="34" charset="0"/>
            </a:endParaRPr>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757428" y="1991669"/>
            <a:ext cx="6255026" cy="3785652"/>
          </a:xfrm>
          <a:prstGeom prst="rect">
            <a:avLst/>
          </a:prstGeom>
          <a:noFill/>
        </p:spPr>
        <p:txBody>
          <a:bodyPr wrap="square" rtlCol="0">
            <a:spAutoFit/>
          </a:bodyPr>
          <a:lstStyle/>
          <a:p>
            <a:pPr algn="just"/>
            <a:r>
              <a:rPr lang="es-ES" sz="2000" dirty="0" smtClean="0"/>
              <a:t>La siguiente información describe </a:t>
            </a:r>
            <a:r>
              <a:rPr lang="es-ES" sz="2000" dirty="0"/>
              <a:t>los servicios que oferta y presta la Institución bajo la modalidad extramural- Jornadas de Salud y Unidad Móvil en la UBA San Rafael de la ESE San Sebastián, la cual esta dirigida a la población en áreas geográficas o lugares de difícil acceso para permitir el acceso oportuno y pertinente a los servicios de prevención o mantenimiento de la salud, Servicios y/o procedimientos como la atención en salud (consulta externa) en actividades de la Ruta Integral de Atención en Salud para la Población Materno Perinatal y la Ruta Integral de Atención para la Promoción y Mantenimiento de la Salud. </a:t>
            </a:r>
          </a:p>
        </p:txBody>
      </p:sp>
      <p:pic>
        <p:nvPicPr>
          <p:cNvPr id="3" name="Imagen 2"/>
          <p:cNvPicPr>
            <a:picLocks noChangeAspect="1"/>
          </p:cNvPicPr>
          <p:nvPr/>
        </p:nvPicPr>
        <p:blipFill rotWithShape="1">
          <a:blip r:embed="rId3"/>
          <a:srcRect l="33091" t="14176" r="36997" b="14280"/>
          <a:stretch/>
        </p:blipFill>
        <p:spPr>
          <a:xfrm>
            <a:off x="7662929" y="1991669"/>
            <a:ext cx="4050100" cy="37856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01602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918665" y="732180"/>
            <a:ext cx="8086726" cy="741225"/>
          </a:xfrm>
        </p:spPr>
        <p:txBody>
          <a:bodyPr>
            <a:normAutofit/>
          </a:bodyPr>
          <a:lstStyle/>
          <a:p>
            <a:r>
              <a:rPr lang="es-CO" sz="4400" b="1" dirty="0"/>
              <a:t>OBJETIVO GENERAL </a:t>
            </a:r>
            <a:endParaRPr lang="es-CO" sz="4400" dirty="0"/>
          </a:p>
        </p:txBody>
      </p:sp>
      <p:pic>
        <p:nvPicPr>
          <p:cNvPr id="1026" name="Picture 2" descr="Talento Humano y Alianzas – Empsii">
            <a:extLst>
              <a:ext uri="{FF2B5EF4-FFF2-40B4-BE49-F238E27FC236}">
                <a16:creationId xmlns="" xmlns:a16="http://schemas.microsoft.com/office/drawing/2014/main" id="{50F038CC-671B-3BDB-3F3D-CE68DB280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7200" y="-758834"/>
            <a:ext cx="2077200" cy="2663077"/>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 xmlns:a16="http://schemas.microsoft.com/office/drawing/2014/main" id="{41454CB2-39B3-BA7F-613F-54B505043E57}"/>
              </a:ext>
            </a:extLst>
          </p:cNvPr>
          <p:cNvSpPr txBox="1"/>
          <p:nvPr/>
        </p:nvSpPr>
        <p:spPr>
          <a:xfrm>
            <a:off x="450573" y="2317757"/>
            <a:ext cx="6665844" cy="3477875"/>
          </a:xfrm>
          <a:prstGeom prst="rect">
            <a:avLst/>
          </a:prstGeom>
          <a:noFill/>
        </p:spPr>
        <p:txBody>
          <a:bodyPr wrap="square" rtlCol="0">
            <a:spAutoFit/>
          </a:bodyPr>
          <a:lstStyle/>
          <a:p>
            <a:pPr algn="just"/>
            <a:r>
              <a:rPr lang="es-ES" sz="2200" dirty="0" smtClean="0"/>
              <a:t>Facilitar </a:t>
            </a:r>
            <a:r>
              <a:rPr lang="es-ES" sz="2200" dirty="0"/>
              <a:t>a la población el acceso a los servicios de salud bajo la modalidad extramural (Jornadas de Salud y Unidad Móvil) en el Municipio de La </a:t>
            </a:r>
            <a:r>
              <a:rPr lang="es-ES" sz="2200" dirty="0" smtClean="0"/>
              <a:t>Plata Huila, </a:t>
            </a:r>
            <a:r>
              <a:rPr lang="es-ES" sz="2200" dirty="0"/>
              <a:t>con las actividades de detención temprana y protección específica enmarcadas en la Resolución 3280 de 2018, Rutas integrales en salud garantizando una atención humanizada mejorando la prestación de los servicios de salud y cumpliendo con los requerimientos del SOGCS, específicamente los estándares de habilitación, contenidos en la normatividad vigente. </a:t>
            </a:r>
            <a:endParaRPr lang="es-CO" sz="2200" dirty="0"/>
          </a:p>
        </p:txBody>
      </p:sp>
      <p:pic>
        <p:nvPicPr>
          <p:cNvPr id="2" name="Imagen 1"/>
          <p:cNvPicPr>
            <a:picLocks noChangeAspect="1"/>
          </p:cNvPicPr>
          <p:nvPr/>
        </p:nvPicPr>
        <p:blipFill rotWithShape="1">
          <a:blip r:embed="rId4"/>
          <a:srcRect l="33367" t="14930" r="37515" b="15058"/>
          <a:stretch/>
        </p:blipFill>
        <p:spPr>
          <a:xfrm>
            <a:off x="7852576" y="2162628"/>
            <a:ext cx="3308910" cy="35705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78288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109422" y="450456"/>
            <a:ext cx="8086726" cy="741225"/>
          </a:xfrm>
        </p:spPr>
        <p:txBody>
          <a:bodyPr>
            <a:normAutofit/>
          </a:bodyPr>
          <a:lstStyle/>
          <a:p>
            <a:r>
              <a:rPr lang="es-CO" sz="4400" b="1" dirty="0"/>
              <a:t>DEFINICIONES: </a:t>
            </a:r>
            <a:endParaRPr lang="es-CO" sz="44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278296" y="1075840"/>
            <a:ext cx="7248939" cy="5355312"/>
          </a:xfrm>
          <a:prstGeom prst="rect">
            <a:avLst/>
          </a:prstGeom>
          <a:noFill/>
        </p:spPr>
        <p:txBody>
          <a:bodyPr wrap="square" rtlCol="0">
            <a:spAutoFit/>
          </a:bodyPr>
          <a:lstStyle/>
          <a:p>
            <a:pPr algn="just"/>
            <a:endParaRPr lang="es-CO" dirty="0"/>
          </a:p>
          <a:p>
            <a:pPr algn="just"/>
            <a:r>
              <a:rPr lang="es-ES" b="1" dirty="0"/>
              <a:t>APS: </a:t>
            </a:r>
            <a:r>
              <a:rPr lang="es-ES" dirty="0"/>
              <a:t>La Atención Primaria en Salud La (APS) es un enfoque de la salud que incluye a toda la sociedad y que tiene por objeto garantizar el mayor nivel posible de salud y bienestar y su distribución equitativa mediante la atención centrada en las necesidades de la gente tan pronto como sea posible a lo largo del proceso continuo que va desde la promoción de la salud y la prevención de enfermedades hasta el tratamiento, la rehabilitación y los cuidados paliativos, y tan próximo como sea posible del entorno cotidiano de las personas. </a:t>
            </a:r>
          </a:p>
          <a:p>
            <a:pPr algn="just"/>
            <a:endParaRPr lang="es-ES" b="1" dirty="0" smtClean="0"/>
          </a:p>
          <a:p>
            <a:pPr algn="just"/>
            <a:r>
              <a:rPr lang="es-ES" b="1" dirty="0" smtClean="0"/>
              <a:t>MODALIDAD </a:t>
            </a:r>
            <a:r>
              <a:rPr lang="es-ES" b="1" dirty="0"/>
              <a:t>EXTRAMURAL</a:t>
            </a:r>
            <a:r>
              <a:rPr lang="es-ES" dirty="0"/>
              <a:t>: Son aquellos servicios que se ofrecen a la población en espacios no destinados a salud o espacios de salud de áreas de difícil acceso, que no cuentan con servicios quirúrgicos habilitados. Estos espacios son acondicionados temporalmente para el desarrollo de las actividades y procedimientos específicos. Los prestadores que ofertan esta modalidad, cuentan con un domicilio que permita su ubicación por parte de los usuarios y la Entidad Departamental o Distrital de Salud. </a:t>
            </a:r>
            <a:endParaRPr lang="es-ES" dirty="0" smtClean="0"/>
          </a:p>
          <a:p>
            <a:pPr algn="just"/>
            <a:endParaRPr lang="es-ES" dirty="0"/>
          </a:p>
          <a:p>
            <a:pPr algn="just"/>
            <a:endParaRPr lang="es-ES" dirty="0"/>
          </a:p>
        </p:txBody>
      </p:sp>
      <p:pic>
        <p:nvPicPr>
          <p:cNvPr id="5" name="Imagen 4"/>
          <p:cNvPicPr>
            <a:picLocks noChangeAspect="1"/>
          </p:cNvPicPr>
          <p:nvPr/>
        </p:nvPicPr>
        <p:blipFill rotWithShape="1">
          <a:blip r:embed="rId3"/>
          <a:srcRect l="-213" t="7292" r="3529" b="17935"/>
          <a:stretch/>
        </p:blipFill>
        <p:spPr>
          <a:xfrm>
            <a:off x="7805531" y="3995373"/>
            <a:ext cx="3776869" cy="20476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p:cNvPicPr>
            <a:picLocks noChangeAspect="1"/>
          </p:cNvPicPr>
          <p:nvPr/>
        </p:nvPicPr>
        <p:blipFill rotWithShape="1">
          <a:blip r:embed="rId4"/>
          <a:srcRect l="32685" t="31276" r="39204" b="30207"/>
          <a:stretch/>
        </p:blipFill>
        <p:spPr>
          <a:xfrm>
            <a:off x="7805531" y="1391478"/>
            <a:ext cx="3776869" cy="22043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245298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236718" y="572704"/>
            <a:ext cx="8086726" cy="741225"/>
          </a:xfrm>
        </p:spPr>
        <p:txBody>
          <a:bodyPr>
            <a:normAutofit/>
          </a:bodyPr>
          <a:lstStyle/>
          <a:p>
            <a:r>
              <a:rPr lang="es-CO" sz="4400" b="1" dirty="0"/>
              <a:t>DEFINICIONES: </a:t>
            </a:r>
            <a:endParaRPr lang="es-CO" sz="44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384314" y="1681286"/>
            <a:ext cx="6596036" cy="4031873"/>
          </a:xfrm>
          <a:prstGeom prst="rect">
            <a:avLst/>
          </a:prstGeom>
          <a:noFill/>
        </p:spPr>
        <p:txBody>
          <a:bodyPr wrap="square" rtlCol="0">
            <a:spAutoFit/>
          </a:bodyPr>
          <a:lstStyle/>
          <a:p>
            <a:pPr algn="just"/>
            <a:endParaRPr lang="es-CO" sz="1600" dirty="0"/>
          </a:p>
          <a:p>
            <a:pPr algn="just"/>
            <a:r>
              <a:rPr lang="es-ES" sz="1600" b="1" dirty="0" smtClean="0"/>
              <a:t>BRIGADA </a:t>
            </a:r>
            <a:r>
              <a:rPr lang="es-ES" sz="1600" b="1" dirty="0"/>
              <a:t>O JORNADAS DE SALUD: </a:t>
            </a:r>
            <a:r>
              <a:rPr lang="es-ES" sz="1600" dirty="0"/>
              <a:t>Conjunto de actividades en salud que se desarrollan de manera puntual y esporádicamente en infraestructuras físicas no destinadas a la atención en salud, o infraestructuras físicas de salud en áreas de difícil acceso que no cuentan con servicios quirúrgicos habilitados, o actividades en salud que se prestan en unidades móviles aéreas, fluviales, marítimas o terrestres que requieren para su funcionamiento recurso humano, equipos, materiales y medicamentos necesarios, para beneficio de la población del área de </a:t>
            </a:r>
            <a:r>
              <a:rPr lang="es-ES" sz="1600" dirty="0" smtClean="0"/>
              <a:t>influencia.</a:t>
            </a:r>
          </a:p>
          <a:p>
            <a:pPr algn="just"/>
            <a:endParaRPr lang="es-ES" sz="1600" dirty="0"/>
          </a:p>
          <a:p>
            <a:pPr algn="just"/>
            <a:r>
              <a:rPr lang="es-ES" sz="1600" b="1" dirty="0"/>
              <a:t>UBAS</a:t>
            </a:r>
            <a:r>
              <a:rPr lang="es-ES" sz="1600" dirty="0"/>
              <a:t>: Unidas Básica de Atención en Salud</a:t>
            </a:r>
            <a:r>
              <a:rPr lang="es-ES" sz="1600" dirty="0" smtClean="0"/>
              <a:t>.</a:t>
            </a:r>
          </a:p>
          <a:p>
            <a:pPr algn="just"/>
            <a:endParaRPr lang="es-ES" sz="1600" dirty="0"/>
          </a:p>
          <a:p>
            <a:pPr algn="just"/>
            <a:r>
              <a:rPr lang="es-ES" sz="1600" b="1" dirty="0"/>
              <a:t>DEMANDA INDUCIDA: </a:t>
            </a:r>
            <a:r>
              <a:rPr lang="es-ES" sz="1600" dirty="0"/>
              <a:t>Demanda Inducida: Hace referencia a la acción de organizar, incentivar y orientar a la población hacia la utilización de los servicios de protección específica y detección temprana y la adhesión a los programas de control o RIAS. </a:t>
            </a:r>
          </a:p>
        </p:txBody>
      </p:sp>
      <p:pic>
        <p:nvPicPr>
          <p:cNvPr id="3" name="Imagen 2"/>
          <p:cNvPicPr>
            <a:picLocks noChangeAspect="1"/>
          </p:cNvPicPr>
          <p:nvPr/>
        </p:nvPicPr>
        <p:blipFill rotWithShape="1">
          <a:blip r:embed="rId3"/>
          <a:srcRect l="21657" t="20201" r="25684" b="28367"/>
          <a:stretch/>
        </p:blipFill>
        <p:spPr>
          <a:xfrm>
            <a:off x="7713199" y="1681287"/>
            <a:ext cx="3815749" cy="21308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p:cNvPicPr>
            <a:picLocks noChangeAspect="1"/>
          </p:cNvPicPr>
          <p:nvPr/>
        </p:nvPicPr>
        <p:blipFill rotWithShape="1">
          <a:blip r:embed="rId4"/>
          <a:srcRect l="19240" t="25227" r="18322" b="13888"/>
          <a:stretch/>
        </p:blipFill>
        <p:spPr>
          <a:xfrm>
            <a:off x="7660362" y="3935810"/>
            <a:ext cx="3868586" cy="21208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72029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236718" y="572704"/>
            <a:ext cx="8086726" cy="741225"/>
          </a:xfrm>
        </p:spPr>
        <p:txBody>
          <a:bodyPr>
            <a:noAutofit/>
          </a:bodyPr>
          <a:lstStyle/>
          <a:p>
            <a:r>
              <a:rPr lang="es-ES" sz="2800" b="1" dirty="0"/>
              <a:t>EQUIPO BÁSICO DE AVANZADA EN SALUD (EBAS):</a:t>
            </a:r>
            <a:endParaRPr lang="es-CO" sz="28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612915" y="1904243"/>
            <a:ext cx="5575850" cy="4401205"/>
          </a:xfrm>
          <a:prstGeom prst="rect">
            <a:avLst/>
          </a:prstGeom>
          <a:noFill/>
        </p:spPr>
        <p:txBody>
          <a:bodyPr wrap="square" rtlCol="0">
            <a:spAutoFit/>
          </a:bodyPr>
          <a:lstStyle/>
          <a:p>
            <a:pPr algn="just"/>
            <a:r>
              <a:rPr lang="es-ES" sz="2000" dirty="0" smtClean="0"/>
              <a:t>Talento </a:t>
            </a:r>
            <a:r>
              <a:rPr lang="es-ES" sz="2000" dirty="0"/>
              <a:t>humano en salud que realiza atenciones en salud según Resolución 3280 del 2028 en el área extramural (Auxiliares en el área de la Salud) que se encarga de realizar la caracterización de la población en cuanto a aspectos demográficos y riesgos en salud para acceder a los programas o servicios de salud. </a:t>
            </a:r>
            <a:endParaRPr lang="es-ES" sz="2000" dirty="0" smtClean="0"/>
          </a:p>
          <a:p>
            <a:pPr algn="just"/>
            <a:endParaRPr lang="es-ES" sz="2000" dirty="0"/>
          </a:p>
          <a:p>
            <a:pPr algn="just"/>
            <a:r>
              <a:rPr lang="es-ES" sz="2000" b="1" dirty="0" smtClean="0"/>
              <a:t>Conformado </a:t>
            </a:r>
            <a:r>
              <a:rPr lang="es-ES" sz="2000" b="1" dirty="0"/>
              <a:t>por </a:t>
            </a:r>
            <a:r>
              <a:rPr lang="es-ES" sz="2000" b="1" dirty="0" smtClean="0"/>
              <a:t>:</a:t>
            </a:r>
          </a:p>
          <a:p>
            <a:pPr algn="just"/>
            <a:r>
              <a:rPr lang="es-ES" sz="2000" dirty="0" smtClean="0"/>
              <a:t>14 Auxiliares </a:t>
            </a:r>
            <a:r>
              <a:rPr lang="es-ES" sz="2000" dirty="0"/>
              <a:t>en el área de la </a:t>
            </a:r>
            <a:r>
              <a:rPr lang="es-ES" sz="2000" dirty="0" smtClean="0"/>
              <a:t>salud</a:t>
            </a:r>
            <a:r>
              <a:rPr lang="es-ES" sz="2000" dirty="0"/>
              <a:t> </a:t>
            </a:r>
            <a:r>
              <a:rPr lang="es-ES" sz="2000" dirty="0" smtClean="0"/>
              <a:t>o técnicos en salud publicas. Se cuenta con auxiliares con doble titulación como Higienista oral.</a:t>
            </a:r>
            <a:endParaRPr lang="es-ES" sz="2000" dirty="0"/>
          </a:p>
          <a:p>
            <a:pPr algn="just"/>
            <a:endParaRPr lang="es-ES" sz="2000" dirty="0" smtClean="0"/>
          </a:p>
          <a:p>
            <a:pPr algn="just"/>
            <a:endParaRPr lang="es-ES" sz="2000" dirty="0"/>
          </a:p>
        </p:txBody>
      </p:sp>
      <p:pic>
        <p:nvPicPr>
          <p:cNvPr id="2" name="Imagen 1"/>
          <p:cNvPicPr>
            <a:picLocks noChangeAspect="1"/>
          </p:cNvPicPr>
          <p:nvPr/>
        </p:nvPicPr>
        <p:blipFill rotWithShape="1">
          <a:blip r:embed="rId3"/>
          <a:srcRect l="18629" t="12545" r="18833" b="17753"/>
          <a:stretch/>
        </p:blipFill>
        <p:spPr>
          <a:xfrm>
            <a:off x="6608208" y="2153403"/>
            <a:ext cx="4917151" cy="30812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35277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3694457" y="440183"/>
            <a:ext cx="8086726" cy="741225"/>
          </a:xfrm>
        </p:spPr>
        <p:txBody>
          <a:bodyPr>
            <a:noAutofit/>
          </a:bodyPr>
          <a:lstStyle/>
          <a:p>
            <a:r>
              <a:rPr lang="es-MX" sz="2800" dirty="0"/>
              <a:t>Funciones de los </a:t>
            </a:r>
            <a:r>
              <a:rPr lang="es-CO" sz="2800" dirty="0"/>
              <a:t>Auxiliares en Salud </a:t>
            </a:r>
            <a:r>
              <a:rPr lang="es-CO" sz="2800" b="1" dirty="0" smtClean="0"/>
              <a:t> </a:t>
            </a:r>
            <a:br>
              <a:rPr lang="es-CO" sz="2800" b="1" dirty="0" smtClean="0"/>
            </a:br>
            <a:r>
              <a:rPr lang="es-CO" sz="2800" b="1" dirty="0" smtClean="0"/>
              <a:t>Equipo </a:t>
            </a:r>
            <a:r>
              <a:rPr lang="es-CO" sz="2800" b="1" dirty="0"/>
              <a:t>Básico de Avanzada en salud (EBAS): </a:t>
            </a:r>
            <a:endParaRPr lang="es-CO" sz="28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377688" y="1302640"/>
            <a:ext cx="6809959" cy="5262979"/>
          </a:xfrm>
          <a:prstGeom prst="rect">
            <a:avLst/>
          </a:prstGeom>
          <a:noFill/>
        </p:spPr>
        <p:txBody>
          <a:bodyPr wrap="square" rtlCol="0">
            <a:spAutoFit/>
          </a:bodyPr>
          <a:lstStyle/>
          <a:p>
            <a:pPr marL="342900" lvl="0" indent="-342900" algn="just">
              <a:buAutoNum type="arabicPeriod"/>
            </a:pPr>
            <a:r>
              <a:rPr lang="es-CO" sz="1400" dirty="0" smtClean="0"/>
              <a:t>Realizar </a:t>
            </a:r>
            <a:r>
              <a:rPr lang="es-ES" sz="1400" dirty="0"/>
              <a:t>Caracterización de la población</a:t>
            </a:r>
            <a:r>
              <a:rPr lang="es-ES" sz="1400" dirty="0" smtClean="0"/>
              <a:t>.</a:t>
            </a:r>
          </a:p>
          <a:p>
            <a:pPr lvl="0" algn="just"/>
            <a:r>
              <a:rPr lang="es-ES" sz="1400" dirty="0" smtClean="0"/>
              <a:t>(DEBE ESTUDIAR Y APLICAR LA RESOLUCIÓN 3280 DEL 2018)</a:t>
            </a:r>
            <a:endParaRPr lang="es-CO" sz="1400" dirty="0"/>
          </a:p>
          <a:p>
            <a:pPr lvl="0" algn="just"/>
            <a:r>
              <a:rPr lang="es-CO" sz="1400" dirty="0" smtClean="0"/>
              <a:t>2. Realizar </a:t>
            </a:r>
            <a:r>
              <a:rPr lang="es-ES" sz="1400" dirty="0"/>
              <a:t>Educación en salud.</a:t>
            </a:r>
            <a:endParaRPr lang="es-CO" sz="1400" dirty="0"/>
          </a:p>
          <a:p>
            <a:pPr lvl="0" algn="just"/>
            <a:r>
              <a:rPr lang="es-CO" sz="1400" dirty="0" smtClean="0"/>
              <a:t>3. Realizar </a:t>
            </a:r>
            <a:r>
              <a:rPr lang="es-ES" sz="1400" dirty="0"/>
              <a:t>Demanda </a:t>
            </a:r>
            <a:r>
              <a:rPr lang="es-ES" sz="1400" dirty="0" smtClean="0"/>
              <a:t>inducida (Formatos Institucionales) </a:t>
            </a:r>
            <a:r>
              <a:rPr lang="es-ES" sz="1400" dirty="0"/>
              <a:t>- Insumo necesario </a:t>
            </a:r>
            <a:endParaRPr lang="es-ES" sz="1400" dirty="0" smtClean="0"/>
          </a:p>
          <a:p>
            <a:pPr lvl="0" algn="just"/>
            <a:r>
              <a:rPr lang="es-ES" sz="1400" dirty="0" smtClean="0"/>
              <a:t>4. para </a:t>
            </a:r>
            <a:r>
              <a:rPr lang="es-ES" sz="1400" dirty="0"/>
              <a:t>realizar las jornadas de </a:t>
            </a:r>
            <a:r>
              <a:rPr lang="es-ES" sz="1400" dirty="0" smtClean="0"/>
              <a:t>salud.(Notas Anexas)</a:t>
            </a:r>
            <a:endParaRPr lang="es-CO" sz="1400" dirty="0"/>
          </a:p>
          <a:p>
            <a:pPr lvl="0" algn="just"/>
            <a:r>
              <a:rPr lang="es-CO" sz="1400" dirty="0" smtClean="0"/>
              <a:t>5. Realizar </a:t>
            </a:r>
            <a:r>
              <a:rPr lang="es-ES" sz="1400" dirty="0"/>
              <a:t>Seguimiento a niños inasistentes al programa y Vacunación </a:t>
            </a:r>
            <a:r>
              <a:rPr lang="es-ES" sz="1400" dirty="0" smtClean="0"/>
              <a:t>en el </a:t>
            </a:r>
          </a:p>
          <a:p>
            <a:pPr lvl="0" algn="just"/>
            <a:r>
              <a:rPr lang="es-ES" sz="1400" dirty="0" smtClean="0"/>
              <a:t>Programa </a:t>
            </a:r>
            <a:r>
              <a:rPr lang="es-ES" sz="1400" dirty="0"/>
              <a:t>Ampliado de Inmunización (PAI</a:t>
            </a:r>
            <a:r>
              <a:rPr lang="es-ES" sz="1400" dirty="0" smtClean="0"/>
              <a:t>) para completar esquema para la edad.</a:t>
            </a:r>
            <a:endParaRPr lang="es-CO" sz="1400" dirty="0"/>
          </a:p>
          <a:p>
            <a:pPr lvl="0" algn="just"/>
            <a:r>
              <a:rPr lang="es-CO" sz="1400" dirty="0" smtClean="0"/>
              <a:t>6. Realizar </a:t>
            </a:r>
            <a:r>
              <a:rPr lang="es-ES" sz="1400" dirty="0"/>
              <a:t>Toma de citologías zona rural dispersa del municipio. (Personal </a:t>
            </a:r>
            <a:endParaRPr lang="es-ES" sz="1400" dirty="0" smtClean="0"/>
          </a:p>
          <a:p>
            <a:pPr lvl="0" algn="just"/>
            <a:r>
              <a:rPr lang="es-ES" sz="1400" dirty="0" smtClean="0"/>
              <a:t>certificado </a:t>
            </a:r>
            <a:r>
              <a:rPr lang="es-ES" sz="1400" dirty="0"/>
              <a:t>en toma de la citología). </a:t>
            </a:r>
            <a:endParaRPr lang="es-CO" sz="1400" dirty="0"/>
          </a:p>
          <a:p>
            <a:pPr lvl="0" algn="just"/>
            <a:r>
              <a:rPr lang="es-ES" sz="1400" dirty="0" smtClean="0"/>
              <a:t>7. Administración </a:t>
            </a:r>
            <a:r>
              <a:rPr lang="es-ES" sz="1400" dirty="0"/>
              <a:t>tratamiento de enfermedades de interés en salud pública. </a:t>
            </a:r>
            <a:endParaRPr lang="es-ES" sz="1400" dirty="0" smtClean="0"/>
          </a:p>
          <a:p>
            <a:pPr lvl="0" algn="just"/>
            <a:r>
              <a:rPr lang="es-ES" sz="1400" dirty="0" smtClean="0"/>
              <a:t>(</a:t>
            </a:r>
            <a:r>
              <a:rPr lang="es-ES" sz="1400" dirty="0"/>
              <a:t>Tuberculosis, L</a:t>
            </a:r>
            <a:r>
              <a:rPr lang="es-CO" sz="1400" dirty="0" err="1"/>
              <a:t>eishmaniasis</a:t>
            </a:r>
            <a:r>
              <a:rPr lang="es-CO" sz="1400" dirty="0"/>
              <a:t>, Lepra</a:t>
            </a:r>
            <a:r>
              <a:rPr lang="es-CO" sz="1400" dirty="0" smtClean="0"/>
              <a:t>) siempre y cuando tenga pacientes.</a:t>
            </a:r>
            <a:endParaRPr lang="es-CO" sz="1400" dirty="0"/>
          </a:p>
          <a:p>
            <a:pPr lvl="0" algn="just"/>
            <a:r>
              <a:rPr lang="es-CO" sz="1400" dirty="0" smtClean="0"/>
              <a:t>8. Realizar </a:t>
            </a:r>
            <a:r>
              <a:rPr lang="es-CO" sz="1400" dirty="0"/>
              <a:t>y </a:t>
            </a:r>
            <a:r>
              <a:rPr lang="es-ES" sz="1400" dirty="0"/>
              <a:t>asistir a las jornadas de salud programadas en la zona.</a:t>
            </a:r>
            <a:endParaRPr lang="es-CO" sz="1400" dirty="0"/>
          </a:p>
          <a:p>
            <a:pPr lvl="0" algn="just"/>
            <a:r>
              <a:rPr lang="es-CO" sz="1400" dirty="0" smtClean="0"/>
              <a:t>9.Realizar </a:t>
            </a:r>
            <a:r>
              <a:rPr lang="es-CO" sz="1400" dirty="0"/>
              <a:t>Apoyo en las actividades PIC destinados a proteger, promover y </a:t>
            </a:r>
            <a:endParaRPr lang="es-CO" sz="1400" dirty="0" smtClean="0"/>
          </a:p>
          <a:p>
            <a:pPr lvl="0" algn="just"/>
            <a:r>
              <a:rPr lang="es-CO" sz="1400" dirty="0" smtClean="0"/>
              <a:t>mantener </a:t>
            </a:r>
            <a:r>
              <a:rPr lang="es-CO" sz="1400" dirty="0"/>
              <a:t>la salud de los habitantes del municipio.</a:t>
            </a:r>
          </a:p>
          <a:p>
            <a:pPr lvl="0" algn="just"/>
            <a:r>
              <a:rPr lang="es-CO" sz="1400" dirty="0" smtClean="0"/>
              <a:t>10. Realizar </a:t>
            </a:r>
            <a:r>
              <a:rPr lang="es-CO" sz="1400" dirty="0"/>
              <a:t>seguimiento e intervención a la población objeto de la Ruta de Desnutrición.</a:t>
            </a:r>
          </a:p>
          <a:p>
            <a:pPr lvl="0" algn="just"/>
            <a:r>
              <a:rPr lang="es-CO" sz="1400" dirty="0" smtClean="0"/>
              <a:t>11. Realizar </a:t>
            </a:r>
            <a:r>
              <a:rPr lang="es-CO" sz="1400" dirty="0"/>
              <a:t>Captación de gestantes en el primer trimestre de </a:t>
            </a:r>
            <a:r>
              <a:rPr lang="es-CO" sz="1400" dirty="0" smtClean="0"/>
              <a:t>embarazo</a:t>
            </a:r>
          </a:p>
          <a:p>
            <a:pPr lvl="0" algn="just"/>
            <a:r>
              <a:rPr lang="es-CO" sz="1400" dirty="0" smtClean="0"/>
              <a:t> </a:t>
            </a:r>
            <a:r>
              <a:rPr lang="es-CO" sz="1400" dirty="0"/>
              <a:t>y realizar seguimiento a cada una de ellas</a:t>
            </a:r>
            <a:r>
              <a:rPr lang="es-CO" sz="1400" dirty="0" smtClean="0"/>
              <a:t>.</a:t>
            </a:r>
          </a:p>
          <a:p>
            <a:pPr lvl="0" algn="just"/>
            <a:r>
              <a:rPr lang="es-CO" sz="1400" dirty="0" smtClean="0"/>
              <a:t>12. Entregar cronograma mensual con el visto bueno del Líder de APS.</a:t>
            </a:r>
          </a:p>
          <a:p>
            <a:pPr lvl="0" algn="just"/>
            <a:r>
              <a:rPr lang="es-CO" sz="1400" dirty="0" smtClean="0"/>
              <a:t>13. Realizar </a:t>
            </a:r>
            <a:r>
              <a:rPr lang="es-CO" sz="1400" dirty="0"/>
              <a:t>el Reporte oportunamente en caso de presentación de evento </a:t>
            </a:r>
            <a:endParaRPr lang="es-CO" sz="1400" dirty="0" smtClean="0"/>
          </a:p>
          <a:p>
            <a:pPr lvl="0" algn="just"/>
            <a:r>
              <a:rPr lang="es-CO" sz="1400" dirty="0" smtClean="0"/>
              <a:t>adverso </a:t>
            </a:r>
            <a:r>
              <a:rPr lang="es-CO" sz="1400" dirty="0"/>
              <a:t>o falla de calidad.</a:t>
            </a:r>
          </a:p>
          <a:p>
            <a:pPr lvl="0" algn="just"/>
            <a:r>
              <a:rPr lang="es-CO" sz="1400" dirty="0" smtClean="0"/>
              <a:t>14. Orientar </a:t>
            </a:r>
            <a:r>
              <a:rPr lang="es-CO" sz="1400" dirty="0"/>
              <a:t>a la población sobre el portafolio de servicios institucional.</a:t>
            </a:r>
          </a:p>
          <a:p>
            <a:pPr lvl="0" algn="just"/>
            <a:endParaRPr lang="es-CO" sz="1400" dirty="0"/>
          </a:p>
          <a:p>
            <a:pPr algn="just"/>
            <a:endParaRPr lang="es-ES" sz="1400" dirty="0" smtClean="0"/>
          </a:p>
          <a:p>
            <a:pPr algn="just"/>
            <a:endParaRPr lang="es-ES" sz="1400" dirty="0"/>
          </a:p>
        </p:txBody>
      </p:sp>
      <p:pic>
        <p:nvPicPr>
          <p:cNvPr id="11" name="Picture 9" descr="G:\FOTOS APS\IMG-20150519-WA00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4627" y="1470990"/>
            <a:ext cx="3454678" cy="44378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4374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330934" y="669969"/>
            <a:ext cx="8086726" cy="741225"/>
          </a:xfrm>
        </p:spPr>
        <p:txBody>
          <a:bodyPr>
            <a:noAutofit/>
          </a:bodyPr>
          <a:lstStyle/>
          <a:p>
            <a:r>
              <a:rPr lang="es-ES" sz="2800" b="1" dirty="0" smtClean="0"/>
              <a:t>EQUIPO </a:t>
            </a:r>
            <a:r>
              <a:rPr lang="es-ES" sz="2800" b="1" dirty="0"/>
              <a:t>BÁSICO DE INTERVENCIÓN EN SALUD (EBIS):</a:t>
            </a:r>
            <a:endParaRPr lang="es-CO" sz="28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561446" y="2176529"/>
            <a:ext cx="6136386" cy="3631763"/>
          </a:xfrm>
          <a:prstGeom prst="rect">
            <a:avLst/>
          </a:prstGeom>
          <a:noFill/>
        </p:spPr>
        <p:txBody>
          <a:bodyPr wrap="square" rtlCol="0">
            <a:spAutoFit/>
          </a:bodyPr>
          <a:lstStyle/>
          <a:p>
            <a:pPr algn="just"/>
            <a:r>
              <a:rPr lang="es-ES" sz="1600" b="1" dirty="0" smtClean="0"/>
              <a:t>EQUIPO </a:t>
            </a:r>
            <a:r>
              <a:rPr lang="es-ES" sz="1600" b="1" dirty="0"/>
              <a:t>BÁSICO DE INTERVENCIÓN EN SALUD (EBIS): </a:t>
            </a:r>
            <a:r>
              <a:rPr lang="es-ES" sz="1600" b="1" dirty="0" smtClean="0"/>
              <a:t>El </a:t>
            </a:r>
            <a:r>
              <a:rPr lang="es-ES" sz="1600" dirty="0" smtClean="0"/>
              <a:t>Talento </a:t>
            </a:r>
            <a:r>
              <a:rPr lang="es-ES" sz="1600" dirty="0"/>
              <a:t>humano en salud que realiza atenciones en salud según Resolución 3280 del 2028 en el área extramural (Profesionales, técnicos y conductores): Dos (2) médicos, dos (2) enfermeros, dos (2) odontólogos, tres (3) auxiliares en salud oral (Higienista oral) y dos (2) conductores</a:t>
            </a:r>
            <a:r>
              <a:rPr lang="es-ES" sz="1600" dirty="0" smtClean="0"/>
              <a:t>. Están distribuidos en dos (2) grupos.</a:t>
            </a:r>
          </a:p>
          <a:p>
            <a:pPr algn="just"/>
            <a:endParaRPr lang="es-CO" sz="1600" dirty="0" smtClean="0"/>
          </a:p>
          <a:p>
            <a:pPr algn="just"/>
            <a:r>
              <a:rPr lang="es-CO" sz="1600" b="1" dirty="0" smtClean="0"/>
              <a:t>Cada grupo esta Conformado por: </a:t>
            </a:r>
          </a:p>
          <a:p>
            <a:pPr algn="just"/>
            <a:r>
              <a:rPr lang="es-CO" sz="1600" dirty="0" smtClean="0"/>
              <a:t>Un (1) Médico(a) general. </a:t>
            </a:r>
            <a:endParaRPr lang="es-CO" sz="1600" dirty="0"/>
          </a:p>
          <a:p>
            <a:pPr algn="just"/>
            <a:r>
              <a:rPr lang="es-CO" sz="1600" dirty="0"/>
              <a:t>Un (1) </a:t>
            </a:r>
            <a:r>
              <a:rPr lang="es-CO" sz="1600" dirty="0" smtClean="0"/>
              <a:t>Enfermero(a). </a:t>
            </a:r>
            <a:endParaRPr lang="es-CO" sz="1600" dirty="0"/>
          </a:p>
          <a:p>
            <a:pPr algn="just"/>
            <a:r>
              <a:rPr lang="es-CO" sz="1600" dirty="0"/>
              <a:t>Un (1) </a:t>
            </a:r>
            <a:r>
              <a:rPr lang="es-CO" sz="1600" dirty="0" smtClean="0"/>
              <a:t>Odontólogo(a). </a:t>
            </a:r>
            <a:endParaRPr lang="es-CO" sz="1600" dirty="0"/>
          </a:p>
          <a:p>
            <a:pPr algn="just"/>
            <a:r>
              <a:rPr lang="es-CO" sz="1600" dirty="0"/>
              <a:t>Un (1) </a:t>
            </a:r>
            <a:r>
              <a:rPr lang="es-ES" sz="1600" dirty="0" smtClean="0"/>
              <a:t>Auxiliares </a:t>
            </a:r>
            <a:r>
              <a:rPr lang="es-ES" sz="1600" dirty="0"/>
              <a:t>en Salud Oral (higienistas orales). </a:t>
            </a:r>
          </a:p>
          <a:p>
            <a:pPr algn="just"/>
            <a:r>
              <a:rPr lang="es-CO" sz="1600" dirty="0"/>
              <a:t>Un (1) Conductores. </a:t>
            </a:r>
          </a:p>
          <a:p>
            <a:pPr algn="just"/>
            <a:endParaRPr lang="es-ES" sz="1600" dirty="0"/>
          </a:p>
        </p:txBody>
      </p:sp>
      <p:pic>
        <p:nvPicPr>
          <p:cNvPr id="12" name="Imagen 11"/>
          <p:cNvPicPr>
            <a:picLocks noChangeAspect="1"/>
          </p:cNvPicPr>
          <p:nvPr/>
        </p:nvPicPr>
        <p:blipFill rotWithShape="1">
          <a:blip r:embed="rId3"/>
          <a:srcRect l="194" t="13270" r="23837" b="12998"/>
          <a:stretch/>
        </p:blipFill>
        <p:spPr>
          <a:xfrm>
            <a:off x="7157420" y="2176529"/>
            <a:ext cx="4745544" cy="34257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61111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099114" y="760032"/>
            <a:ext cx="8086726" cy="741225"/>
          </a:xfrm>
        </p:spPr>
        <p:txBody>
          <a:bodyPr>
            <a:noAutofit/>
          </a:bodyPr>
          <a:lstStyle/>
          <a:p>
            <a:r>
              <a:rPr lang="es-MX" sz="2800" dirty="0"/>
              <a:t>Funciones de los </a:t>
            </a:r>
            <a:r>
              <a:rPr lang="es-CO" sz="2800" dirty="0"/>
              <a:t>Auxiliares en Salud </a:t>
            </a:r>
            <a:r>
              <a:rPr lang="es-CO" sz="2800" b="1" dirty="0"/>
              <a:t> </a:t>
            </a:r>
            <a:br>
              <a:rPr lang="es-CO" sz="2800" b="1" dirty="0"/>
            </a:br>
            <a:r>
              <a:rPr lang="es-ES" sz="2800" b="1" dirty="0" smtClean="0"/>
              <a:t>EQUIPO </a:t>
            </a:r>
            <a:r>
              <a:rPr lang="es-ES" sz="2800" b="1" dirty="0"/>
              <a:t>BÁSICO DE INTERVENCIÓN EN SALUD (EBIS):</a:t>
            </a:r>
            <a:endParaRPr lang="es-CO" sz="28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366014" y="1635586"/>
            <a:ext cx="6559826" cy="4524315"/>
          </a:xfrm>
          <a:prstGeom prst="rect">
            <a:avLst/>
          </a:prstGeom>
          <a:noFill/>
        </p:spPr>
        <p:txBody>
          <a:bodyPr wrap="square" rtlCol="0">
            <a:spAutoFit/>
          </a:bodyPr>
          <a:lstStyle/>
          <a:p>
            <a:pPr lvl="0"/>
            <a:r>
              <a:rPr lang="es-CO" dirty="0"/>
              <a:t>Realizar Valoración el crecimiento y desarrollo (físico, motriz, cognitivo y socioemocional). </a:t>
            </a:r>
          </a:p>
          <a:p>
            <a:pPr lvl="0"/>
            <a:r>
              <a:rPr lang="es-CO" dirty="0"/>
              <a:t>Realizar Valoración al estado nutricional y realizar seguimiento </a:t>
            </a:r>
            <a:endParaRPr lang="es-CO" dirty="0" smtClean="0"/>
          </a:p>
          <a:p>
            <a:pPr lvl="0"/>
            <a:r>
              <a:rPr lang="es-CO" dirty="0" smtClean="0"/>
              <a:t>a </a:t>
            </a:r>
            <a:r>
              <a:rPr lang="es-CO" dirty="0"/>
              <a:t>los parámetros antropométricos.</a:t>
            </a:r>
          </a:p>
          <a:p>
            <a:pPr lvl="0"/>
            <a:r>
              <a:rPr lang="es-CO" dirty="0"/>
              <a:t>Realizar Valoración en las prácticas alimentarias. </a:t>
            </a:r>
          </a:p>
          <a:p>
            <a:pPr lvl="0"/>
            <a:r>
              <a:rPr lang="es-CO" dirty="0"/>
              <a:t>Realizar Valoración auditiva y comunicativa.</a:t>
            </a:r>
          </a:p>
          <a:p>
            <a:pPr lvl="0"/>
            <a:r>
              <a:rPr lang="es-CO" dirty="0"/>
              <a:t>Realizar Valoración de la salud visual. </a:t>
            </a:r>
          </a:p>
          <a:p>
            <a:pPr lvl="0"/>
            <a:r>
              <a:rPr lang="es-CO" dirty="0"/>
              <a:t>Realizar Valoración de la salud sexual. </a:t>
            </a:r>
          </a:p>
          <a:p>
            <a:pPr lvl="0"/>
            <a:r>
              <a:rPr lang="es-CO" dirty="0"/>
              <a:t>Realizar Valoración dinámica familiar como apoyo al desarrollo integral. </a:t>
            </a:r>
          </a:p>
          <a:p>
            <a:pPr lvl="0"/>
            <a:r>
              <a:rPr lang="es-CO" dirty="0"/>
              <a:t>Valorar el contexto </a:t>
            </a:r>
            <a:r>
              <a:rPr lang="es-CO" dirty="0" smtClean="0"/>
              <a:t>social, redes </a:t>
            </a:r>
            <a:r>
              <a:rPr lang="es-CO" dirty="0"/>
              <a:t>de apoyo social y comunitario. </a:t>
            </a:r>
          </a:p>
          <a:p>
            <a:pPr lvl="0"/>
            <a:r>
              <a:rPr lang="es-CO" dirty="0"/>
              <a:t>Verificar el esquema de vacunación. </a:t>
            </a:r>
          </a:p>
          <a:p>
            <a:pPr lvl="0"/>
            <a:r>
              <a:rPr lang="es-CO" dirty="0"/>
              <a:t>Brindar Información en salud a las niñas o niños, a sus familias </a:t>
            </a:r>
            <a:endParaRPr lang="es-CO" dirty="0" smtClean="0"/>
          </a:p>
          <a:p>
            <a:pPr lvl="0"/>
            <a:r>
              <a:rPr lang="es-CO" dirty="0" smtClean="0"/>
              <a:t>o </a:t>
            </a:r>
            <a:r>
              <a:rPr lang="es-CO" dirty="0"/>
              <a:t>cuidadores.</a:t>
            </a:r>
          </a:p>
          <a:p>
            <a:pPr lvl="0"/>
            <a:r>
              <a:rPr lang="es-CO" dirty="0"/>
              <a:t>Realizar atenciones de las rutas integrales en salud.</a:t>
            </a:r>
          </a:p>
          <a:p>
            <a:pPr algn="just"/>
            <a:endParaRPr lang="es-ES" dirty="0"/>
          </a:p>
        </p:txBody>
      </p:sp>
      <p:pic>
        <p:nvPicPr>
          <p:cNvPr id="2" name="Imagen 1"/>
          <p:cNvPicPr>
            <a:picLocks noChangeAspect="1"/>
          </p:cNvPicPr>
          <p:nvPr/>
        </p:nvPicPr>
        <p:blipFill rotWithShape="1">
          <a:blip r:embed="rId3"/>
          <a:srcRect l="19507" t="26102" r="36821" b="25995"/>
          <a:stretch/>
        </p:blipFill>
        <p:spPr>
          <a:xfrm>
            <a:off x="6693611" y="1904243"/>
            <a:ext cx="5271807" cy="36692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84986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416534" y="817416"/>
            <a:ext cx="8086726" cy="741225"/>
          </a:xfrm>
        </p:spPr>
        <p:txBody>
          <a:bodyPr>
            <a:noAutofit/>
          </a:bodyPr>
          <a:lstStyle/>
          <a:p>
            <a:r>
              <a:rPr lang="es-MX" sz="2800" dirty="0"/>
              <a:t>Funciones de los </a:t>
            </a:r>
            <a:r>
              <a:rPr lang="es-CO" sz="2800" dirty="0"/>
              <a:t>Auxiliares en Salud </a:t>
            </a:r>
            <a:r>
              <a:rPr lang="es-CO" sz="2800" b="1" dirty="0"/>
              <a:t> </a:t>
            </a:r>
            <a:br>
              <a:rPr lang="es-CO" sz="2800" b="1" dirty="0"/>
            </a:br>
            <a:r>
              <a:rPr lang="es-ES" sz="2800" b="1" dirty="0" smtClean="0"/>
              <a:t>EQUIPO </a:t>
            </a:r>
            <a:r>
              <a:rPr lang="es-ES" sz="2800" b="1" dirty="0"/>
              <a:t>BÁSICO DE INTERVENCIÓN EN SALUD (EBIS):</a:t>
            </a:r>
            <a:endParaRPr lang="es-CO" sz="28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508000" y="1751700"/>
            <a:ext cx="6780697" cy="4247317"/>
          </a:xfrm>
          <a:prstGeom prst="rect">
            <a:avLst/>
          </a:prstGeom>
          <a:noFill/>
        </p:spPr>
        <p:txBody>
          <a:bodyPr wrap="square" rtlCol="0">
            <a:spAutoFit/>
          </a:bodyPr>
          <a:lstStyle/>
          <a:p>
            <a:pPr lvl="0" algn="just"/>
            <a:r>
              <a:rPr lang="es-CO" dirty="0"/>
              <a:t>Realizar consulta médica.</a:t>
            </a:r>
          </a:p>
          <a:p>
            <a:pPr lvl="0" algn="just"/>
            <a:r>
              <a:rPr lang="es-CO" dirty="0"/>
              <a:t>Realizar la entrega de medicamentos derivados de la atención de las rutas integrales en salud.</a:t>
            </a:r>
          </a:p>
          <a:p>
            <a:pPr lvl="0" algn="just"/>
            <a:r>
              <a:rPr lang="es-CO" dirty="0"/>
              <a:t>Valorar la capacidad funcional (fragilidad, actividades básicas e instrumentales).</a:t>
            </a:r>
          </a:p>
          <a:p>
            <a:pPr lvl="0" algn="just"/>
            <a:r>
              <a:rPr lang="es-CO" dirty="0"/>
              <a:t>Aplicar, verificar u ordenar pruebas tamiz para detección temprana de alteraciones en la salud del adulto.</a:t>
            </a:r>
          </a:p>
          <a:p>
            <a:pPr lvl="0" algn="just"/>
            <a:r>
              <a:rPr lang="es-CO" dirty="0"/>
              <a:t>Realizar Consulta Preconcepcional. </a:t>
            </a:r>
          </a:p>
          <a:p>
            <a:pPr lvl="0" algn="just"/>
            <a:r>
              <a:rPr lang="es-CO" dirty="0"/>
              <a:t>Realizar Valoración en promoción y apoyo de la lactancia materna. </a:t>
            </a:r>
          </a:p>
          <a:p>
            <a:pPr lvl="0" algn="just"/>
            <a:r>
              <a:rPr lang="es-CO" dirty="0"/>
              <a:t>Realizar Detección temprana de cáncer de cuello uterino. </a:t>
            </a:r>
          </a:p>
          <a:p>
            <a:pPr lvl="0" algn="just"/>
            <a:r>
              <a:rPr lang="es-CO" dirty="0"/>
              <a:t>Realizar Detección temprana de cáncer de mama. </a:t>
            </a:r>
          </a:p>
          <a:p>
            <a:pPr lvl="0" algn="just"/>
            <a:r>
              <a:rPr lang="es-CO" dirty="0"/>
              <a:t>Realizar Detección temprana de cáncer de próstata. </a:t>
            </a:r>
          </a:p>
          <a:p>
            <a:pPr lvl="0" algn="just"/>
            <a:r>
              <a:rPr lang="es-CO" dirty="0"/>
              <a:t>Realizar Detección temprana de colon y recto. </a:t>
            </a:r>
          </a:p>
          <a:p>
            <a:pPr lvl="0" algn="just"/>
            <a:r>
              <a:rPr lang="es-CO" dirty="0"/>
              <a:t>Realizar Educación en salud.</a:t>
            </a:r>
          </a:p>
          <a:p>
            <a:pPr algn="just"/>
            <a:endParaRPr lang="es-ES" dirty="0"/>
          </a:p>
        </p:txBody>
      </p:sp>
      <p:sp>
        <p:nvSpPr>
          <p:cNvPr id="11" name="Rectángulo 10"/>
          <p:cNvSpPr/>
          <p:nvPr/>
        </p:nvSpPr>
        <p:spPr>
          <a:xfrm>
            <a:off x="8321238" y="4068417"/>
            <a:ext cx="2795428" cy="1930600"/>
          </a:xfrm>
          <a:prstGeom prst="rect">
            <a:avLst/>
          </a:prstGeom>
          <a:blipFill rotWithShape="1">
            <a:blip r:embed="rId3"/>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2" name="Picture 6" descr="G:\FOTOS APS\IMG_6683.JPG"/>
          <p:cNvPicPr>
            <a:picLocks noChangeAspect="1" noChangeArrowheads="1"/>
          </p:cNvPicPr>
          <p:nvPr/>
        </p:nvPicPr>
        <p:blipFill>
          <a:blip r:embed="rId4" cstate="print">
            <a:extLst>
              <a:ext uri="{28A0092B-C50C-407E-A947-70E740481C1C}">
                <a14:useLocalDpi xmlns:a14="http://schemas.microsoft.com/office/drawing/2010/main" val="0"/>
              </a:ext>
            </a:extLst>
          </a:blip>
          <a:srcRect l="8170" r="24783" b="17279"/>
          <a:stretch>
            <a:fillRect/>
          </a:stretch>
        </p:blipFill>
        <p:spPr bwMode="auto">
          <a:xfrm>
            <a:off x="8321238" y="2166082"/>
            <a:ext cx="2795428" cy="17092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117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663277" y="880570"/>
            <a:ext cx="8086726" cy="741225"/>
          </a:xfrm>
        </p:spPr>
        <p:txBody>
          <a:bodyPr>
            <a:noAutofit/>
          </a:bodyPr>
          <a:lstStyle/>
          <a:p>
            <a:r>
              <a:rPr lang="es-MX" sz="2800" dirty="0"/>
              <a:t>Funciones </a:t>
            </a:r>
            <a:r>
              <a:rPr lang="es-CO" sz="2800" dirty="0"/>
              <a:t>Salud oral (Odontólogos - Auxiliares en salud oral) </a:t>
            </a:r>
            <a:r>
              <a:rPr lang="es-CO" sz="2800" b="1" dirty="0"/>
              <a:t>Equipo Básico de Intervención en salud (EBIS): </a:t>
            </a:r>
            <a:endParaRPr lang="es-CO" sz="28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441741" y="2209041"/>
            <a:ext cx="6162259" cy="3170099"/>
          </a:xfrm>
          <a:prstGeom prst="rect">
            <a:avLst/>
          </a:prstGeom>
          <a:noFill/>
        </p:spPr>
        <p:txBody>
          <a:bodyPr wrap="square" rtlCol="0">
            <a:spAutoFit/>
          </a:bodyPr>
          <a:lstStyle/>
          <a:p>
            <a:r>
              <a:rPr lang="es-CO" sz="2000" b="1" dirty="0"/>
              <a:t> </a:t>
            </a:r>
            <a:r>
              <a:rPr lang="es-CO" sz="2000" dirty="0" smtClean="0"/>
              <a:t>- Valorar </a:t>
            </a:r>
            <a:r>
              <a:rPr lang="es-CO" sz="2000" dirty="0"/>
              <a:t>las estructuras dentomaxilofaciales y su funcionalidad. </a:t>
            </a:r>
          </a:p>
          <a:p>
            <a:pPr lvl="0"/>
            <a:r>
              <a:rPr lang="es-CO" sz="2000" dirty="0" smtClean="0"/>
              <a:t>- Realizar </a:t>
            </a:r>
            <a:r>
              <a:rPr lang="es-CO" sz="2000" dirty="0"/>
              <a:t>Consulta odontológicas según curso de vida.</a:t>
            </a:r>
          </a:p>
          <a:p>
            <a:pPr lvl="0"/>
            <a:r>
              <a:rPr lang="es-CO" sz="2000" dirty="0" smtClean="0"/>
              <a:t>- Realizar </a:t>
            </a:r>
            <a:r>
              <a:rPr lang="es-CO" sz="2000" dirty="0"/>
              <a:t>Atenciones en salud </a:t>
            </a:r>
            <a:r>
              <a:rPr lang="es-CO" sz="2000" dirty="0" smtClean="0"/>
              <a:t>bucal.</a:t>
            </a:r>
          </a:p>
          <a:p>
            <a:pPr lvl="0"/>
            <a:r>
              <a:rPr lang="es-CO" sz="2000" dirty="0" smtClean="0"/>
              <a:t>- Consulta </a:t>
            </a:r>
            <a:r>
              <a:rPr lang="es-CO" sz="2000" dirty="0"/>
              <a:t>odontológica y procedimientos.</a:t>
            </a:r>
          </a:p>
          <a:p>
            <a:pPr lvl="0"/>
            <a:r>
              <a:rPr lang="es-CO" sz="2000" dirty="0" smtClean="0"/>
              <a:t>- Realizar </a:t>
            </a:r>
            <a:r>
              <a:rPr lang="es-CO" sz="2000" dirty="0"/>
              <a:t>Profilaxis y remoción de placa bacteriana.</a:t>
            </a:r>
          </a:p>
          <a:p>
            <a:pPr lvl="0"/>
            <a:r>
              <a:rPr lang="es-CO" sz="2000" dirty="0" smtClean="0"/>
              <a:t>- Realizar </a:t>
            </a:r>
            <a:r>
              <a:rPr lang="es-CO" sz="2000" dirty="0"/>
              <a:t>Aplicación de flúor en barniz.</a:t>
            </a:r>
          </a:p>
          <a:p>
            <a:pPr lvl="0"/>
            <a:r>
              <a:rPr lang="es-CO" sz="2000" dirty="0" smtClean="0"/>
              <a:t>- Realizar </a:t>
            </a:r>
            <a:r>
              <a:rPr lang="es-CO" sz="2000" dirty="0"/>
              <a:t>Aplicación de sellantes.</a:t>
            </a:r>
          </a:p>
          <a:p>
            <a:pPr lvl="0"/>
            <a:r>
              <a:rPr lang="es-CO" sz="2000" dirty="0" smtClean="0"/>
              <a:t>- Realizar </a:t>
            </a:r>
            <a:r>
              <a:rPr lang="es-CO" sz="2000" dirty="0"/>
              <a:t>Detartraje supragingival.</a:t>
            </a:r>
          </a:p>
          <a:p>
            <a:pPr lvl="0"/>
            <a:r>
              <a:rPr lang="es-CO" sz="2000" dirty="0" smtClean="0"/>
              <a:t>- Realizar </a:t>
            </a:r>
            <a:r>
              <a:rPr lang="es-CO" sz="2000" dirty="0"/>
              <a:t>Educación en salud oral</a:t>
            </a:r>
            <a:r>
              <a:rPr lang="es-CO" sz="2000" dirty="0" smtClean="0"/>
              <a:t>.</a:t>
            </a:r>
            <a:endParaRPr lang="es-CO" sz="2000" dirty="0"/>
          </a:p>
        </p:txBody>
      </p:sp>
      <p:sp>
        <p:nvSpPr>
          <p:cNvPr id="10" name="Rectángulo 9"/>
          <p:cNvSpPr/>
          <p:nvPr/>
        </p:nvSpPr>
        <p:spPr>
          <a:xfrm>
            <a:off x="7001568" y="2020357"/>
            <a:ext cx="4348604" cy="3466044"/>
          </a:xfrm>
          <a:prstGeom prst="rect">
            <a:avLst/>
          </a:prstGeom>
          <a:blipFill rotWithShape="1">
            <a:blip r:embed="rId3"/>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031814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3E8FBC7-D546-22AC-029F-AC8243DB9F9D}"/>
              </a:ext>
            </a:extLst>
          </p:cNvPr>
          <p:cNvSpPr>
            <a:spLocks noGrp="1"/>
          </p:cNvSpPr>
          <p:nvPr>
            <p:ph type="ctrTitle"/>
          </p:nvPr>
        </p:nvSpPr>
        <p:spPr>
          <a:xfrm>
            <a:off x="761997" y="2280663"/>
            <a:ext cx="10668000" cy="1613449"/>
          </a:xfrm>
        </p:spPr>
        <p:txBody>
          <a:bodyPr>
            <a:noAutofit/>
          </a:bodyPr>
          <a:lstStyle/>
          <a:p>
            <a:r>
              <a:rPr lang="es-CO" sz="4800" b="1" dirty="0" smtClean="0">
                <a:solidFill>
                  <a:srgbClr val="009900"/>
                </a:solidFill>
                <a:latin typeface="Arial Black" panose="020B0A04020102020204" pitchFamily="34" charset="0"/>
              </a:rPr>
              <a:t>Inducción</a:t>
            </a:r>
            <a:r>
              <a:rPr lang="es-CO" sz="4800" b="1" dirty="0">
                <a:solidFill>
                  <a:srgbClr val="009900"/>
                </a:solidFill>
                <a:latin typeface="Arial Black" panose="020B0A04020102020204" pitchFamily="34" charset="0"/>
              </a:rPr>
              <a:t> </a:t>
            </a:r>
            <a:r>
              <a:rPr lang="es-CO" sz="4800" b="1" dirty="0" smtClean="0">
                <a:solidFill>
                  <a:srgbClr val="009900"/>
                </a:solidFill>
                <a:latin typeface="Arial Black" panose="020B0A04020102020204" pitchFamily="34" charset="0"/>
              </a:rPr>
              <a:t>Especifica(APS</a:t>
            </a:r>
            <a:r>
              <a:rPr lang="es-CO" sz="4800" b="1" dirty="0">
                <a:solidFill>
                  <a:srgbClr val="009900"/>
                </a:solidFill>
                <a:latin typeface="Arial Black" panose="020B0A04020102020204" pitchFamily="34" charset="0"/>
              </a:rPr>
              <a:t>) </a:t>
            </a:r>
            <a:r>
              <a:rPr lang="es-CO" sz="4800" b="1" dirty="0" smtClean="0">
                <a:solidFill>
                  <a:srgbClr val="009900"/>
                </a:solidFill>
                <a:latin typeface="Arial Black" panose="020B0A04020102020204" pitchFamily="34" charset="0"/>
              </a:rPr>
              <a:t/>
            </a:r>
            <a:br>
              <a:rPr lang="es-CO" sz="4800" b="1" dirty="0" smtClean="0">
                <a:solidFill>
                  <a:srgbClr val="009900"/>
                </a:solidFill>
                <a:latin typeface="Arial Black" panose="020B0A04020102020204" pitchFamily="34" charset="0"/>
              </a:rPr>
            </a:br>
            <a:r>
              <a:rPr lang="es-CO" sz="2400" b="1" dirty="0" smtClean="0">
                <a:latin typeface="Arial Black" panose="020B0A04020102020204" pitchFamily="34" charset="0"/>
              </a:rPr>
              <a:t>Atención Primaria en Salud </a:t>
            </a:r>
            <a:br>
              <a:rPr lang="es-CO" sz="2400" b="1" dirty="0" smtClean="0">
                <a:latin typeface="Arial Black" panose="020B0A04020102020204" pitchFamily="34" charset="0"/>
              </a:rPr>
            </a:br>
            <a:r>
              <a:rPr lang="es-CO" sz="2400" b="1" dirty="0" smtClean="0">
                <a:latin typeface="Arial Black" panose="020B0A04020102020204" pitchFamily="34" charset="0"/>
              </a:rPr>
              <a:t> Atención Modalidad extramural en la ESE San Sebastián</a:t>
            </a:r>
            <a:endParaRPr lang="es-CO" sz="4800" b="1" dirty="0">
              <a:latin typeface="Arial Black" panose="020B0A04020102020204" pitchFamily="34" charset="0"/>
            </a:endParaRPr>
          </a:p>
        </p:txBody>
      </p:sp>
      <p:sp>
        <p:nvSpPr>
          <p:cNvPr id="3" name="Subtítulo 2">
            <a:extLst>
              <a:ext uri="{FF2B5EF4-FFF2-40B4-BE49-F238E27FC236}">
                <a16:creationId xmlns="" xmlns:a16="http://schemas.microsoft.com/office/drawing/2014/main" id="{4564BB40-C440-0323-B1DC-FCBE12CF47D7}"/>
              </a:ext>
            </a:extLst>
          </p:cNvPr>
          <p:cNvSpPr>
            <a:spLocks noGrp="1"/>
          </p:cNvSpPr>
          <p:nvPr>
            <p:ph type="subTitle" idx="1"/>
          </p:nvPr>
        </p:nvSpPr>
        <p:spPr>
          <a:xfrm>
            <a:off x="3079081" y="4943061"/>
            <a:ext cx="6422728" cy="1046922"/>
          </a:xfrm>
        </p:spPr>
        <p:txBody>
          <a:bodyPr>
            <a:normAutofit fontScale="92500" lnSpcReduction="20000"/>
          </a:bodyPr>
          <a:lstStyle/>
          <a:p>
            <a:r>
              <a:rPr lang="es-CO" sz="4000" b="1" dirty="0"/>
              <a:t>Andrés Felipe Calderón Lemus</a:t>
            </a:r>
            <a:endParaRPr lang="es-CO" sz="4000" dirty="0"/>
          </a:p>
          <a:p>
            <a:r>
              <a:rPr lang="es-CO" sz="1500" b="1" dirty="0"/>
              <a:t>Enfermero Jefe. Esp. Auditoria en Salud y Gerencia de la Calidad.</a:t>
            </a:r>
            <a:endParaRPr lang="es-CO" sz="1500" dirty="0"/>
          </a:p>
          <a:p>
            <a:r>
              <a:rPr lang="es-CO" sz="1500" b="1" dirty="0"/>
              <a:t>Líder APS</a:t>
            </a:r>
            <a:endParaRPr lang="es-CO" sz="1500" dirty="0"/>
          </a:p>
        </p:txBody>
      </p:sp>
      <p:pic>
        <p:nvPicPr>
          <p:cNvPr id="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4427" y="900707"/>
            <a:ext cx="1479859" cy="137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7314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681701" y="493813"/>
            <a:ext cx="9044355" cy="877358"/>
          </a:xfrm>
        </p:spPr>
        <p:txBody>
          <a:bodyPr>
            <a:noAutofit/>
          </a:bodyPr>
          <a:lstStyle/>
          <a:p>
            <a:r>
              <a:rPr lang="es-ES" sz="2800" b="1" dirty="0" smtClean="0"/>
              <a:t>INDUCCIÓN ESPECIFICA</a:t>
            </a:r>
            <a:br>
              <a:rPr lang="es-ES" sz="2800" b="1" dirty="0" smtClean="0"/>
            </a:br>
            <a:r>
              <a:rPr lang="es-ES" sz="2800" b="1" dirty="0"/>
              <a:t>DESCRIPCIÓN DEL PROCEDIMIENTO O ACTIVIDAD</a:t>
            </a:r>
            <a:r>
              <a:rPr lang="es-ES" sz="2800" b="1" dirty="0" smtClean="0"/>
              <a:t>.</a:t>
            </a:r>
            <a:endParaRPr lang="es-CO" sz="2800" b="1"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232229" y="1501799"/>
            <a:ext cx="7271656" cy="4524315"/>
          </a:xfrm>
          <a:prstGeom prst="rect">
            <a:avLst/>
          </a:prstGeom>
          <a:noFill/>
        </p:spPr>
        <p:txBody>
          <a:bodyPr wrap="square" rtlCol="0">
            <a:spAutoFit/>
          </a:bodyPr>
          <a:lstStyle/>
          <a:p>
            <a:pPr algn="just"/>
            <a:r>
              <a:rPr lang="es-CO" dirty="0"/>
              <a:t>El primero </a:t>
            </a:r>
            <a:r>
              <a:rPr lang="es-CO" b="1" dirty="0"/>
              <a:t>Equipo Básico de Avanzada en salud (EBAS) </a:t>
            </a:r>
            <a:r>
              <a:rPr lang="es-CO" dirty="0"/>
              <a:t>se encarga de realizar la caracterización de la población en cuanto a aspectos demográficos y riesgos en salud para acceder a los programas o servicios de salud. El área geográfica de cobertura en el municipio se distribuye en veintidós (22) zonas. </a:t>
            </a:r>
          </a:p>
          <a:p>
            <a:pPr algn="just"/>
            <a:r>
              <a:rPr lang="es-CO" dirty="0"/>
              <a:t>Cada zona se distribuye por un número de familias, que podrán ajustarse dependiendo de la concentración o dispersión poblacional, variando de 60 familias o menos en zonas de alta dispersión, hasta 700 familias en zonas de alta concentración. Incluyen tanto a los hogares, como las dinámicas comunitarias, ambientales e institucionales, considerándose la unidad mínima de intervenciones sociosanitarias ejecutadas por equipos de salud territorial. </a:t>
            </a:r>
            <a:endParaRPr lang="es-CO" dirty="0" smtClean="0"/>
          </a:p>
          <a:p>
            <a:pPr algn="just"/>
            <a:r>
              <a:rPr lang="es-CO" dirty="0" smtClean="0"/>
              <a:t>Las </a:t>
            </a:r>
            <a:r>
              <a:rPr lang="es-CO" dirty="0"/>
              <a:t>familias de cada zona son asignadas a una auxiliar en el área de la salud quien coordina diferentes actividades e intervenciones con todos los miembros del (EBIS), resaltando que la puerta de entrada de estas auxiliares es el entorno hogar, mediante el proceso de caracterización familiar.</a:t>
            </a:r>
          </a:p>
        </p:txBody>
      </p:sp>
      <p:pic>
        <p:nvPicPr>
          <p:cNvPr id="2050" name="Picture 2" descr="Gestión del Conocimiento en Salud-Fortalecimiento a la Gestión  Institucional, Experiencias Exitosas."/>
          <p:cNvPicPr>
            <a:picLocks noChangeAspect="1" noChangeArrowheads="1"/>
          </p:cNvPicPr>
          <p:nvPr/>
        </p:nvPicPr>
        <p:blipFill rotWithShape="1">
          <a:blip r:embed="rId3">
            <a:extLst>
              <a:ext uri="{28A0092B-C50C-407E-A947-70E740481C1C}">
                <a14:useLocalDpi xmlns:a14="http://schemas.microsoft.com/office/drawing/2010/main" val="0"/>
              </a:ext>
            </a:extLst>
          </a:blip>
          <a:srcRect r="30302" b="2414"/>
          <a:stretch/>
        </p:blipFill>
        <p:spPr bwMode="auto">
          <a:xfrm>
            <a:off x="7673011" y="1784194"/>
            <a:ext cx="3958606" cy="31176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726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620544" y="637320"/>
            <a:ext cx="8086726" cy="741225"/>
          </a:xfrm>
        </p:spPr>
        <p:txBody>
          <a:bodyPr>
            <a:noAutofit/>
          </a:bodyPr>
          <a:lstStyle/>
          <a:p>
            <a:r>
              <a:rPr lang="es-ES" sz="2400" b="1" dirty="0" smtClean="0"/>
              <a:t>INDUCCIÓN ESPECIFICA</a:t>
            </a:r>
            <a:br>
              <a:rPr lang="es-ES" sz="2400" b="1" dirty="0" smtClean="0"/>
            </a:br>
            <a:r>
              <a:rPr lang="es-ES" sz="2400" b="1" dirty="0"/>
              <a:t>DESCRIPCIÓN DEL PROCEDIMIENTO O ACTIVIDAD</a:t>
            </a:r>
            <a:r>
              <a:rPr lang="es-ES" sz="2400" b="1" dirty="0" smtClean="0"/>
              <a:t>.</a:t>
            </a:r>
            <a:endParaRPr lang="es-CO" sz="2400" b="1"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462141" y="1747699"/>
            <a:ext cx="6559826" cy="3970318"/>
          </a:xfrm>
          <a:prstGeom prst="rect">
            <a:avLst/>
          </a:prstGeom>
          <a:noFill/>
        </p:spPr>
        <p:txBody>
          <a:bodyPr wrap="square" rtlCol="0">
            <a:spAutoFit/>
          </a:bodyPr>
          <a:lstStyle/>
          <a:p>
            <a:pPr algn="just"/>
            <a:r>
              <a:rPr lang="es-CO" dirty="0"/>
              <a:t>Estas zonas cada uno de ellos con un promedio de dos mil (2.000) usuarios, asignados a igual número de auxiliares de enfermería y/o técnicos en salud pública, cada auxiliar tiene a su disposición una base de datos actualizada en equipo de cómputo para verificar los usuarios renuentes a los programas y/o actividades según Resolución 3280 del 2018, la cual se actualiza mensualmente y trimestralmente de la siguiente manera: </a:t>
            </a:r>
            <a:endParaRPr lang="es-CO" dirty="0" smtClean="0"/>
          </a:p>
          <a:p>
            <a:pPr algn="just"/>
            <a:r>
              <a:rPr lang="es-CO" dirty="0" smtClean="0"/>
              <a:t>Mensualmente </a:t>
            </a:r>
            <a:r>
              <a:rPr lang="es-CO" dirty="0"/>
              <a:t>se realizan visitas familiares casa a casa a cargo del Equipo Básico de Avanzada en salud (EBAS) en los formatos físicos y establecidos por la institución; Por medio de cruces de bases de datos, entre el censo poblacional (caracterización de la población)  y los procedimientos facturados en la institución y registrados en el software SIIGHOS PLUS, esta actividad está a cargo del líder de APS y se actualiza trimestralmente.</a:t>
            </a:r>
          </a:p>
        </p:txBody>
      </p:sp>
      <p:pic>
        <p:nvPicPr>
          <p:cNvPr id="5" name="Picture 5" descr="G:\FOTOS APS\Foto096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84108" y="1747699"/>
            <a:ext cx="4232266" cy="36518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922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902448" y="765086"/>
            <a:ext cx="8086726" cy="741225"/>
          </a:xfrm>
        </p:spPr>
        <p:txBody>
          <a:bodyPr>
            <a:noAutofit/>
          </a:bodyPr>
          <a:lstStyle/>
          <a:p>
            <a:r>
              <a:rPr lang="es-ES" sz="2400" b="1" dirty="0" smtClean="0"/>
              <a:t>INDUCCIÓN ESPECIFICA</a:t>
            </a:r>
            <a:br>
              <a:rPr lang="es-ES" sz="2400" b="1" dirty="0" smtClean="0"/>
            </a:br>
            <a:r>
              <a:rPr lang="es-ES" sz="2400" b="1" dirty="0"/>
              <a:t>DESCRIPCIÓN DEL PROCEDIMIENTO O ACTIVIDAD</a:t>
            </a:r>
            <a:r>
              <a:rPr lang="es-ES" sz="2400" b="1" dirty="0" smtClean="0"/>
              <a:t>.</a:t>
            </a:r>
            <a:endParaRPr lang="es-CO" sz="2400" b="1"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726346" y="2169458"/>
            <a:ext cx="6559826" cy="2862322"/>
          </a:xfrm>
          <a:prstGeom prst="rect">
            <a:avLst/>
          </a:prstGeom>
          <a:noFill/>
        </p:spPr>
        <p:txBody>
          <a:bodyPr wrap="square" rtlCol="0">
            <a:spAutoFit/>
          </a:bodyPr>
          <a:lstStyle/>
          <a:p>
            <a:pPr algn="just"/>
            <a:r>
              <a:rPr lang="es-CO" sz="2000" dirty="0"/>
              <a:t>Este equipo además efectúa seguimientos en la población, en las cuales se realiza educación en promoción de la salud y prevención de las enfermedades, demanda inducida a los usuarios a los jornadas de salud mediante una programación mensual, aplicación de biológicos en el Programa Ampliado de Inmunizaciones (PAI), toma de citología cervicovaginal y administrar tratamiento de enfermedades de interés en salud pública como tuberculosis, leishmaniosis entre otros y de forma estrictamente supervisada.</a:t>
            </a:r>
          </a:p>
        </p:txBody>
      </p:sp>
      <p:pic>
        <p:nvPicPr>
          <p:cNvPr id="2" name="Imagen 1"/>
          <p:cNvPicPr>
            <a:picLocks noChangeAspect="1"/>
          </p:cNvPicPr>
          <p:nvPr/>
        </p:nvPicPr>
        <p:blipFill rotWithShape="1">
          <a:blip r:embed="rId3"/>
          <a:srcRect l="32765" t="14384" r="35521" b="13658"/>
          <a:stretch/>
        </p:blipFill>
        <p:spPr>
          <a:xfrm>
            <a:off x="8134968" y="2169458"/>
            <a:ext cx="3010109" cy="32200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581398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694831" y="669797"/>
            <a:ext cx="8086726" cy="741225"/>
          </a:xfrm>
        </p:spPr>
        <p:txBody>
          <a:bodyPr>
            <a:noAutofit/>
          </a:bodyPr>
          <a:lstStyle/>
          <a:p>
            <a:r>
              <a:rPr lang="es-ES" sz="2400" b="1" dirty="0" smtClean="0"/>
              <a:t>INDUCCIÓN ESPECIFICA</a:t>
            </a:r>
            <a:br>
              <a:rPr lang="es-ES" sz="2400" b="1" dirty="0" smtClean="0"/>
            </a:br>
            <a:r>
              <a:rPr lang="es-ES" sz="2400" b="1" dirty="0"/>
              <a:t>DESCRIPCIÓN DEL PROCEDIMIENTO O ACTIVIDAD</a:t>
            </a:r>
            <a:r>
              <a:rPr lang="es-ES" sz="2400" b="1" dirty="0" smtClean="0"/>
              <a:t>.</a:t>
            </a:r>
            <a:endParaRPr lang="es-CO" sz="2400" b="1"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418705" y="1789043"/>
            <a:ext cx="6353156" cy="3970318"/>
          </a:xfrm>
          <a:prstGeom prst="rect">
            <a:avLst/>
          </a:prstGeom>
          <a:noFill/>
        </p:spPr>
        <p:txBody>
          <a:bodyPr wrap="square" rtlCol="0">
            <a:spAutoFit/>
          </a:bodyPr>
          <a:lstStyle/>
          <a:p>
            <a:pPr algn="just"/>
            <a:r>
              <a:rPr lang="es-CO" dirty="0"/>
              <a:t>El segundo </a:t>
            </a:r>
            <a:r>
              <a:rPr lang="es-CO" b="1" dirty="0"/>
              <a:t>Equipo Básico de Intervención en salud (EBIS) </a:t>
            </a:r>
            <a:r>
              <a:rPr lang="es-CO" dirty="0"/>
              <a:t>está conformado por dos (2) grupos extramurales de brigadas, con personal en salud como lo son: dos (2) médicos, dos (2) enfermeros, dos (2) odontólogos, tres (3) auxiliares en salud oral (Higienista oral) y dos (2) conductores, realizando atenciones en salud según Resolución 3280 del 2018.  </a:t>
            </a:r>
            <a:endParaRPr lang="es-CO" dirty="0" smtClean="0"/>
          </a:p>
          <a:p>
            <a:pPr algn="just"/>
            <a:r>
              <a:rPr lang="es-CO" dirty="0" smtClean="0"/>
              <a:t>La </a:t>
            </a:r>
            <a:r>
              <a:rPr lang="es-CO" dirty="0"/>
              <a:t>atención de los usuarios en brigadas se realiza por orden de llegada teniendo prioridad en la atención a las gestantes, niños, niñas y adultos mayores y que estén inscritos y </a:t>
            </a:r>
            <a:r>
              <a:rPr lang="es-CO" dirty="0" err="1"/>
              <a:t>y</a:t>
            </a:r>
            <a:r>
              <a:rPr lang="es-CO" dirty="0"/>
              <a:t> verificados en la demanda inducida, el profesional se realiza las respectiva valoración a los usuarios como lo indica la normas, guía o protocolos de la institución, se les imprime las ordenes, remisiones y fórmulas; las dispensación de los respectivos medicamentos se realizan en la UBA de la institución.</a:t>
            </a:r>
          </a:p>
        </p:txBody>
      </p:sp>
      <p:pic>
        <p:nvPicPr>
          <p:cNvPr id="5" name="Imagen 4"/>
          <p:cNvPicPr>
            <a:picLocks noChangeAspect="1"/>
          </p:cNvPicPr>
          <p:nvPr/>
        </p:nvPicPr>
        <p:blipFill rotWithShape="1">
          <a:blip r:embed="rId3"/>
          <a:srcRect l="194" t="13270" r="16083" b="12998"/>
          <a:stretch/>
        </p:blipFill>
        <p:spPr>
          <a:xfrm>
            <a:off x="7164062" y="2199862"/>
            <a:ext cx="4268017" cy="30144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634088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891000" y="804745"/>
            <a:ext cx="8086726" cy="741225"/>
          </a:xfrm>
        </p:spPr>
        <p:txBody>
          <a:bodyPr>
            <a:noAutofit/>
          </a:bodyPr>
          <a:lstStyle/>
          <a:p>
            <a:r>
              <a:rPr lang="es-ES" sz="2400" b="1" dirty="0" smtClean="0"/>
              <a:t>INDUCCIÓN ESPECIFICA</a:t>
            </a:r>
            <a:br>
              <a:rPr lang="es-ES" sz="2400" b="1" dirty="0" smtClean="0"/>
            </a:br>
            <a:r>
              <a:rPr lang="es-ES" sz="2400" b="1" dirty="0"/>
              <a:t>DESCRIPCIÓN DEL PROCEDIMIENTO o</a:t>
            </a:r>
            <a:r>
              <a:rPr lang="es-ES" sz="2400" b="1" dirty="0" smtClean="0"/>
              <a:t> </a:t>
            </a:r>
            <a:r>
              <a:rPr lang="es-ES" sz="2400" b="1" dirty="0"/>
              <a:t>ACTIVIDAD</a:t>
            </a:r>
            <a:r>
              <a:rPr lang="es-ES" sz="2400" b="1" dirty="0" smtClean="0"/>
              <a:t>.</a:t>
            </a:r>
            <a:endParaRPr lang="es-CO" sz="2400" b="1"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233621" y="1734030"/>
            <a:ext cx="6792054" cy="3693319"/>
          </a:xfrm>
          <a:prstGeom prst="rect">
            <a:avLst/>
          </a:prstGeom>
          <a:noFill/>
        </p:spPr>
        <p:txBody>
          <a:bodyPr wrap="square" rtlCol="0">
            <a:spAutoFit/>
          </a:bodyPr>
          <a:lstStyle/>
          <a:p>
            <a:pPr algn="just"/>
            <a:r>
              <a:rPr lang="es-CO" dirty="0"/>
              <a:t>Al terminar la jornada de salud el talento humano verifica el </a:t>
            </a:r>
            <a:r>
              <a:rPr lang="es-CO" dirty="0" smtClean="0"/>
              <a:t>inventario </a:t>
            </a:r>
            <a:r>
              <a:rPr lang="es-CO" dirty="0"/>
              <a:t>de los insumos y equipos utilizados en la misma, guardan los equipos en la UBA, entrega instrumental al proceso de esterilización y el conductor guarda el vehículo.</a:t>
            </a:r>
          </a:p>
          <a:p>
            <a:pPr algn="just"/>
            <a:r>
              <a:rPr lang="es-CO" dirty="0"/>
              <a:t> </a:t>
            </a:r>
          </a:p>
          <a:p>
            <a:pPr algn="just"/>
            <a:r>
              <a:rPr lang="es-CO" dirty="0"/>
              <a:t>La ruta de las jornadas de salud inicia desde el punto de encuentro, el cual es en la UBA principal de la institución a las 7:00 am o antes si se requiere por las distancia de la vereda, el sitio de llegada es la vereda o barrio donde se programa la jornada de salud; las jornadas de salud están programadas para iniciar el desplazamiento a partir de las 7:00am y el retorno a la UBA es a las 3:00 pm, sin embargo es de aclarar que estos horarios pueden variar debido al estado de las vías terciarias, el clima, orden público y entre otras situaciones.</a:t>
            </a:r>
          </a:p>
        </p:txBody>
      </p:sp>
      <p:pic>
        <p:nvPicPr>
          <p:cNvPr id="3076" name="Picture 4" descr="Como Solicitar Copia de Historia Clínica Laboral"/>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813" t="8314" r="10526" b="11688"/>
          <a:stretch/>
        </p:blipFill>
        <p:spPr bwMode="auto">
          <a:xfrm>
            <a:off x="7225048" y="2045794"/>
            <a:ext cx="4327302" cy="306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639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734587" y="669797"/>
            <a:ext cx="8086726" cy="741225"/>
          </a:xfrm>
        </p:spPr>
        <p:txBody>
          <a:bodyPr>
            <a:noAutofit/>
          </a:bodyPr>
          <a:lstStyle/>
          <a:p>
            <a:r>
              <a:rPr lang="es-ES" sz="2400" b="1" dirty="0" smtClean="0"/>
              <a:t>INDUCCIÓN ESPECIFICA</a:t>
            </a:r>
            <a:br>
              <a:rPr lang="es-ES" sz="2400" b="1" dirty="0" smtClean="0"/>
            </a:br>
            <a:r>
              <a:rPr lang="es-ES" sz="2400" b="1" dirty="0"/>
              <a:t>DESCRIPCIÓN DEL PROCEDIMIENTO O ACTIVIDAD</a:t>
            </a:r>
            <a:r>
              <a:rPr lang="es-ES" sz="2400" b="1" dirty="0" smtClean="0"/>
              <a:t>.</a:t>
            </a:r>
            <a:endParaRPr lang="es-CO" sz="2400" b="1"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523146" y="1904243"/>
            <a:ext cx="6559826" cy="3970318"/>
          </a:xfrm>
          <a:prstGeom prst="rect">
            <a:avLst/>
          </a:prstGeom>
          <a:noFill/>
        </p:spPr>
        <p:txBody>
          <a:bodyPr wrap="square" rtlCol="0">
            <a:spAutoFit/>
          </a:bodyPr>
          <a:lstStyle/>
          <a:p>
            <a:pPr algn="just"/>
            <a:r>
              <a:rPr lang="es-CO" dirty="0"/>
              <a:t>Las atenciones (Historias Clínicas y RIPS) que se realizan en la modalidad extramural están registradas en equipos de cómputo y en el software (SIIGHOS PLUS), los equipos (computadores) al terminar cada jornada de salud se sincronizan (Las Bases de datos e historias clínicas) con los servidores de la institución, este procedimiento está a cargo de la líder de sistemas. </a:t>
            </a:r>
            <a:endParaRPr lang="es-CO" dirty="0" smtClean="0"/>
          </a:p>
          <a:p>
            <a:pPr algn="just"/>
            <a:endParaRPr lang="es-CO" dirty="0"/>
          </a:p>
          <a:p>
            <a:pPr algn="just"/>
            <a:r>
              <a:rPr lang="es-CO" dirty="0"/>
              <a:t>El desarrollo de los procedimientos de vacunación y toma de citología será susceptible a los cambios o modificaciones que a las respectivas normas técnicas de atención se les realicen, además su evaluación y ajustes respectivos estarán a cargo de la líder de Promoción y Mantenimiento de la salud y esta disponibles en el manual de procedimientos de la institución</a:t>
            </a:r>
            <a:r>
              <a:rPr lang="es-CO" dirty="0" smtClean="0"/>
              <a:t>.</a:t>
            </a:r>
          </a:p>
          <a:p>
            <a:pPr algn="just"/>
            <a:endParaRPr lang="es-CO" dirty="0"/>
          </a:p>
        </p:txBody>
      </p:sp>
      <p:pic>
        <p:nvPicPr>
          <p:cNvPr id="5" name="Picture 2" descr="Solicitud de Historia Clínica | Fundación Hospital Infantil Los Ánge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7171" y="1734030"/>
            <a:ext cx="3589805" cy="3264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37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107959" y="720668"/>
            <a:ext cx="6852822" cy="741225"/>
          </a:xfrm>
        </p:spPr>
        <p:txBody>
          <a:bodyPr>
            <a:noAutofit/>
          </a:bodyPr>
          <a:lstStyle/>
          <a:p>
            <a:r>
              <a:rPr lang="es-ES" sz="2400" b="1" dirty="0"/>
              <a:t>PROGRAMACIÓN Y DESARROLLO DE LAS </a:t>
            </a:r>
            <a:r>
              <a:rPr lang="es-ES" sz="2400" b="1" dirty="0" smtClean="0"/>
              <a:t/>
            </a:r>
            <a:br>
              <a:rPr lang="es-ES" sz="2400" b="1" dirty="0" smtClean="0"/>
            </a:br>
            <a:r>
              <a:rPr lang="es-ES" sz="2400" b="1" dirty="0" smtClean="0"/>
              <a:t>JORNADAS </a:t>
            </a:r>
            <a:r>
              <a:rPr lang="es-ES" sz="2400" b="1" dirty="0"/>
              <a:t>DE </a:t>
            </a:r>
            <a:r>
              <a:rPr lang="es-ES" sz="2400" b="1" dirty="0" smtClean="0"/>
              <a:t>SALUD</a:t>
            </a:r>
            <a:endParaRPr lang="es-CO" sz="24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126852" y="1781003"/>
            <a:ext cx="6357684" cy="4770537"/>
          </a:xfrm>
          <a:prstGeom prst="rect">
            <a:avLst/>
          </a:prstGeom>
          <a:noFill/>
        </p:spPr>
        <p:txBody>
          <a:bodyPr wrap="square" rtlCol="0">
            <a:spAutoFit/>
          </a:bodyPr>
          <a:lstStyle/>
          <a:p>
            <a:pPr algn="just"/>
            <a:r>
              <a:rPr lang="es-MX" sz="1600" dirty="0" smtClean="0"/>
              <a:t>La </a:t>
            </a:r>
            <a:r>
              <a:rPr lang="es-MX" sz="1600" dirty="0"/>
              <a:t>programación de las jornadas de salud se realiza semestral, la cual está a cargo del Líder de APS. La ejecución de las jornadas dependerá de la demanda inducida que realiza el auxiliar en el área de la salud de la zona y el seguimiento al riesgo según los censos poblacionales o caracterización de la población.  </a:t>
            </a:r>
            <a:endParaRPr lang="es-MX" sz="1600" dirty="0" smtClean="0"/>
          </a:p>
          <a:p>
            <a:pPr algn="just"/>
            <a:endParaRPr lang="es-MX" sz="1600" dirty="0" smtClean="0"/>
          </a:p>
          <a:p>
            <a:pPr algn="just"/>
            <a:r>
              <a:rPr lang="es-MX" sz="1600" dirty="0" smtClean="0"/>
              <a:t>Las </a:t>
            </a:r>
            <a:r>
              <a:rPr lang="es-MX" sz="1600" dirty="0"/>
              <a:t>jornadas de salud se realizan en varios ambientes </a:t>
            </a:r>
            <a:r>
              <a:rPr lang="es-MX" sz="1600" u="sng" dirty="0"/>
              <a:t>que brinden las comunidades o infraestructura de la institución.</a:t>
            </a:r>
            <a:endParaRPr lang="es-CO" sz="1600" dirty="0"/>
          </a:p>
          <a:p>
            <a:pPr algn="just"/>
            <a:r>
              <a:rPr lang="es-MX" sz="1600" dirty="0" smtClean="0"/>
              <a:t>EN LA COMUNIDAD</a:t>
            </a:r>
            <a:r>
              <a:rPr lang="es-MX" sz="1600" dirty="0"/>
              <a:t>: Las jornadas de salud se realizan en las Aulas de las instituciones educativas que no estén en zona de riesgo o casetas comunales) dichos espacios no ponen en riesgos la salud o seguridad de los usuarios o personal de la salud</a:t>
            </a:r>
            <a:r>
              <a:rPr lang="es-MX" sz="1600" dirty="0" smtClean="0"/>
              <a:t>.</a:t>
            </a:r>
          </a:p>
          <a:p>
            <a:pPr algn="just"/>
            <a:r>
              <a:rPr lang="es-MX" sz="1600" dirty="0"/>
              <a:t>INSTITUCIÓN: Puestos de salud que se encuentran ubicados en los centros poblados o veredas</a:t>
            </a:r>
            <a:r>
              <a:rPr lang="es-MX" sz="1600" dirty="0" smtClean="0"/>
              <a:t>: </a:t>
            </a:r>
            <a:r>
              <a:rPr lang="es-CO" sz="1600" dirty="0" smtClean="0"/>
              <a:t>Puesto </a:t>
            </a:r>
            <a:r>
              <a:rPr lang="es-CO" sz="1600" dirty="0"/>
              <a:t>de salud de </a:t>
            </a:r>
            <a:r>
              <a:rPr lang="es-CO" sz="1600" dirty="0" smtClean="0"/>
              <a:t>Villalosada, Puesto </a:t>
            </a:r>
            <a:r>
              <a:rPr lang="es-CO" sz="1600" dirty="0"/>
              <a:t>de salud de </a:t>
            </a:r>
            <a:r>
              <a:rPr lang="es-CO" sz="1600" dirty="0" smtClean="0"/>
              <a:t>Gallego, Puesto </a:t>
            </a:r>
            <a:r>
              <a:rPr lang="es-CO" sz="1600" dirty="0"/>
              <a:t>de salud de San </a:t>
            </a:r>
            <a:r>
              <a:rPr lang="es-CO" sz="1600" dirty="0" smtClean="0"/>
              <a:t>Vicente, Puesto </a:t>
            </a:r>
            <a:r>
              <a:rPr lang="es-CO" sz="1600" dirty="0"/>
              <a:t>de salud de San </a:t>
            </a:r>
            <a:r>
              <a:rPr lang="es-CO" sz="1600" dirty="0" smtClean="0"/>
              <a:t>Andrés, Puesto </a:t>
            </a:r>
            <a:r>
              <a:rPr lang="es-CO" sz="1600" dirty="0"/>
              <a:t>de salud de </a:t>
            </a:r>
            <a:r>
              <a:rPr lang="es-CO" sz="1600" dirty="0" smtClean="0"/>
              <a:t>Monserrate, Puesto </a:t>
            </a:r>
            <a:r>
              <a:rPr lang="es-CO" sz="1600" dirty="0"/>
              <a:t>de salud San Miguel.</a:t>
            </a:r>
          </a:p>
          <a:p>
            <a:pPr algn="just"/>
            <a:endParaRPr lang="es-CO" sz="1600" dirty="0"/>
          </a:p>
          <a:p>
            <a:pPr algn="just"/>
            <a:endParaRPr lang="es-CO" sz="1600" dirty="0"/>
          </a:p>
          <a:p>
            <a:pPr algn="just"/>
            <a:endParaRPr lang="es-CO" sz="1600" dirty="0"/>
          </a:p>
        </p:txBody>
      </p:sp>
      <p:graphicFrame>
        <p:nvGraphicFramePr>
          <p:cNvPr id="2" name="Tabla 1"/>
          <p:cNvGraphicFramePr>
            <a:graphicFrameLocks noGrp="1"/>
          </p:cNvGraphicFramePr>
          <p:nvPr>
            <p:extLst>
              <p:ext uri="{D42A27DB-BD31-4B8C-83A1-F6EECF244321}">
                <p14:modId xmlns:p14="http://schemas.microsoft.com/office/powerpoint/2010/main" val="4204608135"/>
              </p:ext>
            </p:extLst>
          </p:nvPr>
        </p:nvGraphicFramePr>
        <p:xfrm>
          <a:off x="6709893" y="1885390"/>
          <a:ext cx="5203810" cy="3472219"/>
        </p:xfrm>
        <a:graphic>
          <a:graphicData uri="http://schemas.openxmlformats.org/drawingml/2006/table">
            <a:tbl>
              <a:tblPr firstRow="1" firstCol="1" bandRow="1">
                <a:tableStyleId>{5C22544A-7EE6-4342-B048-85BDC9FD1C3A}</a:tableStyleId>
              </a:tblPr>
              <a:tblGrid>
                <a:gridCol w="2369713"/>
                <a:gridCol w="2834097"/>
              </a:tblGrid>
              <a:tr h="1388888">
                <a:tc>
                  <a:txBody>
                    <a:bodyPr/>
                    <a:lstStyle/>
                    <a:p>
                      <a:pPr algn="ctr">
                        <a:spcAft>
                          <a:spcPts val="0"/>
                        </a:spcAft>
                      </a:pPr>
                      <a:r>
                        <a:rPr lang="es-MX" sz="2400" dirty="0">
                          <a:effectLst/>
                        </a:rPr>
                        <a:t>PROFESIONAL O TECNICO</a:t>
                      </a:r>
                      <a:endParaRPr lang="es-CO" sz="3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MX" sz="2000" dirty="0">
                          <a:effectLst/>
                        </a:rPr>
                        <a:t>NUMEROS DE USUARIOS PROMEDIO  AGENDADO POR JORNADA DE SALUD</a:t>
                      </a:r>
                      <a:endParaRPr lang="es-CO"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r>
              <a:tr h="416666">
                <a:tc>
                  <a:txBody>
                    <a:bodyPr/>
                    <a:lstStyle/>
                    <a:p>
                      <a:pPr>
                        <a:spcAft>
                          <a:spcPts val="0"/>
                        </a:spcAft>
                      </a:pPr>
                      <a:r>
                        <a:rPr lang="es-MX" sz="2000">
                          <a:effectLst/>
                        </a:rPr>
                        <a:t>MEDICO</a:t>
                      </a:r>
                      <a:endParaRPr lang="es-CO" sz="32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MX" sz="2000" dirty="0" smtClean="0">
                          <a:effectLst/>
                        </a:rPr>
                        <a:t>24</a:t>
                      </a:r>
                      <a:endParaRPr lang="es-CO"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r>
              <a:tr h="416666">
                <a:tc>
                  <a:txBody>
                    <a:bodyPr/>
                    <a:lstStyle/>
                    <a:p>
                      <a:pPr>
                        <a:spcAft>
                          <a:spcPts val="0"/>
                        </a:spcAft>
                      </a:pPr>
                      <a:r>
                        <a:rPr lang="es-MX" sz="2000">
                          <a:effectLst/>
                        </a:rPr>
                        <a:t>ENFERMERA</a:t>
                      </a:r>
                      <a:endParaRPr lang="es-CO" sz="32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MX" sz="2000" dirty="0" smtClean="0">
                          <a:effectLst/>
                        </a:rPr>
                        <a:t>24</a:t>
                      </a:r>
                      <a:endParaRPr lang="es-CO"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r>
              <a:tr h="416666">
                <a:tc>
                  <a:txBody>
                    <a:bodyPr/>
                    <a:lstStyle/>
                    <a:p>
                      <a:pPr>
                        <a:spcAft>
                          <a:spcPts val="0"/>
                        </a:spcAft>
                      </a:pPr>
                      <a:r>
                        <a:rPr lang="es-MX" sz="2000" dirty="0">
                          <a:effectLst/>
                        </a:rPr>
                        <a:t>ODONTOLOGO</a:t>
                      </a:r>
                      <a:endParaRPr lang="es-CO"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MX" sz="2000" dirty="0" smtClean="0">
                          <a:effectLst/>
                        </a:rPr>
                        <a:t>24</a:t>
                      </a:r>
                      <a:endParaRPr lang="es-CO"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r>
              <a:tr h="833333">
                <a:tc>
                  <a:txBody>
                    <a:bodyPr/>
                    <a:lstStyle/>
                    <a:p>
                      <a:pPr>
                        <a:spcAft>
                          <a:spcPts val="0"/>
                        </a:spcAft>
                      </a:pPr>
                      <a:r>
                        <a:rPr lang="es-MX" sz="2000" dirty="0">
                          <a:effectLst/>
                        </a:rPr>
                        <a:t>HIGIENISTA ORAL</a:t>
                      </a:r>
                      <a:endParaRPr lang="es-CO"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MX" sz="2000" dirty="0" smtClean="0">
                          <a:effectLst/>
                        </a:rPr>
                        <a:t>24</a:t>
                      </a:r>
                      <a:endParaRPr lang="es-CO"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tc>
              </a:tr>
            </a:tbl>
          </a:graphicData>
        </a:graphic>
      </p:graphicFrame>
    </p:spTree>
    <p:extLst>
      <p:ext uri="{BB962C8B-B14F-4D97-AF65-F5344CB8AC3E}">
        <p14:creationId xmlns:p14="http://schemas.microsoft.com/office/powerpoint/2010/main" val="19778582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082201" y="760737"/>
            <a:ext cx="6852822" cy="741225"/>
          </a:xfrm>
        </p:spPr>
        <p:txBody>
          <a:bodyPr>
            <a:noAutofit/>
          </a:bodyPr>
          <a:lstStyle/>
          <a:p>
            <a:r>
              <a:rPr lang="es-ES" sz="2400" b="1" dirty="0"/>
              <a:t>PROGRAMACIÓN Y DESARROLLO DE LAS </a:t>
            </a:r>
            <a:r>
              <a:rPr lang="es-ES" sz="2400" b="1" dirty="0" smtClean="0"/>
              <a:t/>
            </a:r>
            <a:br>
              <a:rPr lang="es-ES" sz="2400" b="1" dirty="0" smtClean="0"/>
            </a:br>
            <a:r>
              <a:rPr lang="es-ES" sz="2400" b="1" dirty="0" smtClean="0"/>
              <a:t>JORNADAS </a:t>
            </a:r>
            <a:r>
              <a:rPr lang="es-ES" sz="2400" b="1" dirty="0"/>
              <a:t>DE </a:t>
            </a:r>
            <a:r>
              <a:rPr lang="es-ES" sz="2400" b="1" dirty="0" smtClean="0"/>
              <a:t>SALUD</a:t>
            </a:r>
            <a:endParaRPr lang="es-CO" sz="24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320115" y="1648496"/>
            <a:ext cx="6557203" cy="4832092"/>
          </a:xfrm>
          <a:prstGeom prst="rect">
            <a:avLst/>
          </a:prstGeom>
          <a:noFill/>
        </p:spPr>
        <p:txBody>
          <a:bodyPr wrap="square" rtlCol="0">
            <a:spAutoFit/>
          </a:bodyPr>
          <a:lstStyle/>
          <a:p>
            <a:pPr algn="just"/>
            <a:r>
              <a:rPr lang="es-MX" sz="1400" dirty="0"/>
              <a:t>E</a:t>
            </a:r>
            <a:r>
              <a:rPr lang="es-CO" sz="1400" dirty="0"/>
              <a:t>l mantenimiento preventivo y correctivo de los equipos biomédicos, eléctricos o mecánicos se realizan trimestralmente y en los fines de semana para no interrumpir las jornadas de salud; los mantenimientos quedan registrados en las hojas de vida de cada equipo.</a:t>
            </a:r>
          </a:p>
          <a:p>
            <a:pPr algn="just"/>
            <a:r>
              <a:rPr lang="es-CO" sz="1400" dirty="0"/>
              <a:t> </a:t>
            </a:r>
          </a:p>
          <a:p>
            <a:pPr algn="just"/>
            <a:r>
              <a:rPr lang="es-MX" sz="1400" dirty="0"/>
              <a:t>Para desarrollar o ejecutar las jornadas depende del números de usuarios que se inscriben a las jornadas por medio de las demandas inducidas (formatos) que realizan los auxiliares en el área de la salud de cada zona, al registrarse en la demanda inducida se realiza la verificación de derechos (Se verifica si está activo con la EPS cada usuario inscrito y a que actividades, controles o procedimientos puede acceder según la Resolución 3280 del 2018, se verifica</a:t>
            </a:r>
            <a:r>
              <a:rPr lang="es-MX" sz="1400" dirty="0" smtClean="0"/>
              <a:t>).</a:t>
            </a:r>
          </a:p>
          <a:p>
            <a:pPr algn="just"/>
            <a:endParaRPr lang="es-CO" sz="1400" dirty="0"/>
          </a:p>
          <a:p>
            <a:pPr algn="just"/>
            <a:r>
              <a:rPr lang="es-MX" sz="1400" dirty="0"/>
              <a:t>En la unidad móvil extramural está dotada con un consultorio odontológico y médico, en estos dos consultorios se realizan valoraciones de la resolución 3280 prioritariamente en la zona urbana o veredas cercanas y de fácil acceso para este vehículo.</a:t>
            </a:r>
            <a:endParaRPr lang="es-CO" sz="1400" dirty="0"/>
          </a:p>
          <a:p>
            <a:pPr algn="just"/>
            <a:r>
              <a:rPr lang="es-MX" sz="1400" dirty="0"/>
              <a:t> </a:t>
            </a:r>
            <a:endParaRPr lang="es-CO" sz="1400" dirty="0"/>
          </a:p>
          <a:p>
            <a:pPr algn="just"/>
            <a:r>
              <a:rPr lang="es-MX" sz="1400" dirty="0"/>
              <a:t>Los seguimientos a los usuarios se realizan según el riesgo y depende de los reportes que nos entreguen los líderes de los diferentes procesos.</a:t>
            </a:r>
            <a:endParaRPr lang="es-CO" sz="1400" dirty="0"/>
          </a:p>
          <a:p>
            <a:pPr algn="just"/>
            <a:endParaRPr lang="es-CO" sz="1400" dirty="0"/>
          </a:p>
          <a:p>
            <a:pPr algn="just"/>
            <a:endParaRPr lang="es-CO" sz="1400" dirty="0"/>
          </a:p>
          <a:p>
            <a:pPr algn="just"/>
            <a:endParaRPr lang="es-CO" sz="1400" dirty="0"/>
          </a:p>
        </p:txBody>
      </p:sp>
      <p:pic>
        <p:nvPicPr>
          <p:cNvPr id="4098" name="Picture 2" descr="Changing the way you learn | Mind Map"/>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566" b="91504" l="7031" r="93555"/>
                    </a14:imgEffect>
                  </a14:imgLayer>
                </a14:imgProps>
              </a:ext>
              <a:ext uri="{28A0092B-C50C-407E-A947-70E740481C1C}">
                <a14:useLocalDpi xmlns:a14="http://schemas.microsoft.com/office/drawing/2010/main" val="0"/>
              </a:ext>
            </a:extLst>
          </a:blip>
          <a:srcRect l="7403" t="10455" r="6344" b="11459"/>
          <a:stretch/>
        </p:blipFill>
        <p:spPr bwMode="auto">
          <a:xfrm>
            <a:off x="7285897" y="1777285"/>
            <a:ext cx="4225131" cy="382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416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301905" y="1171977"/>
            <a:ext cx="6880732" cy="439107"/>
          </a:xfrm>
        </p:spPr>
        <p:txBody>
          <a:bodyPr>
            <a:noAutofit/>
          </a:bodyPr>
          <a:lstStyle/>
          <a:p>
            <a:r>
              <a:rPr lang="es-MX" sz="2400" b="1" dirty="0" smtClean="0"/>
              <a:t>LA AUDITORIA DE LAS ACTIVIDADES SE REALIZA ASÍ:</a:t>
            </a:r>
            <a:endParaRPr lang="es-CO" sz="2400" dirty="0"/>
          </a:p>
        </p:txBody>
      </p:sp>
      <p:sp>
        <p:nvSpPr>
          <p:cNvPr id="9" name="CuadroTexto 8">
            <a:extLst>
              <a:ext uri="{FF2B5EF4-FFF2-40B4-BE49-F238E27FC236}">
                <a16:creationId xmlns="" xmlns:a16="http://schemas.microsoft.com/office/drawing/2014/main" id="{41454CB2-39B3-BA7F-613F-54B505043E57}"/>
              </a:ext>
            </a:extLst>
          </p:cNvPr>
          <p:cNvSpPr txBox="1"/>
          <p:nvPr/>
        </p:nvSpPr>
        <p:spPr>
          <a:xfrm>
            <a:off x="853366" y="2253159"/>
            <a:ext cx="5882284" cy="2554545"/>
          </a:xfrm>
          <a:prstGeom prst="rect">
            <a:avLst/>
          </a:prstGeom>
          <a:noFill/>
        </p:spPr>
        <p:txBody>
          <a:bodyPr wrap="square" rtlCol="0">
            <a:spAutoFit/>
          </a:bodyPr>
          <a:lstStyle/>
          <a:p>
            <a:pPr lvl="0" algn="just"/>
            <a:r>
              <a:rPr lang="es-MX" sz="2000" dirty="0" smtClean="0"/>
              <a:t>* Al </a:t>
            </a:r>
            <a:r>
              <a:rPr lang="es-MX" sz="2000" dirty="0"/>
              <a:t>finalizar cada jornada de salud se diligencia el acta y se registra el desarrollo de la jornada y las personas que no asistieron a la jornada. </a:t>
            </a:r>
            <a:endParaRPr lang="es-CO" sz="2000" dirty="0"/>
          </a:p>
          <a:p>
            <a:pPr lvl="0" algn="just"/>
            <a:r>
              <a:rPr lang="es-MX" sz="2000" dirty="0" smtClean="0"/>
              <a:t>* Se </a:t>
            </a:r>
            <a:r>
              <a:rPr lang="es-MX" sz="2000" dirty="0"/>
              <a:t>realiza cruce de bases de datos entre los usuarios atendidos vs RIPS.</a:t>
            </a:r>
            <a:endParaRPr lang="es-CO" sz="2000" dirty="0"/>
          </a:p>
          <a:p>
            <a:pPr marL="342900" lvl="0" indent="-342900" algn="just">
              <a:buFont typeface="Arial" panose="020B0604020202020204" pitchFamily="34" charset="0"/>
              <a:buChar char="•"/>
            </a:pPr>
            <a:r>
              <a:rPr lang="es-MX" sz="2000" dirty="0" smtClean="0"/>
              <a:t>Adherencia </a:t>
            </a:r>
            <a:r>
              <a:rPr lang="es-MX" sz="2000" dirty="0"/>
              <a:t>a las jornadas de salud</a:t>
            </a:r>
            <a:r>
              <a:rPr lang="es-MX" sz="2000" dirty="0" smtClean="0"/>
              <a:t>.</a:t>
            </a:r>
          </a:p>
          <a:p>
            <a:pPr marL="342900" lvl="0" indent="-342900" algn="just">
              <a:buFont typeface="Arial" panose="020B0604020202020204" pitchFamily="34" charset="0"/>
              <a:buChar char="•"/>
            </a:pPr>
            <a:r>
              <a:rPr lang="es-MX" sz="2000" dirty="0" smtClean="0"/>
              <a:t>Seguimiento de Cronograma Mensual.</a:t>
            </a:r>
          </a:p>
          <a:p>
            <a:pPr lvl="0" algn="just"/>
            <a:endParaRPr lang="es-CO" sz="2000" dirty="0"/>
          </a:p>
        </p:txBody>
      </p:sp>
      <p:pic>
        <p:nvPicPr>
          <p:cNvPr id="2" name="Picture 2" descr="3 ESTILOS DE SUPERVISION"/>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308" l="0" r="100000"/>
                    </a14:imgEffect>
                  </a14:imgLayer>
                </a14:imgProps>
              </a:ext>
              <a:ext uri="{28A0092B-C50C-407E-A947-70E740481C1C}">
                <a14:useLocalDpi xmlns:a14="http://schemas.microsoft.com/office/drawing/2010/main" val="0"/>
              </a:ext>
            </a:extLst>
          </a:blip>
          <a:srcRect/>
          <a:stretch>
            <a:fillRect/>
          </a:stretch>
        </p:blipFill>
        <p:spPr bwMode="auto">
          <a:xfrm>
            <a:off x="7586556" y="1883059"/>
            <a:ext cx="3294743" cy="3294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7686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5092" t="14431" r="41184" b="52284"/>
          <a:stretch/>
        </p:blipFill>
        <p:spPr>
          <a:xfrm>
            <a:off x="206060" y="1133714"/>
            <a:ext cx="11646603" cy="4146624"/>
          </a:xfrm>
          <a:prstGeom prst="rect">
            <a:avLst/>
          </a:prstGeom>
        </p:spPr>
      </p:pic>
      <p:sp>
        <p:nvSpPr>
          <p:cNvPr id="3"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4195100" y="373487"/>
            <a:ext cx="6880732" cy="439107"/>
          </a:xfrm>
        </p:spPr>
        <p:txBody>
          <a:bodyPr>
            <a:noAutofit/>
          </a:bodyPr>
          <a:lstStyle/>
          <a:p>
            <a:r>
              <a:rPr lang="es-MX" sz="2400" b="1" dirty="0"/>
              <a:t>Resolución 3280 </a:t>
            </a:r>
            <a:r>
              <a:rPr lang="es-MX" sz="2400" b="1" dirty="0" smtClean="0"/>
              <a:t>del 2018</a:t>
            </a:r>
            <a:endParaRPr lang="es-CO" sz="2400" dirty="0"/>
          </a:p>
        </p:txBody>
      </p:sp>
    </p:spTree>
    <p:extLst>
      <p:ext uri="{BB962C8B-B14F-4D97-AF65-F5344CB8AC3E}">
        <p14:creationId xmlns:p14="http://schemas.microsoft.com/office/powerpoint/2010/main" val="40730837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59174" t="14271" r="12622" b="52125"/>
          <a:stretch/>
        </p:blipFill>
        <p:spPr>
          <a:xfrm>
            <a:off x="2374814" y="1237597"/>
            <a:ext cx="7146557" cy="4787059"/>
          </a:xfrm>
          <a:prstGeom prst="rect">
            <a:avLst/>
          </a:prstGeom>
        </p:spPr>
      </p:pic>
      <p:sp>
        <p:nvSpPr>
          <p:cNvPr id="3"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142824" y="537233"/>
            <a:ext cx="6880732" cy="439107"/>
          </a:xfrm>
        </p:spPr>
        <p:txBody>
          <a:bodyPr>
            <a:noAutofit/>
          </a:bodyPr>
          <a:lstStyle/>
          <a:p>
            <a:r>
              <a:rPr lang="es-MX" sz="2400" b="1" dirty="0"/>
              <a:t>Resolución 3280 </a:t>
            </a:r>
            <a:r>
              <a:rPr lang="es-MX" sz="2400" b="1" dirty="0" smtClean="0"/>
              <a:t>del 2018</a:t>
            </a:r>
            <a:endParaRPr lang="es-CO" sz="2400" dirty="0"/>
          </a:p>
        </p:txBody>
      </p:sp>
    </p:spTree>
    <p:extLst>
      <p:ext uri="{BB962C8B-B14F-4D97-AF65-F5344CB8AC3E}">
        <p14:creationId xmlns:p14="http://schemas.microsoft.com/office/powerpoint/2010/main" val="458189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5091" t="47547" r="54641" b="24854"/>
          <a:stretch/>
        </p:blipFill>
        <p:spPr>
          <a:xfrm>
            <a:off x="857773" y="1436914"/>
            <a:ext cx="9723141" cy="3715657"/>
          </a:xfrm>
          <a:prstGeom prst="rect">
            <a:avLst/>
          </a:prstGeom>
        </p:spPr>
      </p:pic>
      <p:sp>
        <p:nvSpPr>
          <p:cNvPr id="3"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4195100" y="373487"/>
            <a:ext cx="6880732" cy="439107"/>
          </a:xfrm>
        </p:spPr>
        <p:txBody>
          <a:bodyPr>
            <a:noAutofit/>
          </a:bodyPr>
          <a:lstStyle/>
          <a:p>
            <a:r>
              <a:rPr lang="es-MX" sz="2400" b="1" dirty="0"/>
              <a:t>Resolución 3280 </a:t>
            </a:r>
            <a:r>
              <a:rPr lang="es-MX" sz="2400" b="1" dirty="0" smtClean="0"/>
              <a:t>del 2018</a:t>
            </a:r>
            <a:endParaRPr lang="es-CO" sz="2400" dirty="0"/>
          </a:p>
        </p:txBody>
      </p:sp>
    </p:spTree>
    <p:extLst>
      <p:ext uri="{BB962C8B-B14F-4D97-AF65-F5344CB8AC3E}">
        <p14:creationId xmlns:p14="http://schemas.microsoft.com/office/powerpoint/2010/main" val="28305513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4195100" y="373487"/>
            <a:ext cx="6880732" cy="439107"/>
          </a:xfrm>
        </p:spPr>
        <p:txBody>
          <a:bodyPr>
            <a:noAutofit/>
          </a:bodyPr>
          <a:lstStyle/>
          <a:p>
            <a:r>
              <a:rPr lang="es-MX" sz="2400" b="1" dirty="0"/>
              <a:t>Resolución 3280 </a:t>
            </a:r>
            <a:r>
              <a:rPr lang="es-MX" sz="2400" b="1" dirty="0" smtClean="0"/>
              <a:t>del 2018</a:t>
            </a:r>
            <a:endParaRPr lang="es-CO" sz="2400" dirty="0"/>
          </a:p>
        </p:txBody>
      </p:sp>
      <p:pic>
        <p:nvPicPr>
          <p:cNvPr id="5" name="Imagen 4"/>
          <p:cNvPicPr>
            <a:picLocks noChangeAspect="1"/>
          </p:cNvPicPr>
          <p:nvPr/>
        </p:nvPicPr>
        <p:blipFill rotWithShape="1">
          <a:blip r:embed="rId3"/>
          <a:srcRect l="45654" t="47547" r="23053" b="24854"/>
          <a:stretch/>
        </p:blipFill>
        <p:spPr>
          <a:xfrm>
            <a:off x="1277728" y="1221034"/>
            <a:ext cx="9158270" cy="4541137"/>
          </a:xfrm>
          <a:prstGeom prst="rect">
            <a:avLst/>
          </a:prstGeom>
        </p:spPr>
      </p:pic>
    </p:spTree>
    <p:extLst>
      <p:ext uri="{BB962C8B-B14F-4D97-AF65-F5344CB8AC3E}">
        <p14:creationId xmlns:p14="http://schemas.microsoft.com/office/powerpoint/2010/main" val="34341968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srcRect l="5135" t="39434" r="53196" b="39670"/>
          <a:stretch/>
        </p:blipFill>
        <p:spPr>
          <a:xfrm>
            <a:off x="667658" y="1465944"/>
            <a:ext cx="10711543" cy="3019882"/>
          </a:xfrm>
          <a:prstGeom prst="rect">
            <a:avLst/>
          </a:prstGeom>
        </p:spPr>
      </p:pic>
      <p:sp>
        <p:nvSpPr>
          <p:cNvPr id="4"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4195100" y="373487"/>
            <a:ext cx="6880732" cy="439107"/>
          </a:xfrm>
        </p:spPr>
        <p:txBody>
          <a:bodyPr>
            <a:noAutofit/>
          </a:bodyPr>
          <a:lstStyle/>
          <a:p>
            <a:r>
              <a:rPr lang="es-MX" sz="2400" b="1" dirty="0" smtClean="0"/>
              <a:t>Resolución 3280 del 2018</a:t>
            </a:r>
            <a:endParaRPr lang="es-CO" sz="2400" dirty="0"/>
          </a:p>
        </p:txBody>
      </p:sp>
    </p:spTree>
    <p:extLst>
      <p:ext uri="{BB962C8B-B14F-4D97-AF65-F5344CB8AC3E}">
        <p14:creationId xmlns:p14="http://schemas.microsoft.com/office/powerpoint/2010/main" val="23451715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srcRect l="47105" t="39434" r="12631" b="33240"/>
          <a:stretch/>
        </p:blipFill>
        <p:spPr>
          <a:xfrm>
            <a:off x="1393370" y="1524000"/>
            <a:ext cx="9281931" cy="3541485"/>
          </a:xfrm>
          <a:prstGeom prst="rect">
            <a:avLst/>
          </a:prstGeom>
        </p:spPr>
      </p:pic>
      <p:sp>
        <p:nvSpPr>
          <p:cNvPr id="4"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2380815" y="794401"/>
            <a:ext cx="6880732" cy="439107"/>
          </a:xfrm>
        </p:spPr>
        <p:txBody>
          <a:bodyPr>
            <a:noAutofit/>
          </a:bodyPr>
          <a:lstStyle/>
          <a:p>
            <a:r>
              <a:rPr lang="es-MX" sz="2400" b="1" dirty="0" smtClean="0"/>
              <a:t>Resolución 3280 del 2018</a:t>
            </a:r>
            <a:endParaRPr lang="es-CO" sz="2400" dirty="0"/>
          </a:p>
        </p:txBody>
      </p:sp>
    </p:spTree>
    <p:extLst>
      <p:ext uri="{BB962C8B-B14F-4D97-AF65-F5344CB8AC3E}">
        <p14:creationId xmlns:p14="http://schemas.microsoft.com/office/powerpoint/2010/main" val="1810135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srcRect l="44494" t="69082" r="16447" b="10023"/>
          <a:stretch/>
        </p:blipFill>
        <p:spPr>
          <a:xfrm>
            <a:off x="1640112" y="3715657"/>
            <a:ext cx="8251936" cy="2481943"/>
          </a:xfrm>
          <a:prstGeom prst="rect">
            <a:avLst/>
          </a:prstGeom>
        </p:spPr>
      </p:pic>
      <p:sp>
        <p:nvSpPr>
          <p:cNvPr id="4"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4195100" y="373487"/>
            <a:ext cx="6880732" cy="439107"/>
          </a:xfrm>
        </p:spPr>
        <p:txBody>
          <a:bodyPr>
            <a:noAutofit/>
          </a:bodyPr>
          <a:lstStyle/>
          <a:p>
            <a:r>
              <a:rPr lang="es-MX" sz="2400" b="1" dirty="0" smtClean="0"/>
              <a:t>Resolución 3280 del 2018</a:t>
            </a:r>
            <a:endParaRPr lang="es-CO" sz="2400" dirty="0"/>
          </a:p>
        </p:txBody>
      </p:sp>
      <p:pic>
        <p:nvPicPr>
          <p:cNvPr id="5" name="Imagen 4"/>
          <p:cNvPicPr>
            <a:picLocks noChangeAspect="1"/>
          </p:cNvPicPr>
          <p:nvPr/>
        </p:nvPicPr>
        <p:blipFill rotWithShape="1">
          <a:blip r:embed="rId3"/>
          <a:srcRect l="5134" t="68993" r="55706" b="10112"/>
          <a:stretch/>
        </p:blipFill>
        <p:spPr>
          <a:xfrm>
            <a:off x="1640112" y="1095725"/>
            <a:ext cx="8251936" cy="2336800"/>
          </a:xfrm>
          <a:prstGeom prst="rect">
            <a:avLst/>
          </a:prstGeom>
        </p:spPr>
      </p:pic>
    </p:spTree>
    <p:extLst>
      <p:ext uri="{BB962C8B-B14F-4D97-AF65-F5344CB8AC3E}">
        <p14:creationId xmlns:p14="http://schemas.microsoft.com/office/powerpoint/2010/main" val="9319751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5092" t="14431" r="12826" b="24854"/>
          <a:stretch/>
        </p:blipFill>
        <p:spPr>
          <a:xfrm>
            <a:off x="0" y="927652"/>
            <a:ext cx="12148457" cy="5052234"/>
          </a:xfrm>
          <a:prstGeom prst="rect">
            <a:avLst/>
          </a:prstGeom>
        </p:spPr>
      </p:pic>
      <p:sp>
        <p:nvSpPr>
          <p:cNvPr id="3"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4195100" y="373487"/>
            <a:ext cx="6880732" cy="439107"/>
          </a:xfrm>
        </p:spPr>
        <p:txBody>
          <a:bodyPr>
            <a:noAutofit/>
          </a:bodyPr>
          <a:lstStyle/>
          <a:p>
            <a:r>
              <a:rPr lang="es-MX" sz="2400" b="1" dirty="0"/>
              <a:t>Resolución 3280 </a:t>
            </a:r>
            <a:r>
              <a:rPr lang="es-MX" sz="2400" b="1" dirty="0" smtClean="0"/>
              <a:t>del 2018</a:t>
            </a:r>
            <a:endParaRPr lang="es-CO" sz="2400" dirty="0"/>
          </a:p>
        </p:txBody>
      </p:sp>
    </p:spTree>
    <p:extLst>
      <p:ext uri="{BB962C8B-B14F-4D97-AF65-F5344CB8AC3E}">
        <p14:creationId xmlns:p14="http://schemas.microsoft.com/office/powerpoint/2010/main" val="32123975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3245334" y="590284"/>
            <a:ext cx="8086726" cy="741225"/>
          </a:xfrm>
        </p:spPr>
        <p:txBody>
          <a:bodyPr>
            <a:noAutofit/>
          </a:bodyPr>
          <a:lstStyle/>
          <a:p>
            <a:r>
              <a:rPr lang="es-ES" sz="3200" b="1" u="sng" dirty="0"/>
              <a:t>BIBLIOGRAFIA</a:t>
            </a:r>
            <a:endParaRPr lang="es-CO" sz="3200" b="1" dirty="0"/>
          </a:p>
        </p:txBody>
      </p:sp>
      <p:pic>
        <p:nvPicPr>
          <p:cNvPr id="1026" name="Picture 2" descr="Talento Humano y Alianzas – Empsii">
            <a:extLst>
              <a:ext uri="{FF2B5EF4-FFF2-40B4-BE49-F238E27FC236}">
                <a16:creationId xmlns="" xmlns:a16="http://schemas.microsoft.com/office/drawing/2014/main" id="{50F038CC-671B-3BDB-3F3D-CE68DB280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7200" y="-758834"/>
            <a:ext cx="2077200" cy="2663077"/>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 xmlns:a16="http://schemas.microsoft.com/office/drawing/2014/main" id="{41454CB2-39B3-BA7F-613F-54B505043E57}"/>
              </a:ext>
            </a:extLst>
          </p:cNvPr>
          <p:cNvSpPr txBox="1"/>
          <p:nvPr/>
        </p:nvSpPr>
        <p:spPr>
          <a:xfrm>
            <a:off x="2746357" y="2085529"/>
            <a:ext cx="6559826" cy="2554545"/>
          </a:xfrm>
          <a:prstGeom prst="rect">
            <a:avLst/>
          </a:prstGeom>
          <a:noFill/>
        </p:spPr>
        <p:txBody>
          <a:bodyPr wrap="square" rtlCol="0">
            <a:spAutoFit/>
          </a:bodyPr>
          <a:lstStyle/>
          <a:p>
            <a:r>
              <a:rPr lang="es-CO" sz="2000" dirty="0"/>
              <a:t> </a:t>
            </a:r>
          </a:p>
          <a:p>
            <a:r>
              <a:rPr lang="es-CO" sz="2000" u="sng" dirty="0">
                <a:hlinkClick r:id="rId4"/>
              </a:rPr>
              <a:t>https://www.minsalud.gov.co/Normatividad_Nuevo/LEY%201438%20DE%202011.pdf</a:t>
            </a:r>
            <a:r>
              <a:rPr lang="es-CO" sz="2000" dirty="0"/>
              <a:t>.</a:t>
            </a:r>
          </a:p>
          <a:p>
            <a:r>
              <a:rPr lang="es-CO" sz="2000" u="sng" dirty="0">
                <a:hlinkClick r:id="rId5"/>
              </a:rPr>
              <a:t>https://www.minsalud.gov.co/Normatividad_Nuevo/Resoluci%C3%B3n%20No.%203280%20de%2020183280.pdf</a:t>
            </a:r>
            <a:endParaRPr lang="es-CO" sz="2000" dirty="0"/>
          </a:p>
          <a:p>
            <a:r>
              <a:rPr lang="es-CO" sz="2000" u="sng" dirty="0">
                <a:hlinkClick r:id="rId6"/>
              </a:rPr>
              <a:t>https://www.minsalud.gov.co/sites/rid/Lists/BibliotecaDigital/RIDE/VS/PP/lineamientos-operacion-equipos-basicos-salud-resolucion-2788-2022.pdf</a:t>
            </a:r>
            <a:endParaRPr lang="es-CO" sz="2000" dirty="0"/>
          </a:p>
        </p:txBody>
      </p:sp>
    </p:spTree>
    <p:extLst>
      <p:ext uri="{BB962C8B-B14F-4D97-AF65-F5344CB8AC3E}">
        <p14:creationId xmlns:p14="http://schemas.microsoft.com/office/powerpoint/2010/main" val="7683439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860608" y="2619037"/>
            <a:ext cx="8086726" cy="1735249"/>
          </a:xfrm>
        </p:spPr>
        <p:txBody>
          <a:bodyPr>
            <a:noAutofit/>
          </a:bodyPr>
          <a:lstStyle/>
          <a:p>
            <a:r>
              <a:rPr lang="es-CO" sz="11500" b="1" dirty="0" smtClean="0"/>
              <a:t>GRACIAS</a:t>
            </a:r>
            <a:endParaRPr lang="es-CO" sz="11500" dirty="0"/>
          </a:p>
        </p:txBody>
      </p:sp>
    </p:spTree>
    <p:extLst>
      <p:ext uri="{BB962C8B-B14F-4D97-AF65-F5344CB8AC3E}">
        <p14:creationId xmlns:p14="http://schemas.microsoft.com/office/powerpoint/2010/main" val="54280315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2645</TotalTime>
  <Words>2515</Words>
  <Application>Microsoft Office PowerPoint</Application>
  <PresentationFormat>Panorámica</PresentationFormat>
  <Paragraphs>162</Paragraphs>
  <Slides>31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31</vt:i4>
      </vt:variant>
    </vt:vector>
  </HeadingPairs>
  <TitlesOfParts>
    <vt:vector size="37" baseType="lpstr">
      <vt:lpstr>Arial</vt:lpstr>
      <vt:lpstr>Arial Black</vt:lpstr>
      <vt:lpstr>Calibri</vt:lpstr>
      <vt:lpstr>Calibri Light</vt:lpstr>
      <vt:lpstr>Times New Roman</vt:lpstr>
      <vt:lpstr>Tema de Office</vt:lpstr>
      <vt:lpstr>Inducción General (APS)  Atención Primaria en Salud   Atención Modalidad extramural en la ESE San Sebastián</vt:lpstr>
      <vt:lpstr>INTRODUCCION</vt:lpstr>
      <vt:lpstr>OBJETIVO GENERAL </vt:lpstr>
      <vt:lpstr>DEFINICIONES: </vt:lpstr>
      <vt:lpstr>DEFINICIONES: </vt:lpstr>
      <vt:lpstr>EQUIPO BÁSICO DE AVANZADA EN SALUD (EBAS):</vt:lpstr>
      <vt:lpstr>Funciones de los Auxiliares en Salud   Equipo Básico de Avanzada en salud (EBAS): </vt:lpstr>
      <vt:lpstr>EQUIPO BÁSICO DE INTERVENCIÓN EN SALUD (EBIS):</vt:lpstr>
      <vt:lpstr>Funciones de los Auxiliares en Salud   EQUIPO BÁSICO DE INTERVENCIÓN EN SALUD (EBIS):</vt:lpstr>
      <vt:lpstr>Funciones de los Auxiliares en Salud   EQUIPO BÁSICO DE INTERVENCIÓN EN SALUD (EBIS):</vt:lpstr>
      <vt:lpstr>Funciones Salud oral (Odontólogos - Auxiliares en salud oral) Equipo Básico de Intervención en salud (EBIS): </vt:lpstr>
      <vt:lpstr>Inducción Especifica(APS)  Atención Primaria en Salud   Atención Modalidad extramural en la ESE San Sebastián</vt:lpstr>
      <vt:lpstr>INDUCCIÓN ESPECIFICA DESCRIPCIÓN DEL PROCEDIMIENTO O ACTIVIDAD.</vt:lpstr>
      <vt:lpstr>INDUCCIÓN ESPECIFICA DESCRIPCIÓN DEL PROCEDIMIENTO O ACTIVIDAD.</vt:lpstr>
      <vt:lpstr>INDUCCIÓN ESPECIFICA DESCRIPCIÓN DEL PROCEDIMIENTO O ACTIVIDAD.</vt:lpstr>
      <vt:lpstr>INDUCCIÓN ESPECIFICA DESCRIPCIÓN DEL PROCEDIMIENTO O ACTIVIDAD.</vt:lpstr>
      <vt:lpstr>INDUCCIÓN ESPECIFICA DESCRIPCIÓN DEL PROCEDIMIENTO o ACTIVIDAD.</vt:lpstr>
      <vt:lpstr>INDUCCIÓN ESPECIFICA DESCRIPCIÓN DEL PROCEDIMIENTO O ACTIVIDAD.</vt:lpstr>
      <vt:lpstr>PROGRAMACIÓN Y DESARROLLO DE LAS  JORNADAS DE SALUD</vt:lpstr>
      <vt:lpstr>PROGRAMACIÓN Y DESARROLLO DE LAS  JORNADAS DE SALUD</vt:lpstr>
      <vt:lpstr>LA AUDITORIA DE LAS ACTIVIDADES SE REALIZA ASÍ:</vt:lpstr>
      <vt:lpstr>Resolución 3280 del 2018</vt:lpstr>
      <vt:lpstr>Resolución 3280 del 2018</vt:lpstr>
      <vt:lpstr>Resolución 3280 del 2018</vt:lpstr>
      <vt:lpstr>Resolución 3280 del 2018</vt:lpstr>
      <vt:lpstr>Resolución 3280 del 2018</vt:lpstr>
      <vt:lpstr>Resolución 3280 del 2018</vt:lpstr>
      <vt:lpstr>Resolución 3280 del 2018</vt:lpstr>
      <vt:lpstr>Resolución 3280 del 2018</vt:lpstr>
      <vt:lpstr>BIBLIOGRAFIA</vt:lpstr>
      <vt:lpstr>GRACIAS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Alejandra  Cabrera Sarria</dc:creator>
  <cp:lastModifiedBy>E.S.E SAN SEBASTIAN TALENTO HUMANO</cp:lastModifiedBy>
  <cp:revision>148</cp:revision>
  <dcterms:created xsi:type="dcterms:W3CDTF">2022-05-23T15:59:10Z</dcterms:created>
  <dcterms:modified xsi:type="dcterms:W3CDTF">2024-09-11T21:41:53Z</dcterms:modified>
</cp:coreProperties>
</file>