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8" r:id="rId4"/>
    <p:sldId id="265" r:id="rId5"/>
    <p:sldId id="266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69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024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3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73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478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09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406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766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4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204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518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8A4A-543B-4DDB-B8BB-5B2AD455839D}" type="datetimeFigureOut">
              <a:rPr lang="es-CO" smtClean="0"/>
              <a:t>11/09/2024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06AAF-1D30-4238-9BC5-C8C41D6910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608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7975" y="2145387"/>
            <a:ext cx="8201844" cy="377298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s-CO" sz="2000" b="1" dirty="0" smtClean="0"/>
              <a:t>ES EL SERVICIO DE ATENCIÓN EN SALUD  RESPONSABLE DE LAS ACTIVIDADES, PROCEDIMIENTOS E INTERVENCIONES DE CARÁCTER TÉCNICO-CIENTÍFICO Y ADMINISTRATIVO RELACIONADO CON LOS MEDICAMENTOS UTILIZADOS EN LA PROMOCIÓN DE LA SALUD Y LA PREVENCIÓN, DIAGNÓSTICO, TRATAMIENTO Y REHABILITACIÓN DE LA ENFERMEDAD CON EL FIN DE CONTRIBUIR EN FORMA ARMÓNICA E INTEGRAL AL MEJORAMIENTO DE LA CALIDAD DE VIDA DE LAS PERSONAS.</a:t>
            </a:r>
            <a:endParaRPr lang="es-CO" sz="2000" b="1" dirty="0"/>
          </a:p>
        </p:txBody>
      </p:sp>
      <p:pic>
        <p:nvPicPr>
          <p:cNvPr id="6" name="Imagen 5" descr="Tecnología en Regencia de Farmacia -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925" y="1362347"/>
            <a:ext cx="2982545" cy="35488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7975" y="566281"/>
            <a:ext cx="6078077" cy="1325563"/>
          </a:xfrm>
        </p:spPr>
        <p:txBody>
          <a:bodyPr/>
          <a:lstStyle/>
          <a:p>
            <a:pPr algn="ctr"/>
            <a:r>
              <a:rPr lang="es-MX" dirty="0">
                <a:latin typeface="Bahnschrift SemiBold" panose="020B0502040204020203" pitchFamily="34" charset="0"/>
              </a:rPr>
              <a:t>GESTION SERVICIO FARMACEUTICO</a:t>
            </a:r>
            <a:endParaRPr lang="es-CO" dirty="0"/>
          </a:p>
        </p:txBody>
      </p:sp>
      <p:sp>
        <p:nvSpPr>
          <p:cNvPr id="4" name="AutoShape 2" descr="Categoría «Farmacia» de fotos de stock, 2,194,498 imágene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AutoShape 4" descr="Categoría «Farmacia» de fotos de stock, 2,194,498 imágenes | Shutterst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04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975" y="6949440"/>
            <a:ext cx="7295907" cy="2502966"/>
          </a:xfrm>
        </p:spPr>
        <p:txBody>
          <a:bodyPr>
            <a:normAutofit/>
          </a:bodyPr>
          <a:lstStyle/>
          <a:p>
            <a:pPr algn="just"/>
            <a:endParaRPr lang="es-CO" dirty="0" smtClean="0"/>
          </a:p>
          <a:p>
            <a:pPr algn="just"/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2050" name="Picture 2" descr="Estudo revela que muitos farmacêuticos não notificam reações adversas a  medicamentos - CNN Portug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6" y="2654796"/>
            <a:ext cx="9158339" cy="32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775" y="884361"/>
            <a:ext cx="10515600" cy="1325563"/>
          </a:xfrm>
        </p:spPr>
        <p:txBody>
          <a:bodyPr/>
          <a:lstStyle/>
          <a:p>
            <a:pPr algn="ctr"/>
            <a:r>
              <a:rPr lang="es-MX" dirty="0" smtClean="0">
                <a:latin typeface="Bahnschrift SemiBold" panose="020B0502040204020203" pitchFamily="34" charset="0"/>
              </a:rPr>
              <a:t>NORMATIVIDAD DEL SERVICIO </a:t>
            </a:r>
            <a:r>
              <a:rPr lang="es-MX" dirty="0">
                <a:latin typeface="Bahnschrift SemiBold" panose="020B0502040204020203" pitchFamily="34" charset="0"/>
              </a:rPr>
              <a:t>FARMACEUTICO</a:t>
            </a:r>
            <a:endParaRPr lang="es-CO" dirty="0"/>
          </a:p>
        </p:txBody>
      </p:sp>
      <p:sp>
        <p:nvSpPr>
          <p:cNvPr id="4" name="AutoShape 2" descr="Categoría «Farmacia» de fotos de stock, 2,194,498 imágene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AutoShape 4" descr="Categoría «Farmacia» de fotos de stock, 2,194,498 imágenes | Shutterst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358536" y="2675413"/>
            <a:ext cx="9026435" cy="2715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dirty="0" smtClean="0"/>
          </a:p>
          <a:p>
            <a:pPr algn="just"/>
            <a:r>
              <a:rPr lang="es-CO" dirty="0" smtClean="0"/>
              <a:t>El servicio farmacéutico está normado por el Decreto 2200 del 2005, Decreto 780 del 2016 y la Ley 485 de 1998 del INVIMA</a:t>
            </a:r>
          </a:p>
        </p:txBody>
      </p:sp>
    </p:spTree>
    <p:extLst>
      <p:ext uri="{BB962C8B-B14F-4D97-AF65-F5344CB8AC3E}">
        <p14:creationId xmlns:p14="http://schemas.microsoft.com/office/powerpoint/2010/main" val="25225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ticias sobre Farmacias hoy domingo 28 de julio | GEST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20" y="1802675"/>
            <a:ext cx="8275320" cy="2418805"/>
          </a:xfrm>
          <a:prstGeom prst="rect">
            <a:avLst/>
          </a:prstGeom>
          <a:noFill/>
          <a:effectLst>
            <a:glow rad="1358900">
              <a:schemeClr val="accent1">
                <a:alpha val="40000"/>
              </a:schemeClr>
            </a:glow>
            <a:reflection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ítulo 2"/>
          <p:cNvSpPr txBox="1">
            <a:spLocks/>
          </p:cNvSpPr>
          <p:nvPr/>
        </p:nvSpPr>
        <p:spPr>
          <a:xfrm>
            <a:off x="2274116" y="2380396"/>
            <a:ext cx="8072846" cy="3053751"/>
          </a:xfrm>
          <a:prstGeom prst="rect">
            <a:avLst/>
          </a:prstGeom>
          <a:effectLst>
            <a:glow rad="812800">
              <a:schemeClr val="accent1">
                <a:alpha val="40000"/>
              </a:schemeClr>
            </a:glow>
            <a:outerShdw blurRad="50800" dist="50800" algn="ctr" rotWithShape="0">
              <a:srgbClr val="000000">
                <a:alpha val="43137"/>
              </a:srgb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800" b="1" dirty="0" smtClean="0">
                <a:solidFill>
                  <a:srgbClr val="FFC000"/>
                </a:solidFill>
              </a:rPr>
              <a:t>Adquisición de medicamentos</a:t>
            </a:r>
          </a:p>
          <a:p>
            <a:r>
              <a:rPr lang="es-MX" sz="4800" b="1" dirty="0" smtClean="0">
                <a:solidFill>
                  <a:srgbClr val="FFC000"/>
                </a:solidFill>
              </a:rPr>
              <a:t>Recepción</a:t>
            </a:r>
            <a:endParaRPr lang="es-MX" sz="4800" b="1" dirty="0" smtClean="0">
              <a:solidFill>
                <a:srgbClr val="FFC000"/>
              </a:solidFill>
            </a:endParaRPr>
          </a:p>
          <a:p>
            <a:r>
              <a:rPr lang="es-MX" sz="4800" b="1" dirty="0" smtClean="0">
                <a:solidFill>
                  <a:srgbClr val="FFC000"/>
                </a:solidFill>
              </a:rPr>
              <a:t>Almacenamiento </a:t>
            </a:r>
            <a:endParaRPr lang="es-MX" sz="4800" b="1" dirty="0" smtClean="0">
              <a:solidFill>
                <a:srgbClr val="FFC000"/>
              </a:solidFill>
            </a:endParaRPr>
          </a:p>
          <a:p>
            <a:r>
              <a:rPr lang="es-MX" sz="4800" b="1" dirty="0" smtClean="0">
                <a:solidFill>
                  <a:srgbClr val="FFC000"/>
                </a:solidFill>
              </a:rPr>
              <a:t>Dispensación</a:t>
            </a:r>
            <a:endParaRPr lang="es-MX" sz="4800" b="1" dirty="0" smtClean="0">
              <a:solidFill>
                <a:srgbClr val="FFC000"/>
              </a:solidFill>
            </a:endParaRPr>
          </a:p>
          <a:p>
            <a:endParaRPr lang="es-MX" dirty="0" smtClean="0">
              <a:solidFill>
                <a:schemeClr val="bg1"/>
              </a:solidFill>
            </a:endParaRPr>
          </a:p>
          <a:p>
            <a:endParaRPr lang="es-CO" dirty="0"/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254034" y="715994"/>
            <a:ext cx="9927772" cy="940278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PROCEDIMIENTOS DEL SERVICIO FARMACEUTICO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0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2274116" y="1867689"/>
            <a:ext cx="8072846" cy="3161210"/>
          </a:xfrm>
          <a:prstGeom prst="rect">
            <a:avLst/>
          </a:prstGeom>
          <a:effectLst>
            <a:glow rad="812800">
              <a:schemeClr val="accent1">
                <a:alpha val="40000"/>
              </a:schemeClr>
            </a:glow>
            <a:outerShdw blurRad="50800" dist="50800" algn="ctr" rotWithShape="0">
              <a:srgbClr val="000000">
                <a:alpha val="43137"/>
              </a:srgb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UBA PRINCIPAL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UBA CAMILO TORRES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UBA CENTRO POBLADO BELEN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UBA CENTRO POBLADO SANTA LETICIA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endParaRPr lang="es-CO" dirty="0"/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254034" y="809513"/>
            <a:ext cx="9927772" cy="940278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CENTROS DE ATENCION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7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2274116" y="1711825"/>
            <a:ext cx="8072846" cy="3161210"/>
          </a:xfrm>
          <a:prstGeom prst="rect">
            <a:avLst/>
          </a:prstGeom>
          <a:effectLst>
            <a:glow rad="812800">
              <a:schemeClr val="accent1">
                <a:alpha val="40000"/>
              </a:schemeClr>
            </a:glow>
            <a:outerShdw blurRad="50800" dist="50800" algn="ctr" rotWithShape="0">
              <a:srgbClr val="000000">
                <a:alpha val="43137"/>
              </a:srgbClr>
            </a:outerShdw>
          </a:effectLst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Uso racional de los medicamentos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Educación al usuario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Adherencia a los programas de crónicos</a:t>
            </a:r>
          </a:p>
          <a:p>
            <a:r>
              <a:rPr lang="es-MX" sz="4800" dirty="0" smtClean="0">
                <a:solidFill>
                  <a:schemeClr val="bg2">
                    <a:lumMod val="10000"/>
                  </a:schemeClr>
                </a:solidFill>
              </a:rPr>
              <a:t>Atención humanizada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endParaRPr lang="es-CO" dirty="0"/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254034" y="715994"/>
            <a:ext cx="9927772" cy="940278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latin typeface="Bahnschrift SemiBold Condensed" panose="020B0502040204020203" pitchFamily="34" charset="0"/>
              </a:rPr>
              <a:t>RECOMENDACIONES DEL SERVICIO FARMACEUTICO</a:t>
            </a:r>
            <a:endParaRPr lang="es-CO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143</Words>
  <Application>Microsoft Office PowerPoint</Application>
  <PresentationFormat>Panorámica</PresentationFormat>
  <Paragraphs>22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Bahnschrift SemiBold</vt:lpstr>
      <vt:lpstr>Bahnschrift SemiBold Condensed</vt:lpstr>
      <vt:lpstr>Calibri</vt:lpstr>
      <vt:lpstr>Calibri Light</vt:lpstr>
      <vt:lpstr>Tema de Office</vt:lpstr>
      <vt:lpstr>GESTION SERVICIO FARMACEUTICO</vt:lpstr>
      <vt:lpstr>NORMATIVIDAD DEL SERVICIO FARMACEUTICO</vt:lpstr>
      <vt:lpstr>PROCEDIMIENTOS DEL SERVICIO FARMACEUTICO</vt:lpstr>
      <vt:lpstr>CENTROS DE ATENCION</vt:lpstr>
      <vt:lpstr>RECOMENDACIONES DEL SERVICIO FARMACEUTICO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DESEMPEÑO INSTITUCIONAL</dc:title>
  <dc:creator>PLANEACION E.S.E. SAN SEBASTIAN</dc:creator>
  <cp:lastModifiedBy>E.S.E SAN SEBASTIAN TALENTO HUMANO</cp:lastModifiedBy>
  <cp:revision>36</cp:revision>
  <dcterms:created xsi:type="dcterms:W3CDTF">2022-05-23T15:06:59Z</dcterms:created>
  <dcterms:modified xsi:type="dcterms:W3CDTF">2024-09-11T16:25:44Z</dcterms:modified>
</cp:coreProperties>
</file>