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303" r:id="rId3"/>
    <p:sldId id="302" r:id="rId4"/>
    <p:sldId id="304" r:id="rId5"/>
    <p:sldId id="311" r:id="rId6"/>
    <p:sldId id="312" r:id="rId7"/>
    <p:sldId id="313" r:id="rId8"/>
    <p:sldId id="305" r:id="rId9"/>
    <p:sldId id="308" r:id="rId10"/>
    <p:sldId id="307" r:id="rId11"/>
    <p:sldId id="309" r:id="rId12"/>
    <p:sldId id="310" r:id="rId13"/>
    <p:sldId id="314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latin typeface="Arial Black" panose="020B0A04020102020204" pitchFamily="34" charset="0"/>
              </a:rPr>
              <a:t>INDUCCION </a:t>
            </a:r>
            <a:r>
              <a:rPr lang="es-CO" sz="4800" b="1" dirty="0">
                <a:latin typeface="Arial Black" panose="020B0A04020102020204" pitchFamily="34" charset="0"/>
              </a:rPr>
              <a:t/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 smtClean="0">
                <a:latin typeface="Arial Black" panose="020B0A04020102020204" pitchFamily="34" charset="0"/>
              </a:rPr>
              <a:t>LABORATORIO CLINICO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LINA PAOLA ESCOBAR FIESCO</a:t>
            </a:r>
          </a:p>
          <a:p>
            <a:r>
              <a:rPr lang="es-CO" sz="2000" dirty="0" smtClean="0"/>
              <a:t>Líder Laboratorio clínico 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NORMATIVIDAD LABORATORIO CLINICO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• </a:t>
            </a:r>
            <a:r>
              <a:rPr lang="es-ES" sz="3000" dirty="0"/>
              <a:t>NTC-ISO/IEC 17025:2017 Evaluar la conformidad según requisitos generales para los laboratorios de ensayo y calibración. • GTAC-ISO/IEC 99, VIM, vocabulario internacional de términos fundamentales y generales de metrología, publicado por BIPM, IEC, IFCC, ISO, UIPAC y OIML. • ISO/IEC 17000, Evaluación de la conformidad vocabulario y principios generales. • NTC-ISO/IEC 15189:2012 Sistema de Gestión de la Calidad en Laboratorios Clínicos. • Resolución 1619 del 2015 – Min Salud Estándares de calidad</a:t>
            </a:r>
            <a:endParaRPr lang="es-CO" sz="3000" dirty="0"/>
          </a:p>
        </p:txBody>
      </p:sp>
    </p:spTree>
    <p:extLst>
      <p:ext uri="{BB962C8B-B14F-4D97-AF65-F5344CB8AC3E}">
        <p14:creationId xmlns:p14="http://schemas.microsoft.com/office/powerpoint/2010/main" val="402851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MISION 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3600" dirty="0"/>
              <a:t>Somos un Laboratorio clínico de mediana complejidad en la prestación de los servicios de salud, garantizando la confiabilidad de los exámenes y resultados oportunos, con un equipo humano calificado y comprometido con la calidad, seguridad e innovación, enfocada en la atención humanizada y segura al paciente familia y comunidad</a:t>
            </a:r>
            <a:r>
              <a:rPr lang="es-ES" dirty="0"/>
              <a:t>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931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PORTAFOLIO DE SERVICIOS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/>
              <a:t>Laboratorio Clínico UBA Principal</a:t>
            </a:r>
          </a:p>
          <a:p>
            <a:r>
              <a:rPr lang="es-CO" sz="4000" dirty="0"/>
              <a:t>Laboratorio Clínico UBA Principal</a:t>
            </a:r>
          </a:p>
          <a:p>
            <a:r>
              <a:rPr lang="es-CO" sz="4000" dirty="0" smtClean="0"/>
              <a:t>Toma de muestras de Laboratorio UBA Las Américas</a:t>
            </a:r>
          </a:p>
          <a:p>
            <a:r>
              <a:rPr lang="es-CO" sz="4000" dirty="0" smtClean="0"/>
              <a:t>Toma de muestras de Laboratorio UBA Santa Leticia Moscopan </a:t>
            </a:r>
            <a:endParaRPr lang="es-CO" sz="4000" dirty="0"/>
          </a:p>
          <a:p>
            <a:endParaRPr lang="es-CO" sz="4000" dirty="0" smtClean="0"/>
          </a:p>
          <a:p>
            <a:pPr marL="0" indent="0" algn="ctr">
              <a:buNone/>
            </a:pP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169934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HORARIOS PRESTACION DEL SERVICIO LABORATORIO CLINICO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000" dirty="0" smtClean="0"/>
              <a:t>Laboratorio UBA Principal</a:t>
            </a:r>
          </a:p>
          <a:p>
            <a:pPr marL="0" indent="0">
              <a:buNone/>
            </a:pPr>
            <a:r>
              <a:rPr lang="es-CO" sz="4000" dirty="0" smtClean="0"/>
              <a:t>Lunes a Viernes  6 a.m a 9 a.m</a:t>
            </a:r>
          </a:p>
          <a:p>
            <a:pPr marL="0" indent="0">
              <a:buNone/>
            </a:pPr>
            <a:r>
              <a:rPr lang="es-CO" sz="4000" dirty="0" smtClean="0"/>
              <a:t>Sábados: 6 a.m a 8 a.m</a:t>
            </a:r>
          </a:p>
          <a:p>
            <a:pPr marL="0" indent="0">
              <a:buNone/>
            </a:pPr>
            <a:endParaRPr lang="es-CO" sz="4000" dirty="0"/>
          </a:p>
          <a:p>
            <a:pPr marL="0" indent="0">
              <a:buNone/>
            </a:pPr>
            <a:r>
              <a:rPr lang="es-CO" sz="4000" dirty="0"/>
              <a:t>Laboratorio UBA las Américas</a:t>
            </a:r>
          </a:p>
          <a:p>
            <a:pPr marL="0" indent="0">
              <a:buNone/>
            </a:pPr>
            <a:r>
              <a:rPr lang="es-CO" sz="4000" dirty="0"/>
              <a:t>Toma de Muestras: Lunes a Viernes  7 a.m a 9 a.m</a:t>
            </a:r>
          </a:p>
          <a:p>
            <a:pPr marL="0" indent="0">
              <a:buNone/>
            </a:pPr>
            <a:endParaRPr lang="es-CO" sz="4000" dirty="0"/>
          </a:p>
          <a:p>
            <a:pPr marL="0" indent="0">
              <a:buNone/>
            </a:pP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177033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HORARIOS PRESTACION DEL SERVICIO LABORATORIO CLINICO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Laboratorio  UBA Belén:  :  LUNES </a:t>
            </a:r>
            <a:r>
              <a:rPr lang="es-ES" sz="4000" dirty="0"/>
              <a:t>A SABADO Hora: 7:00 AM – 9:00 </a:t>
            </a:r>
            <a:r>
              <a:rPr lang="es-ES" sz="4000" dirty="0" smtClean="0"/>
              <a:t>AM</a:t>
            </a:r>
          </a:p>
          <a:p>
            <a:pPr marL="0" indent="0">
              <a:buNone/>
            </a:pPr>
            <a:endParaRPr lang="es-ES" sz="4000" dirty="0" smtClean="0"/>
          </a:p>
          <a:p>
            <a:r>
              <a:rPr lang="es-ES" sz="4000" dirty="0" smtClean="0"/>
              <a:t>Toma de Muestras UBA Santa Leticia: </a:t>
            </a:r>
          </a:p>
          <a:p>
            <a:pPr marL="0" indent="0">
              <a:buNone/>
            </a:pPr>
            <a:r>
              <a:rPr lang="es-ES" sz="4000" dirty="0" smtClean="0"/>
              <a:t>Jueves 7 a.m – 10 a.m</a:t>
            </a:r>
            <a:endParaRPr lang="es-CO" sz="4000" dirty="0" smtClean="0"/>
          </a:p>
          <a:p>
            <a:pPr marL="0" indent="0" algn="ctr">
              <a:buNone/>
            </a:pP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5602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ENTREGA DE RESULTADOS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4000" dirty="0" smtClean="0"/>
              <a:t>UBA </a:t>
            </a:r>
            <a:r>
              <a:rPr lang="es-ES" sz="4000" dirty="0" smtClean="0"/>
              <a:t>Principal</a:t>
            </a:r>
            <a:r>
              <a:rPr lang="es-ES" sz="4000" dirty="0" smtClean="0"/>
              <a:t>: días: lunes a viernes hora: 2:00 pm a 4:00 pm  jueves de 2:00 pm a 3:00 pm</a:t>
            </a:r>
          </a:p>
          <a:p>
            <a:pPr marL="0" indent="0">
              <a:buNone/>
            </a:pPr>
            <a:endParaRPr lang="es-ES" sz="4000" dirty="0" smtClean="0"/>
          </a:p>
          <a:p>
            <a:pPr marL="0" indent="0">
              <a:buNone/>
            </a:pPr>
            <a:r>
              <a:rPr lang="es-ES" sz="4000" dirty="0" smtClean="0"/>
              <a:t> UBA Belén: días: lunes a viernes </a:t>
            </a:r>
            <a:r>
              <a:rPr lang="es-ES" sz="4000" dirty="0" smtClean="0"/>
              <a:t>Hora</a:t>
            </a:r>
            <a:r>
              <a:rPr lang="es-ES" sz="4000" dirty="0" smtClean="0"/>
              <a:t>: 2:00 pm a 3:00 pm </a:t>
            </a:r>
          </a:p>
          <a:p>
            <a:pPr marL="0" indent="0">
              <a:buNone/>
            </a:pPr>
            <a:endParaRPr lang="es-ES" sz="4000" dirty="0" smtClean="0"/>
          </a:p>
          <a:p>
            <a:pPr marL="0" indent="0">
              <a:buNone/>
            </a:pPr>
            <a:r>
              <a:rPr lang="es-ES" sz="4000" dirty="0" smtClean="0"/>
              <a:t>UBA </a:t>
            </a:r>
            <a:r>
              <a:rPr lang="es-ES" sz="4000" dirty="0" smtClean="0"/>
              <a:t>Santa </a:t>
            </a:r>
            <a:r>
              <a:rPr lang="es-ES" sz="4000" dirty="0" smtClean="0"/>
              <a:t>Leticia Moscopan: días: lunes a viernes </a:t>
            </a:r>
            <a:r>
              <a:rPr lang="es-ES" sz="4000" dirty="0" smtClean="0"/>
              <a:t>Hora</a:t>
            </a:r>
            <a:r>
              <a:rPr lang="es-ES" sz="4000" dirty="0" smtClean="0"/>
              <a:t>: 2:00 pm a 3:00 pm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33258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CO" sz="4000" dirty="0" smtClean="0"/>
          </a:p>
          <a:p>
            <a:pPr marL="0" indent="0" algn="ctr">
              <a:buNone/>
            </a:pPr>
            <a:r>
              <a:rPr lang="es-CO" sz="4000" dirty="0" smtClean="0"/>
              <a:t>HEMATOLOGIA</a:t>
            </a:r>
            <a:endParaRPr lang="es-CO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6019799" y="1825625"/>
            <a:ext cx="5334001" cy="4351338"/>
          </a:xfrm>
        </p:spPr>
        <p:txBody>
          <a:bodyPr/>
          <a:lstStyle/>
          <a:p>
            <a:r>
              <a:rPr lang="es-ES" dirty="0"/>
              <a:t>Hemogramas automatizado y manual, Recuento de plaquetas, Volumen de sedimentación globular (VSG), Hemoclasificación, Frotis de sangre periférica, Recuento de Reticulocitos, coagulación, hemoglobina, Química clínica: Glicemia, curva de glucosa, test d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002" y="3117905"/>
            <a:ext cx="3193995" cy="319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 smtClean="0"/>
              <a:t>QUIMICA SANGUINEA</a:t>
            </a:r>
            <a:endParaRPr lang="es-CO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CO" dirty="0"/>
              <a:t>Glicemia, curva de glucosa, test de Sullivan Perfil lipídico (colesterol total, colesterol HDL, Colesterol LDL, Triglicéridos, Creatinina, BUN, Ácido úrico, </a:t>
            </a:r>
            <a:r>
              <a:rPr lang="es-CO" dirty="0" smtClean="0"/>
              <a:t>Bilirrubinas;</a:t>
            </a:r>
            <a:r>
              <a:rPr lang="pt-BR" dirty="0"/>
              <a:t> proteínas totales, albumina, amilasa, fosfatasa alcalina, GOT, GPT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20" y="2671104"/>
            <a:ext cx="3468413" cy="32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2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INMUNOLOGIA</a:t>
            </a:r>
          </a:p>
          <a:p>
            <a:pPr marL="0" indent="0">
              <a:buNone/>
            </a:pPr>
            <a:endParaRPr lang="es-CO" sz="3600" dirty="0"/>
          </a:p>
        </p:txBody>
      </p:sp>
      <p:sp>
        <p:nvSpPr>
          <p:cNvPr id="6" name="AutoShape 2" descr="Fábrica y proveedores del sistema de máquina analizado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O" sz="3200" dirty="0"/>
              <a:t>Gravindex (prueba de embarazo), Prueba treponémica, prueba no treponémica, Pruebas rápidas para Sífilis, VIH y Hepatitis B antígeno de superficie, Hepatitis C , Factor reumatoide, 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2" y="2522483"/>
            <a:ext cx="4020639" cy="299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6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>
          <a:xfrm>
            <a:off x="914400" y="1656037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MICROSCOPIA</a:t>
            </a:r>
          </a:p>
          <a:p>
            <a:pPr marL="0" indent="0">
              <a:buNone/>
            </a:pPr>
            <a:endParaRPr lang="es-CO" sz="3600" dirty="0"/>
          </a:p>
        </p:txBody>
      </p:sp>
      <p:sp>
        <p:nvSpPr>
          <p:cNvPr id="6" name="AutoShape 2" descr="Fábrica y proveedores del sistema de máquina analizado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O" sz="3200" dirty="0"/>
              <a:t>Coprológico, Coproscópico, Sangre oculta en heces, </a:t>
            </a:r>
            <a:r>
              <a:rPr lang="es-CO" sz="3200" dirty="0" smtClean="0"/>
              <a:t>Leishmaniasis</a:t>
            </a:r>
            <a:r>
              <a:rPr lang="es-CO" sz="3200" dirty="0"/>
              <a:t>, Malaria</a:t>
            </a:r>
            <a:r>
              <a:rPr lang="es-CO" sz="3200" dirty="0" smtClean="0"/>
              <a:t>,</a:t>
            </a:r>
            <a:r>
              <a:rPr lang="es-ES" sz="3200" dirty="0"/>
              <a:t> Coloración de Gram, frotis de flujo vaginal y uretral, Baciloscopias (esputo y linfa), frotis de garganta y KOH para hongos. </a:t>
            </a:r>
            <a:endParaRPr lang="es-CO" sz="3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2459393"/>
            <a:ext cx="1808772" cy="24148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27" y="2459393"/>
            <a:ext cx="2414802" cy="241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>
          <a:xfrm>
            <a:off x="972207" y="1690688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MICROBIOLOGIA</a:t>
            </a:r>
          </a:p>
          <a:p>
            <a:pPr marL="0" indent="0">
              <a:buNone/>
            </a:pPr>
            <a:endParaRPr lang="es-CO" sz="3600" dirty="0"/>
          </a:p>
        </p:txBody>
      </p:sp>
      <p:sp>
        <p:nvSpPr>
          <p:cNvPr id="6" name="AutoShape 2" descr="Fábrica y proveedores del sistema de máquina analizado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 </a:t>
            </a:r>
            <a:r>
              <a:rPr lang="es-CO" sz="3200" dirty="0"/>
              <a:t>Urocultivo, Detección de Neisseria gonorrhoeae (Tayer Martin) </a:t>
            </a:r>
            <a:r>
              <a:rPr lang="es-CO" sz="3200" dirty="0" smtClean="0"/>
              <a:t>Antibiograma</a:t>
            </a:r>
          </a:p>
          <a:p>
            <a:r>
              <a:rPr lang="es-CO" sz="3200" dirty="0"/>
              <a:t>Hemoparásitos: Gota gruesa (Malaria), extendido directo para Leishmaniasis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651" y="2514599"/>
            <a:ext cx="3840135" cy="281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9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EXAMENES DE LABORATORIO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sz="half" idx="1"/>
          </p:nvPr>
        </p:nvSpPr>
        <p:spPr>
          <a:xfrm>
            <a:off x="914400" y="1656037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PRUEBAS ESPECIALIZADAS</a:t>
            </a:r>
          </a:p>
          <a:p>
            <a:pPr marL="0" indent="0">
              <a:buNone/>
            </a:pPr>
            <a:endParaRPr lang="es-CO" sz="3600" dirty="0"/>
          </a:p>
        </p:txBody>
      </p:sp>
      <p:sp>
        <p:nvSpPr>
          <p:cNvPr id="6" name="AutoShape 2" descr="Fábrica y proveedores del sistema de máquina analizado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O" dirty="0"/>
              <a:t> </a:t>
            </a:r>
            <a:r>
              <a:rPr lang="es-CO" sz="4000" dirty="0" smtClean="0"/>
              <a:t>Toxoplasma IGM, Toxoplasma IGG , </a:t>
            </a:r>
            <a:r>
              <a:rPr lang="es-CO" sz="4000" dirty="0"/>
              <a:t>TSH, T4 TOTAL, T4 LIBRE, T3 TOTAL, </a:t>
            </a:r>
            <a:r>
              <a:rPr lang="es-CO" sz="4000" dirty="0" smtClean="0"/>
              <a:t>, </a:t>
            </a:r>
            <a:r>
              <a:rPr lang="es-CO" sz="4000" dirty="0"/>
              <a:t>PSA Antígeno </a:t>
            </a:r>
            <a:r>
              <a:rPr lang="es-CO" sz="4000" dirty="0" smtClean="0"/>
              <a:t>prostático, Rubeola IGG</a:t>
            </a:r>
            <a:endParaRPr lang="es-CO" sz="40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69" y="2484657"/>
            <a:ext cx="4258694" cy="285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541</Words>
  <Application>Microsoft Office PowerPoint</Application>
  <PresentationFormat>Panorámica</PresentationFormat>
  <Paragraphs>50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Tema de Office</vt:lpstr>
      <vt:lpstr>INDUCCION  LABORATORIO CLINICO</vt:lpstr>
      <vt:lpstr>NORMATIVIDAD LABORATORIO CLINICO</vt:lpstr>
      <vt:lpstr>MISION </vt:lpstr>
      <vt:lpstr>PORTAFOLIO DE SERVICIOS</vt:lpstr>
      <vt:lpstr>HORARIOS PRESTACION DEL SERVICIO LABORATORIO CLINICO</vt:lpstr>
      <vt:lpstr>HORARIOS PRESTACION DEL SERVICIO LABORATORIO CLINICO</vt:lpstr>
      <vt:lpstr>ENTREGA DE RESULTADOS</vt:lpstr>
      <vt:lpstr>EXAMENES DE LABORATORIO</vt:lpstr>
      <vt:lpstr>EXAMENES DE LABORATORIO</vt:lpstr>
      <vt:lpstr>EXAMENES DE LABORATORIO</vt:lpstr>
      <vt:lpstr>EXAMENES DE LABORATORIO</vt:lpstr>
      <vt:lpstr>EXAMENES DE LABORATORIO</vt:lpstr>
      <vt:lpstr>EXAMENES DE LABORATORIO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138</cp:revision>
  <dcterms:created xsi:type="dcterms:W3CDTF">2022-05-23T15:59:10Z</dcterms:created>
  <dcterms:modified xsi:type="dcterms:W3CDTF">2024-09-11T16:22:01Z</dcterms:modified>
</cp:coreProperties>
</file>