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7" r:id="rId3"/>
    <p:sldId id="258" r:id="rId4"/>
    <p:sldId id="301" r:id="rId5"/>
    <p:sldId id="310" r:id="rId6"/>
    <p:sldId id="305" r:id="rId7"/>
    <p:sldId id="311" r:id="rId8"/>
    <p:sldId id="306" r:id="rId9"/>
    <p:sldId id="307" r:id="rId10"/>
    <p:sldId id="308" r:id="rId11"/>
    <p:sldId id="302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salud.gov.co/Normatividad_Nuevo/Decreto%200780%20de%202016.pd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.jpg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1802424"/>
            <a:ext cx="10668000" cy="1573822"/>
          </a:xfrm>
        </p:spPr>
        <p:txBody>
          <a:bodyPr>
            <a:noAutofit/>
          </a:bodyPr>
          <a:lstStyle/>
          <a:p>
            <a:r>
              <a:rPr lang="es-CO" sz="4800" b="1" dirty="0" smtClean="0">
                <a:latin typeface="Arial Black" panose="020B0A04020102020204" pitchFamily="34" charset="0"/>
              </a:rPr>
              <a:t>Inducción:</a:t>
            </a:r>
            <a:br>
              <a:rPr lang="es-CO" sz="4800" b="1" dirty="0" smtClean="0">
                <a:latin typeface="Arial Black" panose="020B0A04020102020204" pitchFamily="34" charset="0"/>
              </a:rPr>
            </a:br>
            <a:r>
              <a:rPr lang="es-CO" sz="4800" b="1" dirty="0" smtClean="0">
                <a:latin typeface="Arial Black" panose="020B0A04020102020204" pitchFamily="34" charset="0"/>
              </a:rPr>
              <a:t> </a:t>
            </a:r>
            <a:r>
              <a:rPr lang="es-CO" sz="4800" b="1" dirty="0">
                <a:latin typeface="Arial Black" panose="020B0A04020102020204" pitchFamily="34" charset="0"/>
              </a:rPr>
              <a:t>Gestión de </a:t>
            </a:r>
            <a:r>
              <a:rPr lang="es-CO" sz="4800" b="1" dirty="0" smtClean="0">
                <a:latin typeface="Arial Black" panose="020B0A04020102020204" pitchFamily="34" charset="0"/>
              </a:rPr>
              <a:t>la Calidad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3585" y="3901253"/>
            <a:ext cx="7842738" cy="1338962"/>
          </a:xfrm>
        </p:spPr>
        <p:txBody>
          <a:bodyPr>
            <a:normAutofit fontScale="92500" lnSpcReduction="20000"/>
          </a:bodyPr>
          <a:lstStyle/>
          <a:p>
            <a:r>
              <a:rPr lang="es-CO" sz="2600" b="1" dirty="0" smtClean="0">
                <a:latin typeface="Bell MT" panose="02020503060305020303" pitchFamily="18" charset="0"/>
              </a:rPr>
              <a:t>Angela Patricia Macías Rodríguez </a:t>
            </a:r>
          </a:p>
          <a:p>
            <a:r>
              <a:rPr lang="es-CO" sz="2000" dirty="0" smtClean="0">
                <a:latin typeface="Bell MT" panose="02020503060305020303" pitchFamily="18" charset="0"/>
              </a:rPr>
              <a:t>Enfermera, Especialista en Gerencia de la Calidad y Auditoria en Salud                                                                       </a:t>
            </a:r>
          </a:p>
          <a:p>
            <a:r>
              <a:rPr lang="es-ES" sz="2000" dirty="0" smtClean="0">
                <a:latin typeface="Bell MT" panose="02020503060305020303" pitchFamily="18" charset="0"/>
              </a:rPr>
              <a:t>Profesional Universitaria area de la Salud</a:t>
            </a:r>
          </a:p>
          <a:p>
            <a:r>
              <a:rPr lang="es-ES" sz="2000" dirty="0" smtClean="0">
                <a:latin typeface="Bell MT" panose="02020503060305020303" pitchFamily="18" charset="0"/>
              </a:rPr>
              <a:t>Lider de Gestión de la Calidad</a:t>
            </a:r>
            <a:endParaRPr lang="es-CO" sz="20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637" y="739446"/>
            <a:ext cx="8086726" cy="1591515"/>
          </a:xfrm>
        </p:spPr>
        <p:txBody>
          <a:bodyPr>
            <a:normAutofit fontScale="90000"/>
          </a:bodyPr>
          <a:lstStyle/>
          <a:p>
            <a:r>
              <a:rPr lang="es-CO" sz="4400" b="1" dirty="0">
                <a:latin typeface="Arial Black" panose="020B0A04020102020204" pitchFamily="34" charset="0"/>
              </a:rPr>
              <a:t>¿Qué es </a:t>
            </a:r>
            <a:br>
              <a:rPr lang="es-CO" sz="4400" b="1" dirty="0">
                <a:latin typeface="Arial Black" panose="020B0A04020102020204" pitchFamily="34" charset="0"/>
              </a:rPr>
            </a:br>
            <a:r>
              <a:rPr lang="es-CO" sz="4400" b="1" dirty="0" smtClean="0">
                <a:latin typeface="Arial Black" panose="020B0A04020102020204" pitchFamily="34" charset="0"/>
              </a:rPr>
              <a:t>el Proceso de Gestión de la Calidad?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Talento Humano y Alianzas – Empsii">
            <a:extLst>
              <a:ext uri="{FF2B5EF4-FFF2-40B4-BE49-F238E27FC236}">
                <a16:creationId xmlns:a16="http://schemas.microsoft.com/office/drawing/2014/main" xmlns="" id="{50F038CC-671B-3BDB-3F3D-CE68DB28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993" y="2038349"/>
            <a:ext cx="3238500" cy="415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540189" y="3375646"/>
            <a:ext cx="51306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proceso de </a:t>
            </a:r>
            <a:r>
              <a:rPr lang="es-ES" b="1" dirty="0" smtClean="0"/>
              <a:t>Gestión de la Calidad,</a:t>
            </a:r>
            <a:r>
              <a:rPr lang="es-ES" dirty="0"/>
              <a:t> se refiere al </a:t>
            </a:r>
            <a:r>
              <a:rPr lang="es-ES" dirty="0" smtClean="0"/>
              <a:t>desarrollo de cada uno de los componentes del Sistema Obligatorio de Garantía de la Calidad en Salud-SOGCS, implementados </a:t>
            </a:r>
            <a:r>
              <a:rPr lang="es-ES" dirty="0"/>
              <a:t>en </a:t>
            </a:r>
            <a:r>
              <a:rPr lang="es-ES" dirty="0" smtClean="0"/>
              <a:t>la institución </a:t>
            </a:r>
            <a:r>
              <a:rPr lang="es-ES" dirty="0"/>
              <a:t>para asegurar que los servicios de salud se proporcionen de manera efectiva, segura, </a:t>
            </a:r>
            <a:r>
              <a:rPr lang="es-ES" dirty="0" smtClean="0"/>
              <a:t>oportuna, humanizada </a:t>
            </a:r>
            <a:r>
              <a:rPr lang="es-ES" dirty="0"/>
              <a:t>y centrada en el </a:t>
            </a:r>
            <a:r>
              <a:rPr lang="es-ES" dirty="0" smtClean="0"/>
              <a:t>usuario.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016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8084" y="869514"/>
            <a:ext cx="9355527" cy="795386"/>
          </a:xfrm>
        </p:spPr>
        <p:txBody>
          <a:bodyPr>
            <a:noAutofit/>
          </a:bodyPr>
          <a:lstStyle/>
          <a:p>
            <a:r>
              <a:rPr lang="es-CO" sz="2800" b="1" smtClean="0">
                <a:latin typeface="Arial Black" panose="020B0A04020102020204" pitchFamily="34" charset="0"/>
              </a:rPr>
              <a:t>COMPONENTES DEL SOGCS</a:t>
            </a:r>
            <a:br>
              <a:rPr lang="es-CO" sz="2800" b="1" smtClean="0">
                <a:latin typeface="Arial Black" panose="020B0A04020102020204" pitchFamily="34" charset="0"/>
              </a:rPr>
            </a:br>
            <a:r>
              <a:rPr lang="es-CO" sz="2800" b="1" u="sng" smtClean="0">
                <a:hlinkClick r:id="rId3" tooltip="Parte 5, Titulo1 , Capitulo 1 del Decreto 780 de 2016"/>
              </a:rPr>
              <a:t>Parte 5, Titulo 1, Capitulo 1 del Decreto 780 de 2016</a:t>
            </a:r>
            <a:r>
              <a:rPr lang="es-CO" sz="2800" b="1" smtClean="0"/>
              <a:t>:</a:t>
            </a:r>
            <a:endParaRPr lang="es-CO" sz="2800" b="1" dirty="0">
              <a:latin typeface="Arial Black" panose="020B0A040201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9623" t="8302" r="8939" b="6792"/>
          <a:stretch/>
        </p:blipFill>
        <p:spPr>
          <a:xfrm>
            <a:off x="2225615" y="1809591"/>
            <a:ext cx="7936302" cy="443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2872" y="546777"/>
            <a:ext cx="10515600" cy="1325563"/>
          </a:xfrm>
        </p:spPr>
        <p:txBody>
          <a:bodyPr/>
          <a:lstStyle/>
          <a:p>
            <a:r>
              <a:rPr lang="es-ES" b="1" dirty="0" smtClean="0"/>
              <a:t>Sistema Único de Habilitación-SUH</a:t>
            </a:r>
            <a:endParaRPr lang="es-C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8355" y="2139351"/>
            <a:ext cx="6547449" cy="4037612"/>
          </a:xfrm>
        </p:spPr>
        <p:txBody>
          <a:bodyPr>
            <a:normAutofit/>
          </a:bodyPr>
          <a:lstStyle/>
          <a:p>
            <a:pPr algn="ctr"/>
            <a:r>
              <a:rPr lang="es-ES" sz="2400" dirty="0"/>
              <a:t>Es el conjunto de normas, requisitos y procedimientos </a:t>
            </a:r>
            <a:r>
              <a:rPr lang="es-ES" sz="2400" dirty="0" smtClean="0"/>
              <a:t>donde se establece</a:t>
            </a:r>
            <a:r>
              <a:rPr lang="es-ES" sz="2400" dirty="0"/>
              <a:t>, registra, verifica y controla el cumplimiento de las condiciones básicas de capacidad tecnológica y científica, de suficiencia patrimonial y financiera y de capacidad técnico </a:t>
            </a:r>
            <a:r>
              <a:rPr lang="es-ES" sz="2400" dirty="0" smtClean="0"/>
              <a:t>administrativa. </a:t>
            </a:r>
          </a:p>
          <a:p>
            <a:pPr algn="ctr"/>
            <a:endParaRPr lang="es-ES" sz="2400" dirty="0" smtClean="0"/>
          </a:p>
          <a:p>
            <a:pPr algn="ctr"/>
            <a:r>
              <a:rPr lang="es-ES" sz="2400" dirty="0" smtClean="0"/>
              <a:t>Busca </a:t>
            </a:r>
            <a:r>
              <a:rPr lang="es-ES" sz="2400" dirty="0"/>
              <a:t>dar seguridad a los usuarios frente a los potenciales riesgos asociados a la prestación de servicios y son de obligatorio </a:t>
            </a:r>
            <a:r>
              <a:rPr lang="es-ES" sz="2400" dirty="0" smtClean="0"/>
              <a:t>cumplimiento para IPS.</a:t>
            </a:r>
            <a:endParaRPr lang="es-CO" sz="2400" dirty="0"/>
          </a:p>
        </p:txBody>
      </p:sp>
      <p:pic>
        <p:nvPicPr>
          <p:cNvPr id="1028" name="Picture 4" descr="Habilitació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114" y="1872340"/>
            <a:ext cx="3822218" cy="393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389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2705" y="1394628"/>
            <a:ext cx="9522125" cy="356535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 smtClean="0"/>
              <a:t>Cual es el objetivo </a:t>
            </a:r>
            <a:r>
              <a:rPr lang="es-CO" b="1" dirty="0"/>
              <a:t>principal del Sistema Único de Habilitación (SUH</a:t>
            </a:r>
            <a:r>
              <a:rPr lang="es-CO" b="1" dirty="0" smtClean="0"/>
              <a:t>)?</a:t>
            </a:r>
            <a:endParaRPr lang="es-C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8739" y="2213814"/>
            <a:ext cx="10680939" cy="1046971"/>
          </a:xfrm>
        </p:spPr>
        <p:txBody>
          <a:bodyPr/>
          <a:lstStyle/>
          <a:p>
            <a:r>
              <a:rPr lang="es-CO" dirty="0"/>
              <a:t>Garantizar que los servicios de salud cumplan con los estándares mínimos de calidad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1932316" y="3723436"/>
            <a:ext cx="86350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dirty="0"/>
              <a:t>Cuando una IPS no cumple con los requisitos del Sistema Único de Habilitación, el organismo de control como son las SSD o SUPERSALUD puede</a:t>
            </a:r>
            <a:r>
              <a:rPr lang="es-CO" sz="2400" dirty="0"/>
              <a:t> suspender temporalmente la habilitación hasta que cumpla o cerrar el servicio.</a:t>
            </a:r>
          </a:p>
        </p:txBody>
      </p:sp>
    </p:spTree>
    <p:extLst>
      <p:ext uri="{BB962C8B-B14F-4D97-AF65-F5344CB8AC3E}">
        <p14:creationId xmlns:p14="http://schemas.microsoft.com/office/powerpoint/2010/main" val="4108666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26389" y="8403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Programa de Auditoría </a:t>
            </a:r>
            <a:r>
              <a:rPr lang="es-ES" b="1" dirty="0"/>
              <a:t>para el mejoramiento de la </a:t>
            </a:r>
            <a:r>
              <a:rPr lang="es-ES" b="1" dirty="0" smtClean="0"/>
              <a:t>calidad- PAMEC</a:t>
            </a: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881329" y="2888904"/>
            <a:ext cx="43807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/>
              <a:t>Es el mecanismo sistemático y continuo de evaluación y mejoramiento de la calidad observada respecto de la calidad esperada de la atención de salud que reciben los usuarios</a:t>
            </a:r>
            <a:r>
              <a:rPr lang="es-ES" sz="2400" dirty="0" smtClean="0"/>
              <a:t>.</a:t>
            </a:r>
            <a:endParaRPr lang="es-ES" sz="2400" dirty="0"/>
          </a:p>
        </p:txBody>
      </p:sp>
      <p:pic>
        <p:nvPicPr>
          <p:cNvPr id="2050" name="Picture 2" descr="https://cms.coomeva.com.co/imagenes/galeria/img10563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502" y="2812210"/>
            <a:ext cx="4813540" cy="328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6249838" y="2165879"/>
            <a:ext cx="452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RUTA CRITICA DEL PAMEC</a:t>
            </a:r>
          </a:p>
          <a:p>
            <a:pPr algn="ctr"/>
            <a:r>
              <a:rPr lang="es-ES" b="1" dirty="0" smtClean="0"/>
              <a:t>CICLO PHVA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395304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7544" y="5000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3600" b="1" dirty="0"/>
              <a:t>Cuál es el objetivo principal del PAMEC</a:t>
            </a:r>
            <a:endParaRPr lang="es-CO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84925" y="1463315"/>
            <a:ext cx="10108721" cy="1115983"/>
          </a:xfrm>
        </p:spPr>
        <p:txBody>
          <a:bodyPr/>
          <a:lstStyle/>
          <a:p>
            <a:pPr algn="ctr"/>
            <a:r>
              <a:rPr lang="es-CO" dirty="0"/>
              <a:t>Mejorar la calidad de la atención en salud mediante auditorías y acciones de mejora.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33245" y="3044424"/>
            <a:ext cx="103085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Las entidades </a:t>
            </a:r>
            <a:r>
              <a:rPr lang="es-CO" sz="2400" dirty="0">
                <a:latin typeface="Arial" panose="020B0604020202020204" pitchFamily="34" charset="0"/>
                <a:ea typeface="Calibri" panose="020F0502020204030204" pitchFamily="34" charset="0"/>
              </a:rPr>
              <a:t>responsables de implementar el </a:t>
            </a:r>
            <a:r>
              <a:rPr lang="es-CO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PAMEC, son todas l</a:t>
            </a:r>
            <a:r>
              <a:rPr lang="es-CO" sz="2400" dirty="0" smtClean="0"/>
              <a:t>as IPS, ya </a:t>
            </a:r>
            <a:r>
              <a:rPr lang="es-CO" sz="2400" dirty="0"/>
              <a:t>que es un programa interno que busca mejorar la calidad de los servicios de salud ofrecidos.</a:t>
            </a:r>
          </a:p>
          <a:p>
            <a:pPr algn="ctr"/>
            <a:r>
              <a:rPr lang="es-CO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s-CO" sz="2400" dirty="0"/>
          </a:p>
        </p:txBody>
      </p:sp>
      <p:sp>
        <p:nvSpPr>
          <p:cNvPr id="5" name="Rectángulo 4"/>
          <p:cNvSpPr/>
          <p:nvPr/>
        </p:nvSpPr>
        <p:spPr>
          <a:xfrm>
            <a:off x="664234" y="4660250"/>
            <a:ext cx="105501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El Plan de Mejoramiento de la </a:t>
            </a:r>
            <a:r>
              <a:rPr lang="es-CO" sz="2400" dirty="0" smtClean="0"/>
              <a:t>Calidad, es un documento </a:t>
            </a:r>
            <a:r>
              <a:rPr lang="es-CO" sz="2400" dirty="0"/>
              <a:t>fundamental para guiar las acciones del PAMEC, estableciendo objetivos, indicadores y acciones específicas para mejorar la calidad de la atención.</a:t>
            </a:r>
          </a:p>
        </p:txBody>
      </p:sp>
    </p:spTree>
    <p:extLst>
      <p:ext uri="{BB962C8B-B14F-4D97-AF65-F5344CB8AC3E}">
        <p14:creationId xmlns:p14="http://schemas.microsoft.com/office/powerpoint/2010/main" val="2914969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5452" y="399631"/>
            <a:ext cx="10515600" cy="1325563"/>
          </a:xfrm>
        </p:spPr>
        <p:txBody>
          <a:bodyPr/>
          <a:lstStyle/>
          <a:p>
            <a:pPr algn="ctr"/>
            <a:r>
              <a:rPr lang="es-ES" b="1" dirty="0"/>
              <a:t>Sistema de Información para la Calidad</a:t>
            </a:r>
            <a:endParaRPr lang="es-C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35414" y="1992613"/>
            <a:ext cx="6935638" cy="4428887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dirty="0"/>
              <a:t>​Realizar el seguimiento y evaluación de la gestión de la calidad de la atención en salud en el Sistema Obligatorio de Garantía de Calidad de la Atención en </a:t>
            </a:r>
            <a:r>
              <a:rPr lang="es-ES" dirty="0" smtClean="0"/>
              <a:t>Salud. (Indicadores).</a:t>
            </a:r>
          </a:p>
          <a:p>
            <a:pPr algn="ctr"/>
            <a:endParaRPr lang="es-ES" dirty="0" smtClean="0"/>
          </a:p>
          <a:p>
            <a:pPr algn="ctr"/>
            <a:r>
              <a:rPr lang="es-ES" dirty="0"/>
              <a:t>Brindar información a los usuarios para elegir libremente con base a la calidad de los servicios, de manera que puedan tomar </a:t>
            </a:r>
            <a:r>
              <a:rPr lang="es-ES" dirty="0" smtClean="0"/>
              <a:t>decisiones </a:t>
            </a:r>
            <a:r>
              <a:rPr lang="es-ES" dirty="0"/>
              <a:t>informadas en el momento de ejercer los </a:t>
            </a:r>
            <a:r>
              <a:rPr lang="es-ES" dirty="0" smtClean="0"/>
              <a:t>derechos.</a:t>
            </a:r>
            <a:endParaRPr lang="es-CO" dirty="0"/>
          </a:p>
        </p:txBody>
      </p:sp>
      <p:pic>
        <p:nvPicPr>
          <p:cNvPr id="3074" name="Picture 2" descr="HOJA DE CONTROL DEL DOCUMEN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45713"/>
            <a:ext cx="4300064" cy="267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683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597" y="425510"/>
            <a:ext cx="10515600" cy="1325563"/>
          </a:xfrm>
        </p:spPr>
        <p:txBody>
          <a:bodyPr/>
          <a:lstStyle/>
          <a:p>
            <a:pPr algn="ctr"/>
            <a:r>
              <a:rPr lang="es-CO" b="1" dirty="0"/>
              <a:t>Sistema Único de </a:t>
            </a:r>
            <a:r>
              <a:rPr lang="es-CO" b="1" dirty="0" smtClean="0"/>
              <a:t>Acreditación- SUA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4299" y="1811576"/>
            <a:ext cx="6468373" cy="13370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onjunto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 procesos, procedimientos y herramientas de implementación voluntaria y periódica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deben comprobar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cumplimiento gradual de niveles de calidad superiores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atención 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salud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Diplomado ICONTEC en acreditación en salud | ICONTE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694" y="1811576"/>
            <a:ext cx="3174461" cy="464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588753" y="3804250"/>
            <a:ext cx="6553919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objetivo principal </a:t>
            </a:r>
            <a:r>
              <a:rPr lang="es-CO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</a:t>
            </a:r>
            <a:r>
              <a:rPr lang="es-CO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fomentar la excelencia y la mejora continua en la prestación de servicios de salud, más allá de los estándares mínimos de habilitación.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937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37928" y="447072"/>
            <a:ext cx="6632275" cy="656665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NUESTRA INSTITUCIÓN:</a:t>
            </a:r>
            <a:endParaRPr lang="es-CO" b="1" dirty="0"/>
          </a:p>
        </p:txBody>
      </p:sp>
      <p:pic>
        <p:nvPicPr>
          <p:cNvPr id="4" name="Picture 2" descr="C:\Users\PIC\Pictures\Logo ES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8" r="6700" b="5803"/>
          <a:stretch>
            <a:fillRect/>
          </a:stretch>
        </p:blipFill>
        <p:spPr bwMode="auto">
          <a:xfrm>
            <a:off x="536730" y="1548475"/>
            <a:ext cx="2870703" cy="2001418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uadroTexto 4"/>
          <p:cNvSpPr txBox="1"/>
          <p:nvPr/>
        </p:nvSpPr>
        <p:spPr>
          <a:xfrm>
            <a:off x="1041626" y="1193978"/>
            <a:ext cx="213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UBA PRINCIPAL</a:t>
            </a:r>
            <a:endParaRPr lang="es-CO" b="1" dirty="0"/>
          </a:p>
        </p:txBody>
      </p:sp>
      <p:pic>
        <p:nvPicPr>
          <p:cNvPr id="6" name="Picture 2" descr="\\Server01\informacion publica\CRONICOS PYP\FOTOS2016\IMG_4209.JPG"/>
          <p:cNvPicPr/>
          <p:nvPr/>
        </p:nvPicPr>
        <p:blipFill>
          <a:blip r:embed="rId5" cstate="print"/>
          <a:srcRect l="5372" t="14326" r="7756" b="21205"/>
          <a:stretch>
            <a:fillRect/>
          </a:stretch>
        </p:blipFill>
        <p:spPr bwMode="auto">
          <a:xfrm>
            <a:off x="3820538" y="1563310"/>
            <a:ext cx="2924415" cy="2150808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/>
          <p:cNvSpPr txBox="1"/>
          <p:nvPr/>
        </p:nvSpPr>
        <p:spPr>
          <a:xfrm>
            <a:off x="4019911" y="1249935"/>
            <a:ext cx="2518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UBA CAMILO TORRES</a:t>
            </a:r>
            <a:endParaRPr lang="es-CO" b="1" dirty="0"/>
          </a:p>
        </p:txBody>
      </p:sp>
      <p:pic>
        <p:nvPicPr>
          <p:cNvPr id="8" name="Imagen 7" descr="\\Server01\informacion publica\GERENCIA AMBIENTE FISICO\FOTOS ESE Y SEDES\20171207_175548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431" y="1563310"/>
            <a:ext cx="3640347" cy="2090543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CuadroTexto 8"/>
          <p:cNvSpPr txBox="1"/>
          <p:nvPr/>
        </p:nvSpPr>
        <p:spPr>
          <a:xfrm>
            <a:off x="8143335" y="1201554"/>
            <a:ext cx="213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UBA LAS AMERICAS</a:t>
            </a:r>
            <a:endParaRPr lang="es-CO" b="1" dirty="0"/>
          </a:p>
        </p:txBody>
      </p:sp>
      <p:pic>
        <p:nvPicPr>
          <p:cNvPr id="10" name="Imagen 9" descr="C:\Users\YASMENY\Documents\IMG_20190719_08355672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11" y="4442591"/>
            <a:ext cx="3680208" cy="1971747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2" name="CuadroTexto 11"/>
          <p:cNvSpPr txBox="1"/>
          <p:nvPr/>
        </p:nvSpPr>
        <p:spPr>
          <a:xfrm>
            <a:off x="751665" y="3956560"/>
            <a:ext cx="3381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UBA IMÁGENES DIAGNOSTICAS</a:t>
            </a:r>
            <a:endParaRPr lang="es-CO" b="1" dirty="0"/>
          </a:p>
        </p:txBody>
      </p:sp>
      <p:pic>
        <p:nvPicPr>
          <p:cNvPr id="13" name="Imagen 12" descr="\\Server01\informacion publica\GERENCIA AMBIENTE FISICO\FOTOS ESE Y SEDES\BELEN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720" y="4460391"/>
            <a:ext cx="3305014" cy="2107679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/>
          <p:cNvSpPr txBox="1"/>
          <p:nvPr/>
        </p:nvSpPr>
        <p:spPr>
          <a:xfrm>
            <a:off x="5522146" y="4091059"/>
            <a:ext cx="155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UBA BELÉN</a:t>
            </a:r>
            <a:endParaRPr lang="es-CO" b="1" dirty="0"/>
          </a:p>
        </p:txBody>
      </p:sp>
      <p:pic>
        <p:nvPicPr>
          <p:cNvPr id="15" name="Imagen 14" descr="C:\Users\jeissontr\AppData\Local\Microsoft\Windows\INetCache\Content.Word\DSC_0180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548" y="4325892"/>
            <a:ext cx="3515893" cy="22905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/>
          <p:cNvSpPr txBox="1"/>
          <p:nvPr/>
        </p:nvSpPr>
        <p:spPr>
          <a:xfrm>
            <a:off x="8319548" y="3956560"/>
            <a:ext cx="3515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UBA SANTA LETICIA MOSCOPAN</a:t>
            </a:r>
            <a:endParaRPr lang="es-CO" b="1" dirty="0"/>
          </a:p>
        </p:txBody>
      </p:sp>
      <p:pic>
        <p:nvPicPr>
          <p:cNvPr id="17" name="Imagen 16"/>
          <p:cNvPicPr/>
          <p:nvPr/>
        </p:nvPicPr>
        <p:blipFill rotWithShape="1">
          <a:blip r:embed="rId10"/>
          <a:srcRect l="30414" t="12793" r="10794" b="43513"/>
          <a:stretch/>
        </p:blipFill>
        <p:spPr bwMode="auto">
          <a:xfrm>
            <a:off x="8971472" y="2307631"/>
            <a:ext cx="1173192" cy="4959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32609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355" y="3925020"/>
            <a:ext cx="4635129" cy="225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354347" y="1250830"/>
            <a:ext cx="91785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Goudy Old Style" panose="02020502050305020303" pitchFamily="18" charset="0"/>
              </a:rPr>
              <a:t>PARA LA ESE SAN SEBASTIAN… Los usuarios son nuestra razón de ser como institución de salud…. </a:t>
            </a:r>
          </a:p>
          <a:p>
            <a:pPr algn="ctr"/>
            <a:endParaRPr lang="es-ES" sz="2400" b="1" dirty="0">
              <a:latin typeface="Goudy Old Style" panose="02020502050305020303" pitchFamily="18" charset="0"/>
            </a:endParaRPr>
          </a:p>
          <a:p>
            <a:pPr algn="ctr"/>
            <a:r>
              <a:rPr lang="es-ES" sz="2400" b="1" dirty="0" smtClean="0">
                <a:latin typeface="Goudy Old Style" panose="02020502050305020303" pitchFamily="18" charset="0"/>
              </a:rPr>
              <a:t>Lo importante es brindar la atención al usuario como nos gustaría que a nosotros nos atendieran…. A eso se le llama Prestación de Servicios de  Salud HUMANIZADOS</a:t>
            </a:r>
            <a:endParaRPr lang="es-CO" sz="2400" b="1" dirty="0"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372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2407</TotalTime>
  <Words>465</Words>
  <Application>Microsoft Office PowerPoint</Application>
  <PresentationFormat>Panorámica</PresentationFormat>
  <Paragraphs>41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Bell MT</vt:lpstr>
      <vt:lpstr>Calibri</vt:lpstr>
      <vt:lpstr>Calibri Light</vt:lpstr>
      <vt:lpstr>Goudy Old Style</vt:lpstr>
      <vt:lpstr>Times New Roman</vt:lpstr>
      <vt:lpstr>Tema de Office</vt:lpstr>
      <vt:lpstr>Inducción:  Gestión de la Calidad</vt:lpstr>
      <vt:lpstr>¿Qué es  el Proceso de Gestión de la Calidad?</vt:lpstr>
      <vt:lpstr>COMPONENTES DEL SOGCS Parte 5, Titulo 1, Capitulo 1 del Decreto 780 de 2016:</vt:lpstr>
      <vt:lpstr>Sistema Único de Habilitación-SUH</vt:lpstr>
      <vt:lpstr>Cual es el objetivo principal del Sistema Único de Habilitación (SUH)?</vt:lpstr>
      <vt:lpstr>Programa de Auditoría para el mejoramiento de la calidad- PAMEC</vt:lpstr>
      <vt:lpstr>Cuál es el objetivo principal del PAMEC</vt:lpstr>
      <vt:lpstr>Sistema de Información para la Calidad</vt:lpstr>
      <vt:lpstr>Sistema Único de Acreditación- SUA</vt:lpstr>
      <vt:lpstr>NUESTRA INSTITUCIÓN: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114</cp:revision>
  <dcterms:created xsi:type="dcterms:W3CDTF">2022-05-23T15:59:10Z</dcterms:created>
  <dcterms:modified xsi:type="dcterms:W3CDTF">2024-09-09T12:20:41Z</dcterms:modified>
</cp:coreProperties>
</file>