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301" r:id="rId3"/>
    <p:sldId id="258" r:id="rId4"/>
    <p:sldId id="308" r:id="rId5"/>
    <p:sldId id="309" r:id="rId6"/>
    <p:sldId id="310" r:id="rId7"/>
    <p:sldId id="302" r:id="rId8"/>
    <p:sldId id="311" r:id="rId9"/>
    <p:sldId id="296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8" y="1460811"/>
            <a:ext cx="10668000" cy="1040223"/>
          </a:xfrm>
        </p:spPr>
        <p:txBody>
          <a:bodyPr>
            <a:noAutofit/>
          </a:bodyPr>
          <a:lstStyle/>
          <a:p>
            <a:r>
              <a:rPr lang="es-CO" sz="4000" b="1" dirty="0" smtClean="0">
                <a:latin typeface="Arial Black" panose="020B0A04020102020204" pitchFamily="34" charset="0"/>
              </a:rPr>
              <a:t>Gestión </a:t>
            </a:r>
            <a:r>
              <a:rPr lang="es-CO" sz="4000" b="1" dirty="0" smtClean="0">
                <a:latin typeface="Arial Black" panose="020B0A04020102020204" pitchFamily="34" charset="0"/>
              </a:rPr>
              <a:t>Gerencial</a:t>
            </a:r>
            <a:endParaRPr lang="es-CO" sz="40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231133"/>
            <a:ext cx="5927815" cy="1051880"/>
          </a:xfrm>
        </p:spPr>
        <p:txBody>
          <a:bodyPr>
            <a:noAutofit/>
          </a:bodyPr>
          <a:lstStyle/>
          <a:p>
            <a:r>
              <a:rPr lang="es-CO" sz="2000" b="1" dirty="0" smtClean="0"/>
              <a:t>CARLOS ALBERTO FALLA RAMIREZ</a:t>
            </a:r>
          </a:p>
          <a:p>
            <a:r>
              <a:rPr lang="es-CO" sz="2000" dirty="0" smtClean="0"/>
              <a:t>Gerente                                                                        </a:t>
            </a:r>
          </a:p>
          <a:p>
            <a:r>
              <a:rPr lang="es-CO" sz="2000" dirty="0" smtClean="0"/>
              <a:t>1/04/2024 – 30/03/2028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808454"/>
            <a:ext cx="8086726" cy="1591515"/>
          </a:xfrm>
        </p:spPr>
        <p:txBody>
          <a:bodyPr>
            <a:normAutofit/>
          </a:bodyPr>
          <a:lstStyle/>
          <a:p>
            <a:r>
              <a:rPr lang="es-CO" sz="4400" b="1" dirty="0" smtClean="0">
                <a:latin typeface="Arial Black" panose="020B0A04020102020204" pitchFamily="34" charset="0"/>
              </a:rPr>
              <a:t>Pilares definidos en la Gestión Gerencial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891167" y="2754545"/>
            <a:ext cx="57340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200" dirty="0"/>
              <a:t>Mejorar la Calidad de vida de los </a:t>
            </a:r>
            <a:r>
              <a:rPr lang="es-ES" sz="2200" dirty="0" smtClean="0"/>
              <a:t>Funcionarios</a:t>
            </a:r>
            <a:r>
              <a:rPr lang="es-MX" sz="2200" dirty="0" smtClean="0"/>
              <a:t> de la E.S.E. San Sebastián.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200" dirty="0" smtClean="0"/>
              <a:t>Mejorar la Calidad de vida de los Usuarios</a:t>
            </a:r>
            <a:r>
              <a:rPr lang="es-MX" sz="2200" dirty="0" smtClean="0"/>
              <a:t> </a:t>
            </a:r>
            <a:r>
              <a:rPr lang="es-ES" sz="2200" dirty="0"/>
              <a:t>de la E.S.E. San Sebastián</a:t>
            </a:r>
            <a:r>
              <a:rPr lang="es-ES" sz="2200" dirty="0" smtClean="0"/>
              <a:t>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200" dirty="0"/>
              <a:t>Mejorar la </a:t>
            </a:r>
            <a:r>
              <a:rPr lang="es-ES" sz="2200" dirty="0" smtClean="0"/>
              <a:t>Calidad </a:t>
            </a:r>
            <a:r>
              <a:rPr lang="es-ES" sz="2200" dirty="0"/>
              <a:t>de la prestación de los </a:t>
            </a:r>
            <a:r>
              <a:rPr lang="es-ES" sz="2200" dirty="0" smtClean="0"/>
              <a:t>Servicios </a:t>
            </a:r>
            <a:r>
              <a:rPr lang="es-ES" sz="2200" dirty="0"/>
              <a:t>de </a:t>
            </a:r>
            <a:r>
              <a:rPr lang="es-ES" sz="2200" dirty="0" smtClean="0"/>
              <a:t>Salud.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200" dirty="0"/>
              <a:t>Administrar con E</a:t>
            </a:r>
            <a:r>
              <a:rPr lang="es-ES" sz="2200" dirty="0" smtClean="0"/>
              <a:t>ficiencia </a:t>
            </a:r>
            <a:r>
              <a:rPr lang="es-ES" sz="2200" dirty="0"/>
              <a:t>los </a:t>
            </a:r>
            <a:r>
              <a:rPr lang="es-ES" sz="2200" dirty="0" smtClean="0"/>
              <a:t>Recursos Públicos </a:t>
            </a:r>
            <a:r>
              <a:rPr lang="es-ES" sz="2200" dirty="0"/>
              <a:t>de la </a:t>
            </a:r>
            <a:r>
              <a:rPr lang="es-ES" sz="2200" dirty="0" smtClean="0"/>
              <a:t>E.S.E. San Sebastián.</a:t>
            </a:r>
            <a:endParaRPr lang="es-E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2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66" y="2399969"/>
            <a:ext cx="3804249" cy="343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3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0898" y="662473"/>
            <a:ext cx="7022649" cy="1591515"/>
          </a:xfrm>
        </p:spPr>
        <p:txBody>
          <a:bodyPr>
            <a:noAutofit/>
          </a:bodyPr>
          <a:lstStyle/>
          <a:p>
            <a:r>
              <a:rPr lang="es-ES" sz="3600" b="1" dirty="0">
                <a:latin typeface="Arial Black" panose="020B0A04020102020204" pitchFamily="34" charset="0"/>
              </a:rPr>
              <a:t>Mejorar la Calidad de vida de los funcionarios de la E.S.E. San Sebastián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35500" y="2333685"/>
            <a:ext cx="5975560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2400" dirty="0" smtClean="0"/>
              <a:t>Desde la Gerencia y Directivos de La </a:t>
            </a:r>
            <a:r>
              <a:rPr lang="es-MX" sz="2400" dirty="0"/>
              <a:t>Empresa Social del Estado San Sebastián de la Plata Huila, </a:t>
            </a:r>
            <a:r>
              <a:rPr lang="es-MX" sz="2400" dirty="0" smtClean="0"/>
              <a:t>con el apoyo de los diferentes líderes de procesos, procuraremos garantizar que los funcionarios y demás personas que prestan servicios, mejoren sus condiciones de vida, brindando un </a:t>
            </a:r>
            <a:r>
              <a:rPr lang="es-MX" sz="2400" b="1" dirty="0" smtClean="0"/>
              <a:t>Ambiente Seguro con Calidad y Calidez</a:t>
            </a:r>
            <a:r>
              <a:rPr lang="es-MX" sz="2400" dirty="0" smtClean="0"/>
              <a:t> en todos los ámbitos, para que como compañeros busquemos el Bienestar Común y la Mejor Convivencia. </a:t>
            </a:r>
            <a:endParaRPr lang="es-CO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53" y="2333685"/>
            <a:ext cx="3717985" cy="30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0898" y="662473"/>
            <a:ext cx="7022649" cy="1591515"/>
          </a:xfrm>
        </p:spPr>
        <p:txBody>
          <a:bodyPr>
            <a:noAutofit/>
          </a:bodyPr>
          <a:lstStyle/>
          <a:p>
            <a:r>
              <a:rPr lang="es-ES" sz="3600" b="1" dirty="0">
                <a:latin typeface="Arial Black" panose="020B0A04020102020204" pitchFamily="34" charset="0"/>
              </a:rPr>
              <a:t>Mejorar la </a:t>
            </a:r>
            <a:r>
              <a:rPr lang="es-ES" sz="3600" b="1" dirty="0" smtClean="0">
                <a:latin typeface="Arial Black" panose="020B0A04020102020204" pitchFamily="34" charset="0"/>
              </a:rPr>
              <a:t>Calidad </a:t>
            </a:r>
            <a:r>
              <a:rPr lang="es-ES" sz="3600" b="1" dirty="0">
                <a:latin typeface="Arial Black" panose="020B0A04020102020204" pitchFamily="34" charset="0"/>
              </a:rPr>
              <a:t>de vida de los </a:t>
            </a:r>
            <a:r>
              <a:rPr lang="es-ES" sz="3600" b="1" dirty="0" smtClean="0">
                <a:latin typeface="Arial Black" panose="020B0A04020102020204" pitchFamily="34" charset="0"/>
              </a:rPr>
              <a:t>Usuarios </a:t>
            </a:r>
            <a:r>
              <a:rPr lang="es-ES" sz="3600" b="1" dirty="0">
                <a:latin typeface="Arial Black" panose="020B0A04020102020204" pitchFamily="34" charset="0"/>
              </a:rPr>
              <a:t>de la E.S.E. San Sebastián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35500" y="2333685"/>
            <a:ext cx="5975560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2400" dirty="0" smtClean="0"/>
              <a:t>Debemos disponer de todos los recursos con los que cuenta </a:t>
            </a:r>
            <a:r>
              <a:rPr lang="es-MX" sz="2400" dirty="0"/>
              <a:t>la E.S.E. San </a:t>
            </a:r>
            <a:r>
              <a:rPr lang="es-MX" sz="2400" dirty="0" smtClean="0"/>
              <a:t>Sebastián, tanto Humanos como Financieros, para que se eliminen barreras de acceso a los servicios de salud, brindando </a:t>
            </a:r>
            <a:r>
              <a:rPr lang="es-MX" sz="2400" b="1" dirty="0" smtClean="0"/>
              <a:t>Oportunidad y Accesibilidad</a:t>
            </a:r>
            <a:r>
              <a:rPr lang="es-MX" sz="2400" dirty="0" smtClean="0"/>
              <a:t> en todas las Unidades Básicas de Atención, tanto Urbanas como Rurales, con un enfoque de Atención Primaria En Salud centrada en el Usuario, como actor principal de nuestras actividades. </a:t>
            </a:r>
            <a:endParaRPr lang="es-CO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22" y="2333685"/>
            <a:ext cx="3857394" cy="286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0898" y="662473"/>
            <a:ext cx="7022649" cy="1591515"/>
          </a:xfrm>
        </p:spPr>
        <p:txBody>
          <a:bodyPr>
            <a:noAutofit/>
          </a:bodyPr>
          <a:lstStyle/>
          <a:p>
            <a:r>
              <a:rPr lang="es-ES" sz="3600" b="1" dirty="0">
                <a:latin typeface="Arial Black" panose="020B0A04020102020204" pitchFamily="34" charset="0"/>
              </a:rPr>
              <a:t>Mejorar la </a:t>
            </a:r>
            <a:r>
              <a:rPr lang="es-ES" sz="3600" b="1" dirty="0" smtClean="0">
                <a:latin typeface="Arial Black" panose="020B0A04020102020204" pitchFamily="34" charset="0"/>
              </a:rPr>
              <a:t>Calidad </a:t>
            </a:r>
            <a:r>
              <a:rPr lang="es-ES" sz="3600" b="1" dirty="0">
                <a:latin typeface="Arial Black" panose="020B0A04020102020204" pitchFamily="34" charset="0"/>
              </a:rPr>
              <a:t>de la </a:t>
            </a:r>
            <a:r>
              <a:rPr lang="es-ES" sz="3600" b="1" dirty="0" smtClean="0">
                <a:latin typeface="Arial Black" panose="020B0A04020102020204" pitchFamily="34" charset="0"/>
              </a:rPr>
              <a:t>Prestación </a:t>
            </a:r>
            <a:r>
              <a:rPr lang="es-ES" sz="3600" b="1" dirty="0">
                <a:latin typeface="Arial Black" panose="020B0A04020102020204" pitchFamily="34" charset="0"/>
              </a:rPr>
              <a:t>de los s</a:t>
            </a:r>
            <a:r>
              <a:rPr lang="es-ES" sz="3600" b="1" dirty="0" smtClean="0">
                <a:latin typeface="Arial Black" panose="020B0A04020102020204" pitchFamily="34" charset="0"/>
              </a:rPr>
              <a:t>ervicios </a:t>
            </a:r>
            <a:r>
              <a:rPr lang="es-ES" sz="3600" b="1" dirty="0">
                <a:latin typeface="Arial Black" panose="020B0A04020102020204" pitchFamily="34" charset="0"/>
              </a:rPr>
              <a:t>de </a:t>
            </a:r>
            <a:r>
              <a:rPr lang="es-ES" sz="3600" b="1" dirty="0" smtClean="0">
                <a:latin typeface="Arial Black" panose="020B0A04020102020204" pitchFamily="34" charset="0"/>
              </a:rPr>
              <a:t>salud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35500" y="2333685"/>
            <a:ext cx="5975560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2400" dirty="0" smtClean="0"/>
              <a:t>La Calidad en la prestación de los Servicios de Salud, debe ser el </a:t>
            </a:r>
            <a:r>
              <a:rPr lang="es-MX" sz="2400" b="1" dirty="0" smtClean="0"/>
              <a:t>Compromiso</a:t>
            </a:r>
            <a:r>
              <a:rPr lang="es-MX" sz="2400" dirty="0" smtClean="0"/>
              <a:t> y la </a:t>
            </a:r>
            <a:r>
              <a:rPr lang="es-MX" sz="2400" b="1" dirty="0" smtClean="0"/>
              <a:t>Responsabilidad</a:t>
            </a:r>
            <a:r>
              <a:rPr lang="es-MX" sz="2400" dirty="0" smtClean="0"/>
              <a:t> de cada uno de nosotros, brindando “</a:t>
            </a:r>
            <a:r>
              <a:rPr lang="es-MX" sz="2400" b="1" dirty="0" smtClean="0"/>
              <a:t>Atención Humanizada</a:t>
            </a:r>
            <a:r>
              <a:rPr lang="es-MX" sz="2400" dirty="0" smtClean="0"/>
              <a:t>”  en todos los proceso de </a:t>
            </a:r>
            <a:r>
              <a:rPr lang="es-MX" sz="2400" dirty="0"/>
              <a:t>la E.S.E. San </a:t>
            </a:r>
            <a:r>
              <a:rPr lang="es-MX" sz="2400" dirty="0" smtClean="0"/>
              <a:t>Sebastián; fundamental para que los estándares e indicadores de satisfacción de nuestros usuarios sean los más altos, estableciendo la “</a:t>
            </a:r>
            <a:r>
              <a:rPr lang="es-MX" sz="2400" b="1" dirty="0" smtClean="0"/>
              <a:t>EMPATIA</a:t>
            </a:r>
            <a:r>
              <a:rPr lang="es-MX" sz="2400" dirty="0" smtClean="0"/>
              <a:t>” como regla de oro en la atención de la comunidad de nuestro  Municipio.  </a:t>
            </a:r>
            <a:endParaRPr lang="es-CO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10" y="2061713"/>
            <a:ext cx="4282676" cy="362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9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0898" y="662473"/>
            <a:ext cx="7022649" cy="1591515"/>
          </a:xfrm>
        </p:spPr>
        <p:txBody>
          <a:bodyPr>
            <a:noAutofit/>
          </a:bodyPr>
          <a:lstStyle/>
          <a:p>
            <a:r>
              <a:rPr lang="es-ES" sz="3600" b="1" dirty="0">
                <a:latin typeface="Arial Black" panose="020B0A04020102020204" pitchFamily="34" charset="0"/>
              </a:rPr>
              <a:t>Administrar con </a:t>
            </a:r>
            <a:r>
              <a:rPr lang="es-ES" sz="3600" b="1" dirty="0" smtClean="0">
                <a:latin typeface="Arial Black" panose="020B0A04020102020204" pitchFamily="34" charset="0"/>
              </a:rPr>
              <a:t>Eficiencia </a:t>
            </a:r>
            <a:r>
              <a:rPr lang="es-ES" sz="3600" b="1" dirty="0">
                <a:latin typeface="Arial Black" panose="020B0A04020102020204" pitchFamily="34" charset="0"/>
              </a:rPr>
              <a:t>los </a:t>
            </a:r>
            <a:r>
              <a:rPr lang="es-ES" sz="3600" b="1" dirty="0" smtClean="0">
                <a:latin typeface="Arial Black" panose="020B0A04020102020204" pitchFamily="34" charset="0"/>
              </a:rPr>
              <a:t>Recursos </a:t>
            </a:r>
            <a:r>
              <a:rPr lang="es-ES" sz="3600" b="1" dirty="0">
                <a:latin typeface="Arial Black" panose="020B0A04020102020204" pitchFamily="34" charset="0"/>
              </a:rPr>
              <a:t>públicos de la E.S.E. San Sebastián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356339" y="2333685"/>
            <a:ext cx="6617207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ES" sz="2400" dirty="0"/>
              <a:t>Desde la </a:t>
            </a:r>
            <a:r>
              <a:rPr lang="es-ES" sz="2400" b="1" dirty="0"/>
              <a:t>Gerencia</a:t>
            </a:r>
            <a:r>
              <a:rPr lang="es-ES" sz="2400" dirty="0"/>
              <a:t> de la E.S.E. San Sebastián nos comprometemos a administrar los recursos públicos, asegurando la suficiencia en los gastos para la prestación de los servicios y su </a:t>
            </a:r>
            <a:r>
              <a:rPr lang="es-ES" sz="2400" dirty="0" smtClean="0"/>
              <a:t>funcionamiento; </a:t>
            </a:r>
            <a:r>
              <a:rPr lang="es-ES" sz="2400" dirty="0"/>
              <a:t>garantizando su sostenibilidad financiera y la rentabilidad social. </a:t>
            </a:r>
          </a:p>
          <a:p>
            <a:pPr algn="just"/>
            <a:r>
              <a:rPr lang="es-ES" sz="2400" dirty="0"/>
              <a:t>Igualmente debemos </a:t>
            </a:r>
            <a:r>
              <a:rPr lang="es-ES" sz="2400" b="1" dirty="0" smtClean="0"/>
              <a:t>Todos</a:t>
            </a:r>
            <a:r>
              <a:rPr lang="es-ES" sz="2400" dirty="0" smtClean="0"/>
              <a:t> </a:t>
            </a:r>
            <a:r>
              <a:rPr lang="es-ES" sz="2400" dirty="0"/>
              <a:t>ser </a:t>
            </a:r>
            <a:r>
              <a:rPr lang="es-ES" sz="2400" b="1" dirty="0" smtClean="0"/>
              <a:t>G</a:t>
            </a:r>
            <a:r>
              <a:rPr lang="es-ES" sz="2400" dirty="0" smtClean="0"/>
              <a:t>uardianes </a:t>
            </a:r>
            <a:r>
              <a:rPr lang="es-ES" sz="2400" dirty="0"/>
              <a:t>y </a:t>
            </a:r>
            <a:r>
              <a:rPr lang="es-ES" sz="2400" b="1" dirty="0" smtClean="0"/>
              <a:t>P</a:t>
            </a:r>
            <a:r>
              <a:rPr lang="es-ES" sz="2400" dirty="0" smtClean="0"/>
              <a:t>rotectores </a:t>
            </a:r>
            <a:r>
              <a:rPr lang="es-ES" sz="2400" dirty="0"/>
              <a:t>de todos los recursos y elementos de trabajo, bajo el enfoque de Auto Control y gestión integral de los </a:t>
            </a:r>
            <a:r>
              <a:rPr lang="es-ES" sz="2400" dirty="0" smtClean="0"/>
              <a:t>Recursos Públicos</a:t>
            </a:r>
            <a:r>
              <a:rPr lang="es-ES" sz="2400" dirty="0"/>
              <a:t>.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40" y="2253988"/>
            <a:ext cx="4023025" cy="298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3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500" y="5503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Gestión Gerencial para Todos 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842524" y="2333685"/>
            <a:ext cx="597556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2400" dirty="0" smtClean="0"/>
              <a:t>Cada una de las Personas que prestamos algún Servicio o Proceso en la E.S.E. San Sebastián, debemos ser </a:t>
            </a:r>
            <a:r>
              <a:rPr lang="es-MX" sz="2400" b="1" dirty="0" smtClean="0"/>
              <a:t>GERENTES</a:t>
            </a:r>
            <a:r>
              <a:rPr lang="es-MX" sz="2400" dirty="0" smtClean="0"/>
              <a:t> de nuestras actividades diarias, procurando el bienestar común de nosotros y nuestra comunidad que acude a recibir los servicios de salud, manteniendo el mejor comportamiento </a:t>
            </a:r>
            <a:r>
              <a:rPr lang="es-MX" sz="2400" dirty="0"/>
              <a:t>para el cumplimiento de las metas </a:t>
            </a:r>
            <a:r>
              <a:rPr lang="es-MX" sz="2400" dirty="0" smtClean="0"/>
              <a:t>planteadas </a:t>
            </a:r>
            <a:r>
              <a:rPr lang="es-MX" sz="2400" dirty="0"/>
              <a:t>y </a:t>
            </a:r>
            <a:r>
              <a:rPr lang="es-MX" sz="2400" dirty="0" smtClean="0"/>
              <a:t>que se logren los </a:t>
            </a:r>
            <a:r>
              <a:rPr lang="es-MX" sz="2400" dirty="0"/>
              <a:t>objetivo </a:t>
            </a:r>
            <a:r>
              <a:rPr lang="es-MX" sz="2400" dirty="0" smtClean="0"/>
              <a:t>trazados. </a:t>
            </a:r>
            <a:endParaRPr lang="es-MX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623" y="1576993"/>
            <a:ext cx="1073720" cy="6790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61" y="2141850"/>
            <a:ext cx="4292720" cy="333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2658" y="550335"/>
            <a:ext cx="6970890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Mensaje del Ministro de salud y Protección Social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506581" y="2333685"/>
            <a:ext cx="6311503" cy="34778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2400" dirty="0" smtClean="0"/>
              <a:t>“Invito a todas las Instituciones, a fomentar y promover el Respeto, Buen Trato, la Dignidad Humana, la Confianza, el Reconocimiento y el Trabajo en Equipo para el Talento Humano en Salud”.</a:t>
            </a:r>
          </a:p>
          <a:p>
            <a:pPr algn="just"/>
            <a:endParaRPr lang="es-MX" sz="2400" dirty="0"/>
          </a:p>
          <a:p>
            <a:pPr algn="just"/>
            <a:r>
              <a:rPr lang="es-MX" sz="2800" b="1" dirty="0" smtClean="0"/>
              <a:t>Guillermo Alfonso Jaramillo</a:t>
            </a:r>
          </a:p>
          <a:p>
            <a:pPr algn="just"/>
            <a:r>
              <a:rPr lang="es-MX" sz="2000" dirty="0" smtClean="0"/>
              <a:t>Ministro de Salud y Protección Social</a:t>
            </a:r>
            <a:endParaRPr lang="es-MX" sz="2000" dirty="0"/>
          </a:p>
          <a:p>
            <a:pPr algn="just"/>
            <a:r>
              <a:rPr lang="es-MX" sz="2000" dirty="0" smtClean="0"/>
              <a:t>Circular Externa 012 del 25 de julio de 2024</a:t>
            </a:r>
            <a:endParaRPr lang="es-MX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78" y="2028645"/>
            <a:ext cx="3431875" cy="343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8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/>
          <p:nvPr/>
        </p:nvPicPr>
        <p:blipFill rotWithShape="1">
          <a:blip r:embed="rId3"/>
          <a:srcRect l="25119" t="23625" r="15479" b="10662"/>
          <a:stretch/>
        </p:blipFill>
        <p:spPr bwMode="auto">
          <a:xfrm>
            <a:off x="2029522" y="1159727"/>
            <a:ext cx="7660888" cy="4828478"/>
          </a:xfrm>
          <a:prstGeom prst="rect">
            <a:avLst/>
          </a:prstGeom>
          <a:ln>
            <a:solidFill>
              <a:sysClr val="windowText" lastClr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Flecha derecha 1"/>
          <p:cNvSpPr/>
          <p:nvPr/>
        </p:nvSpPr>
        <p:spPr>
          <a:xfrm rot="10800000">
            <a:off x="9787919" y="4416245"/>
            <a:ext cx="1175295" cy="634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85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2652</TotalTime>
  <Words>544</Words>
  <Application>Microsoft Office PowerPoint</Application>
  <PresentationFormat>Panorámica</PresentationFormat>
  <Paragraphs>26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Wingdings</vt:lpstr>
      <vt:lpstr>Tema de Office</vt:lpstr>
      <vt:lpstr>Gestión Gerencial</vt:lpstr>
      <vt:lpstr>Pilares definidos en la Gestión Gerencial</vt:lpstr>
      <vt:lpstr>Mejorar la Calidad de vida de los funcionarios de la E.S.E. San Sebastián</vt:lpstr>
      <vt:lpstr>Mejorar la Calidad de vida de los Usuarios de la E.S.E. San Sebastián</vt:lpstr>
      <vt:lpstr>Mejorar la Calidad de la Prestación de los servicios de salud</vt:lpstr>
      <vt:lpstr>Administrar con Eficiencia los Recursos públicos de la E.S.E. San Sebastián</vt:lpstr>
      <vt:lpstr>Gestión Gerencial para Todos </vt:lpstr>
      <vt:lpstr>Mensaje del Ministro de salud y Protección Social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121</cp:revision>
  <dcterms:created xsi:type="dcterms:W3CDTF">2022-05-23T15:59:10Z</dcterms:created>
  <dcterms:modified xsi:type="dcterms:W3CDTF">2024-09-09T12:43:20Z</dcterms:modified>
</cp:coreProperties>
</file>