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94" r:id="rId3"/>
    <p:sldId id="301" r:id="rId4"/>
    <p:sldId id="257" r:id="rId5"/>
    <p:sldId id="302" r:id="rId6"/>
    <p:sldId id="303" r:id="rId7"/>
    <p:sldId id="258" r:id="rId8"/>
    <p:sldId id="259" r:id="rId9"/>
    <p:sldId id="260" r:id="rId10"/>
    <p:sldId id="262" r:id="rId11"/>
    <p:sldId id="304" r:id="rId12"/>
    <p:sldId id="305" r:id="rId13"/>
    <p:sldId id="306" r:id="rId14"/>
    <p:sldId id="308" r:id="rId15"/>
    <p:sldId id="307" r:id="rId16"/>
    <p:sldId id="310" r:id="rId17"/>
    <p:sldId id="309" r:id="rId18"/>
    <p:sldId id="311" r:id="rId19"/>
    <p:sldId id="312" r:id="rId20"/>
    <p:sldId id="313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njunto de trabajador de la construcción, trabajo de accidentes, seguridad  primero, salud y seguridad | Vector Premi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1" y="849086"/>
            <a:ext cx="1791841" cy="179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48195" y="636438"/>
            <a:ext cx="11416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b="1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endParaRPr lang="es-MX" sz="1000" b="1" dirty="0" smtClean="0">
              <a:solidFill>
                <a:prstClr val="black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sz="4800" b="1" dirty="0" smtClean="0">
                <a:latin typeface="Arial Black" panose="020B0A04020102020204" pitchFamily="34" charset="0"/>
                <a:ea typeface="+mj-ea"/>
                <a:cs typeface="+mj-cs"/>
              </a:rPr>
              <a:t>INDUCCIÓN </a:t>
            </a:r>
            <a:r>
              <a:rPr lang="es-MX" sz="4800" b="1" dirty="0">
                <a:latin typeface="Arial Black" panose="020B0A04020102020204" pitchFamily="34" charset="0"/>
                <a:ea typeface="+mj-ea"/>
                <a:cs typeface="+mj-cs"/>
              </a:rPr>
              <a:t/>
            </a:r>
            <a:br>
              <a:rPr lang="es-MX" sz="4800" b="1" dirty="0"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s-MX" sz="4800" b="1" dirty="0">
                <a:latin typeface="Arial Black" panose="020B0A04020102020204" pitchFamily="34" charset="0"/>
                <a:ea typeface="+mj-ea"/>
                <a:cs typeface="+mj-cs"/>
              </a:rPr>
              <a:t/>
            </a:r>
            <a:br>
              <a:rPr lang="es-MX" sz="4800" b="1" dirty="0"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s-MX" sz="4000" b="1" dirty="0">
                <a:latin typeface="Arial Black" panose="020B0A04020102020204" pitchFamily="34" charset="0"/>
                <a:ea typeface="+mj-ea"/>
                <a:cs typeface="+mj-cs"/>
              </a:rPr>
              <a:t>Sistema de Gestión de La Seguridad y Salud en el Trabajo</a:t>
            </a:r>
            <a:br>
              <a:rPr lang="es-MX" sz="4000" b="1" dirty="0"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s-MX" sz="4000" b="1" dirty="0">
                <a:latin typeface="Arial Black" panose="020B0A04020102020204" pitchFamily="34" charset="0"/>
                <a:ea typeface="+mj-ea"/>
                <a:cs typeface="+mj-cs"/>
              </a:rPr>
              <a:t>SG-SST</a:t>
            </a:r>
            <a:br>
              <a:rPr lang="es-MX" sz="4000" b="1" dirty="0"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s-MX" sz="4800" b="1" dirty="0">
                <a:latin typeface="Arial Black" panose="020B0A04020102020204" pitchFamily="34" charset="0"/>
                <a:ea typeface="+mj-ea"/>
                <a:cs typeface="+mj-cs"/>
              </a:rPr>
              <a:t/>
            </a:r>
            <a:br>
              <a:rPr lang="es-MX" sz="4800" b="1" dirty="0">
                <a:latin typeface="Arial Black" panose="020B0A04020102020204" pitchFamily="34" charset="0"/>
                <a:ea typeface="+mj-ea"/>
                <a:cs typeface="+mj-cs"/>
              </a:rPr>
            </a:br>
            <a:endParaRPr lang="es-CO" sz="4800" b="1" dirty="0"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664132" y="4572854"/>
            <a:ext cx="4585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i="1" dirty="0" smtClean="0"/>
              <a:t>Claudia Andrea Barajas Londoño</a:t>
            </a:r>
          </a:p>
          <a:p>
            <a:pPr algn="ctr"/>
            <a:r>
              <a:rPr lang="es-CO" b="1" dirty="0" smtClean="0"/>
              <a:t>Profesional en Seguridad y Salud Laboral Especialista en Gestión Humana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84128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162" y="1051398"/>
            <a:ext cx="10668000" cy="4873082"/>
          </a:xfrm>
        </p:spPr>
        <p:txBody>
          <a:bodyPr>
            <a:noAutofit/>
          </a:bodyPr>
          <a:lstStyle/>
          <a:p>
            <a:pPr lvl="0" algn="l">
              <a:spcBef>
                <a:spcPts val="1000"/>
              </a:spcBef>
            </a:pPr>
            <a:r>
              <a:rPr lang="es-MX" sz="1800" dirty="0">
                <a:latin typeface="Century Gothic" panose="020B0502020202020204" pitchFamily="34" charset="0"/>
                <a:ea typeface="+mn-ea"/>
                <a:cs typeface="+mn-cs"/>
              </a:rPr>
              <a:t/>
            </a:r>
            <a:br>
              <a:rPr lang="es-MX" sz="1800" dirty="0"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179373" y="1598867"/>
            <a:ext cx="73935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Century Gothic" panose="020B0502020202020204" pitchFamily="34" charset="0"/>
              </a:rPr>
              <a:t>Realizar la inducción y re inducción a los </a:t>
            </a:r>
            <a:r>
              <a:rPr lang="es-MX" dirty="0" smtClean="0">
                <a:latin typeface="Century Gothic" panose="020B0502020202020204" pitchFamily="34" charset="0"/>
              </a:rPr>
              <a:t>colaboradores que ingresen a la institución independientemente </a:t>
            </a:r>
            <a:r>
              <a:rPr lang="es-MX" dirty="0">
                <a:latin typeface="Century Gothic" panose="020B0502020202020204" pitchFamily="34" charset="0"/>
              </a:rPr>
              <a:t>de su forma de </a:t>
            </a:r>
            <a:r>
              <a:rPr lang="es-MX" dirty="0" smtClean="0">
                <a:latin typeface="Century Gothic" panose="020B0502020202020204" pitchFamily="34" charset="0"/>
              </a:rPr>
              <a:t>contratación con la empresa, a </a:t>
            </a:r>
            <a:r>
              <a:rPr lang="es-MX" dirty="0">
                <a:latin typeface="Century Gothic" panose="020B0502020202020204" pitchFamily="34" charset="0"/>
              </a:rPr>
              <a:t>fin de darles a conocer los aspectos básicos relacionados con el Sistema de Gestión en Seguridad y Salud en el Trabajo SGSST y fortalecer los conocimientos para la identificación de peligros y control de riesgos, prevención de accidentes de trabajo y enfermedades laborales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5" name="Picture 2" descr="ilustraciones, imágenes clip art, dibujos animados e iconos de stock de trabajadora industrial con el pulgar hacia arriba haciendo un anuncio con un megáfono. ingeniero supervisor de construcción con equipo de protección personal. seguridad industrial y salud ocupacional en el trabajo - seguridad y salud en miner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23" y="4099837"/>
            <a:ext cx="3304903" cy="240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6 CuadroTexto"/>
          <p:cNvSpPr txBox="1"/>
          <p:nvPr/>
        </p:nvSpPr>
        <p:spPr>
          <a:xfrm>
            <a:off x="2179373" y="651288"/>
            <a:ext cx="7419701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Arial Black" panose="020B0A04020102020204" pitchFamily="34" charset="0"/>
              </a:rPr>
              <a:t>OBJETIVO DE LA INDUCCIÓN</a:t>
            </a:r>
          </a:p>
        </p:txBody>
      </p:sp>
    </p:spTree>
    <p:extLst>
      <p:ext uri="{BB962C8B-B14F-4D97-AF65-F5344CB8AC3E}">
        <p14:creationId xmlns:p14="http://schemas.microsoft.com/office/powerpoint/2010/main" val="311677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162" y="1051398"/>
            <a:ext cx="10668000" cy="4873082"/>
          </a:xfrm>
        </p:spPr>
        <p:txBody>
          <a:bodyPr>
            <a:noAutofit/>
          </a:bodyPr>
          <a:lstStyle/>
          <a:p>
            <a:pPr lvl="0" algn="l">
              <a:spcBef>
                <a:spcPts val="1000"/>
              </a:spcBef>
            </a:pPr>
            <a:r>
              <a:rPr lang="es-MX" sz="1800" dirty="0">
                <a:latin typeface="Century Gothic" panose="020B0502020202020204" pitchFamily="34" charset="0"/>
                <a:ea typeface="+mn-ea"/>
                <a:cs typeface="+mn-cs"/>
              </a:rPr>
              <a:t/>
            </a:r>
            <a:br>
              <a:rPr lang="es-MX" sz="1800" dirty="0"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425080" y="1695755"/>
            <a:ext cx="73198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>
                <a:latin typeface="Century Gothic" panose="020B0502020202020204" pitchFamily="34" charset="0"/>
              </a:rPr>
              <a:t>Está </a:t>
            </a:r>
            <a:r>
              <a:rPr lang="es-MX" dirty="0">
                <a:latin typeface="Century Gothic" panose="020B0502020202020204" pitchFamily="34" charset="0"/>
              </a:rPr>
              <a:t>definida como aquella disciplina que trata de la prevención de las lesiones y enfermedades causadas por las condiciones de trabajo, y de la protección y promoción de la salud de los trabajadores</a:t>
            </a:r>
            <a:r>
              <a:rPr lang="es-MX" dirty="0" smtClean="0">
                <a:latin typeface="Century Gothic" panose="020B0502020202020204" pitchFamily="34" charset="0"/>
              </a:rPr>
              <a:t>.</a:t>
            </a:r>
          </a:p>
          <a:p>
            <a:pPr algn="just"/>
            <a:r>
              <a:rPr lang="es-CO" dirty="0">
                <a:solidFill>
                  <a:schemeClr val="bg1"/>
                </a:solidFill>
              </a:rPr>
              <a:t>Es un derecho fundamental del Ser Humano por que busca Proteger:  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 descr="Seguridad y salud en el trabajo – Consultora Cas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718" y="3727080"/>
            <a:ext cx="4036421" cy="219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6 CuadroTexto"/>
          <p:cNvSpPr txBox="1"/>
          <p:nvPr/>
        </p:nvSpPr>
        <p:spPr>
          <a:xfrm>
            <a:off x="2425079" y="666106"/>
            <a:ext cx="7419701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QUE ES LA SEGURIDAD Y SALUD EN EL TRABAJO</a:t>
            </a:r>
          </a:p>
        </p:txBody>
      </p:sp>
    </p:spTree>
    <p:extLst>
      <p:ext uri="{BB962C8B-B14F-4D97-AF65-F5344CB8AC3E}">
        <p14:creationId xmlns:p14="http://schemas.microsoft.com/office/powerpoint/2010/main" val="420467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6 CuadroTexto"/>
          <p:cNvSpPr txBox="1"/>
          <p:nvPr/>
        </p:nvSpPr>
        <p:spPr>
          <a:xfrm rot="16200000">
            <a:off x="82364" y="4149856"/>
            <a:ext cx="320546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Century Gothic" panose="020B0502020202020204" pitchFamily="34" charset="0"/>
              </a:rPr>
              <a:t>INTEGRIDAD</a:t>
            </a:r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46" name="Flecha abajo 45"/>
          <p:cNvSpPr/>
          <p:nvPr/>
        </p:nvSpPr>
        <p:spPr>
          <a:xfrm rot="16200000">
            <a:off x="1985725" y="2667909"/>
            <a:ext cx="337866" cy="370972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redondeado 3"/>
          <p:cNvSpPr/>
          <p:nvPr/>
        </p:nvSpPr>
        <p:spPr>
          <a:xfrm>
            <a:off x="2479725" y="2684462"/>
            <a:ext cx="1395456" cy="3208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FISICA</a:t>
            </a:r>
            <a:endParaRPr lang="es-CO" b="1" dirty="0"/>
          </a:p>
        </p:txBody>
      </p:sp>
      <p:sp>
        <p:nvSpPr>
          <p:cNvPr id="49" name="Rectángulo redondeado 48"/>
          <p:cNvSpPr/>
          <p:nvPr/>
        </p:nvSpPr>
        <p:spPr>
          <a:xfrm>
            <a:off x="2463024" y="3968361"/>
            <a:ext cx="1395456" cy="32083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MENTAL</a:t>
            </a:r>
            <a:endParaRPr lang="es-CO" b="1" dirty="0"/>
          </a:p>
        </p:txBody>
      </p:sp>
      <p:sp>
        <p:nvSpPr>
          <p:cNvPr id="50" name="Rectángulo redondeado 49"/>
          <p:cNvSpPr/>
          <p:nvPr/>
        </p:nvSpPr>
        <p:spPr>
          <a:xfrm>
            <a:off x="2479725" y="5614775"/>
            <a:ext cx="1395456" cy="3208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SOCIAL</a:t>
            </a:r>
            <a:endParaRPr lang="es-CO" b="1" dirty="0"/>
          </a:p>
        </p:txBody>
      </p:sp>
      <p:sp>
        <p:nvSpPr>
          <p:cNvPr id="51" name="Flecha abajo 50"/>
          <p:cNvSpPr/>
          <p:nvPr/>
        </p:nvSpPr>
        <p:spPr>
          <a:xfrm rot="16200000">
            <a:off x="1985725" y="3943291"/>
            <a:ext cx="337866" cy="370972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Flecha abajo 52"/>
          <p:cNvSpPr/>
          <p:nvPr/>
        </p:nvSpPr>
        <p:spPr>
          <a:xfrm rot="16200000">
            <a:off x="2015478" y="5598222"/>
            <a:ext cx="337866" cy="370972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074" name="Picture 2" descr="Los Médicos - Enfermera, Cirujano, Médico General Y Dentista, Ilustración  Vectorial De Dibujos Animados Aislado En El Fondo Blanco. Trabajadores  Médicos Masculinos Y Femeninos, Los Médicos, Los Profesionales De La Salud  Ilustracion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757" y="2437570"/>
            <a:ext cx="3474344" cy="325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ángulo redondeado 54"/>
          <p:cNvSpPr/>
          <p:nvPr/>
        </p:nvSpPr>
        <p:spPr>
          <a:xfrm>
            <a:off x="7557982" y="3733794"/>
            <a:ext cx="1395456" cy="5315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A TRAVES  DE LA </a:t>
            </a:r>
            <a:endParaRPr lang="es-CO" b="1" dirty="0"/>
          </a:p>
        </p:txBody>
      </p:sp>
      <p:sp>
        <p:nvSpPr>
          <p:cNvPr id="56" name="Flecha abajo 55"/>
          <p:cNvSpPr/>
          <p:nvPr/>
        </p:nvSpPr>
        <p:spPr>
          <a:xfrm rot="16200000">
            <a:off x="9216874" y="3583222"/>
            <a:ext cx="337866" cy="822975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Rectángulo redondeado 56"/>
          <p:cNvSpPr/>
          <p:nvPr/>
        </p:nvSpPr>
        <p:spPr>
          <a:xfrm>
            <a:off x="9902286" y="2747181"/>
            <a:ext cx="1395456" cy="99513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Prevención</a:t>
            </a:r>
            <a:endParaRPr lang="es-CO" b="1" dirty="0"/>
          </a:p>
        </p:txBody>
      </p:sp>
      <p:sp>
        <p:nvSpPr>
          <p:cNvPr id="58" name="Rectángulo redondeado 57"/>
          <p:cNvSpPr/>
          <p:nvPr/>
        </p:nvSpPr>
        <p:spPr>
          <a:xfrm>
            <a:off x="9902286" y="4265369"/>
            <a:ext cx="1623397" cy="15256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Minimización y/o control de los riesgos laborales </a:t>
            </a:r>
            <a:endParaRPr lang="es-CO" b="1" dirty="0"/>
          </a:p>
        </p:txBody>
      </p:sp>
      <p:sp>
        <p:nvSpPr>
          <p:cNvPr id="15" name="6 CuadroTexto"/>
          <p:cNvSpPr txBox="1"/>
          <p:nvPr/>
        </p:nvSpPr>
        <p:spPr>
          <a:xfrm>
            <a:off x="2425079" y="666106"/>
            <a:ext cx="7419701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Black" panose="020B0A04020102020204" pitchFamily="34" charset="0"/>
              </a:rPr>
              <a:t>LA SEGURIDAD Y SALUD EN EL TRABAJO BUSCA PROTEGER:</a:t>
            </a:r>
            <a:endParaRPr lang="es-MX" sz="2000" b="1" dirty="0">
              <a:latin typeface="Arial Black" panose="020B0A04020102020204" pitchFamily="34" charset="0"/>
            </a:endParaRPr>
          </a:p>
        </p:txBody>
      </p:sp>
      <p:sp>
        <p:nvSpPr>
          <p:cNvPr id="2" name="Flecha abajo 1"/>
          <p:cNvSpPr/>
          <p:nvPr/>
        </p:nvSpPr>
        <p:spPr>
          <a:xfrm>
            <a:off x="6714308" y="1373992"/>
            <a:ext cx="444137" cy="467871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ipse 14"/>
          <p:cNvSpPr/>
          <p:nvPr/>
        </p:nvSpPr>
        <p:spPr>
          <a:xfrm>
            <a:off x="4071258" y="4522069"/>
            <a:ext cx="2024742" cy="196098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6. SENSIBILIZACIÓN Y CAPACITACIÓN</a:t>
            </a:r>
            <a:endParaRPr lang="es-CO" sz="1200" b="1" dirty="0">
              <a:latin typeface="Century Gothic" panose="020B0502020202020204" pitchFamily="34" charset="0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243414" y="2504157"/>
            <a:ext cx="1722529" cy="196098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1.</a:t>
            </a:r>
          </a:p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REQUISITOS LEGALES DEL SG-SST</a:t>
            </a:r>
            <a:endParaRPr lang="es-CO" sz="1200" b="1" dirty="0">
              <a:latin typeface="Century Gothic" panose="020B0502020202020204" pitchFamily="34" charset="0"/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3018764" y="2417559"/>
            <a:ext cx="1722529" cy="196098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2.</a:t>
            </a:r>
          </a:p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HIGIENE Y SEGURIDAD INDUSTRIAL</a:t>
            </a:r>
            <a:endParaRPr lang="es-CO" sz="1200" b="1" dirty="0">
              <a:latin typeface="Century Gothic" panose="020B0502020202020204" pitchFamily="34" charset="0"/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5707419" y="2330961"/>
            <a:ext cx="1850999" cy="196098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3.</a:t>
            </a:r>
          </a:p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PREVENCIÓN, PREPARACIÓN Y RESPUESTA ANTE EMERGENCIAS </a:t>
            </a:r>
            <a:endParaRPr lang="es-CO" sz="1200" b="1" dirty="0">
              <a:latin typeface="Century Gothic" panose="020B0502020202020204" pitchFamily="34" charset="0"/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8956389" y="2446023"/>
            <a:ext cx="1722529" cy="196098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4.</a:t>
            </a:r>
          </a:p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MEDICINA PREVENTIVA Y DEL TRABAJO</a:t>
            </a:r>
            <a:endParaRPr lang="es-CO" sz="1200" b="1" dirty="0">
              <a:latin typeface="Century Gothic" panose="020B0502020202020204" pitchFamily="34" charset="0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1623404" y="4407007"/>
            <a:ext cx="1737899" cy="196098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b="1">
                <a:latin typeface="Century Gothic" panose="020B0502020202020204" pitchFamily="34" charset="0"/>
              </a:rPr>
              <a:t>7.</a:t>
            </a:r>
          </a:p>
          <a:p>
            <a:pPr algn="ctr"/>
            <a:r>
              <a:rPr lang="es-CO" sz="1200" b="1">
                <a:latin typeface="Century Gothic" panose="020B0502020202020204" pitchFamily="34" charset="0"/>
              </a:rPr>
              <a:t>IDENTIFICACIÓN DE PELIGROS Y RIESGOS</a:t>
            </a:r>
            <a:endParaRPr lang="es-CO" sz="1200" b="1" dirty="0">
              <a:latin typeface="Century Gothic" panose="020B0502020202020204" pitchFamily="34" charset="0"/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7332872" y="4522069"/>
            <a:ext cx="1722529" cy="19609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b="1" dirty="0" smtClean="0">
                <a:latin typeface="Century Gothic" panose="020B0502020202020204" pitchFamily="34" charset="0"/>
              </a:rPr>
              <a:t>5. SEGUIMIENTO </a:t>
            </a:r>
            <a:r>
              <a:rPr lang="es-CO" sz="1200" b="1" dirty="0">
                <a:latin typeface="Century Gothic" panose="020B0502020202020204" pitchFamily="34" charset="0"/>
              </a:rPr>
              <a:t>Y ACOMPAÑA-MIENTO A COMITES</a:t>
            </a:r>
          </a:p>
        </p:txBody>
      </p:sp>
      <p:sp>
        <p:nvSpPr>
          <p:cNvPr id="2" name="Flecha derecha 1"/>
          <p:cNvSpPr/>
          <p:nvPr/>
        </p:nvSpPr>
        <p:spPr>
          <a:xfrm>
            <a:off x="2272937" y="3122023"/>
            <a:ext cx="627017" cy="2090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Flecha derecha 10"/>
          <p:cNvSpPr/>
          <p:nvPr/>
        </p:nvSpPr>
        <p:spPr>
          <a:xfrm>
            <a:off x="4910847" y="3102447"/>
            <a:ext cx="627017" cy="2090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Flecha derecha 11"/>
          <p:cNvSpPr/>
          <p:nvPr/>
        </p:nvSpPr>
        <p:spPr>
          <a:xfrm>
            <a:off x="8082566" y="3159978"/>
            <a:ext cx="627017" cy="2090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Flecha curvada hacia la izquierda 2"/>
          <p:cNvSpPr/>
          <p:nvPr/>
        </p:nvSpPr>
        <p:spPr>
          <a:xfrm>
            <a:off x="9784128" y="4465141"/>
            <a:ext cx="710469" cy="83837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4" name="Flecha izquierda 3"/>
          <p:cNvSpPr/>
          <p:nvPr/>
        </p:nvSpPr>
        <p:spPr>
          <a:xfrm>
            <a:off x="6373010" y="5326212"/>
            <a:ext cx="699954" cy="26469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Flecha izquierda 21"/>
          <p:cNvSpPr/>
          <p:nvPr/>
        </p:nvSpPr>
        <p:spPr>
          <a:xfrm>
            <a:off x="3410445" y="5303520"/>
            <a:ext cx="569294" cy="26643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6 CuadroTexto"/>
          <p:cNvSpPr txBox="1"/>
          <p:nvPr/>
        </p:nvSpPr>
        <p:spPr>
          <a:xfrm>
            <a:off x="1867990" y="864363"/>
            <a:ext cx="743849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Black" panose="020B0A04020102020204" pitchFamily="34" charset="0"/>
              </a:rPr>
              <a:t>EJES DE LA SEGURIDAD Y SALUD EN EL TRABAJO:</a:t>
            </a:r>
            <a:endParaRPr lang="es-MX" sz="2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51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6 CuadroTexto"/>
          <p:cNvSpPr txBox="1"/>
          <p:nvPr/>
        </p:nvSpPr>
        <p:spPr>
          <a:xfrm rot="16200000">
            <a:off x="-1041163" y="4032127"/>
            <a:ext cx="4211678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Century Gothic" panose="020B0502020202020204" pitchFamily="34" charset="0"/>
              </a:rPr>
              <a:t>Decreto 1072 del 2015</a:t>
            </a:r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4" name="Flecha derecha 3"/>
          <p:cNvSpPr/>
          <p:nvPr/>
        </p:nvSpPr>
        <p:spPr>
          <a:xfrm>
            <a:off x="1282457" y="2283312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redondeado 4"/>
          <p:cNvSpPr/>
          <p:nvPr/>
        </p:nvSpPr>
        <p:spPr>
          <a:xfrm>
            <a:off x="1791521" y="2206974"/>
            <a:ext cx="2404641" cy="49286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/>
              <a:t>1. </a:t>
            </a:r>
            <a:r>
              <a:rPr lang="es-MX" sz="1100" dirty="0" smtClean="0"/>
              <a:t>Conocer </a:t>
            </a:r>
            <a:r>
              <a:rPr lang="es-MX" sz="1100" dirty="0"/>
              <a:t>y tener clara la Política de Seguridad y Salud en el Trabajo</a:t>
            </a:r>
            <a:endParaRPr lang="es-CO" sz="1100" dirty="0"/>
          </a:p>
        </p:txBody>
      </p:sp>
      <p:sp>
        <p:nvSpPr>
          <p:cNvPr id="20" name="Rectángulo redondeado 19"/>
          <p:cNvSpPr/>
          <p:nvPr/>
        </p:nvSpPr>
        <p:spPr>
          <a:xfrm>
            <a:off x="1806550" y="2940435"/>
            <a:ext cx="2404641" cy="49286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100" dirty="0"/>
          </a:p>
          <a:p>
            <a:pPr algn="ctr"/>
            <a:r>
              <a:rPr lang="es-MX" sz="1100" dirty="0" smtClean="0"/>
              <a:t>2. Procurar </a:t>
            </a:r>
            <a:r>
              <a:rPr lang="es-MX" sz="1100" dirty="0"/>
              <a:t>el cuidado integral de su salud.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1744360" y="3642266"/>
            <a:ext cx="2404641" cy="6922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100" dirty="0"/>
          </a:p>
          <a:p>
            <a:pPr algn="ctr"/>
            <a:r>
              <a:rPr lang="es-MX" sz="1100" dirty="0"/>
              <a:t>3. Suministrar información clara, completa y veraz sobre su estado de salud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1771296" y="4430887"/>
            <a:ext cx="2404641" cy="6922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100" dirty="0"/>
          </a:p>
          <a:p>
            <a:pPr algn="ctr"/>
            <a:r>
              <a:rPr lang="es-MX" sz="1100" dirty="0"/>
              <a:t>4. </a:t>
            </a:r>
            <a:r>
              <a:rPr lang="es-MX" sz="1100" dirty="0" smtClean="0"/>
              <a:t>Cumplir </a:t>
            </a:r>
            <a:r>
              <a:rPr lang="es-MX" sz="1100" dirty="0"/>
              <a:t>las normas, reglamentos e instrucciones del SGSST de la ESE SAN SEBASTIAN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1754402" y="5308545"/>
            <a:ext cx="2404641" cy="5168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100" dirty="0"/>
          </a:p>
          <a:p>
            <a:pPr algn="ctr"/>
            <a:r>
              <a:rPr lang="es-MX" sz="1100" dirty="0">
                <a:latin typeface="Century Gothic" panose="020B0502020202020204" pitchFamily="34" charset="0"/>
              </a:rPr>
              <a:t>5</a:t>
            </a:r>
            <a:r>
              <a:rPr lang="es-MX" sz="1100" dirty="0"/>
              <a:t>. Participar en la prevención de riesgos laborales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7490185" y="1957961"/>
            <a:ext cx="2404641" cy="6599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100" dirty="0"/>
          </a:p>
          <a:p>
            <a:pPr algn="ctr"/>
            <a:r>
              <a:rPr lang="es-MX" sz="1100" dirty="0"/>
              <a:t>6. Participar en las actividades de capacitación en Seguridad y Salud en el Trabajo</a:t>
            </a:r>
            <a:endParaRPr lang="es-CO" sz="1100" dirty="0"/>
          </a:p>
        </p:txBody>
      </p:sp>
      <p:sp>
        <p:nvSpPr>
          <p:cNvPr id="25" name="Flecha derecha 24"/>
          <p:cNvSpPr/>
          <p:nvPr/>
        </p:nvSpPr>
        <p:spPr>
          <a:xfrm>
            <a:off x="1292492" y="3016069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Flecha derecha 25"/>
          <p:cNvSpPr/>
          <p:nvPr/>
        </p:nvSpPr>
        <p:spPr>
          <a:xfrm>
            <a:off x="1301448" y="3871031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Flecha derecha 26"/>
          <p:cNvSpPr/>
          <p:nvPr/>
        </p:nvSpPr>
        <p:spPr>
          <a:xfrm>
            <a:off x="1335237" y="4628943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Flecha derecha 28"/>
          <p:cNvSpPr/>
          <p:nvPr/>
        </p:nvSpPr>
        <p:spPr>
          <a:xfrm>
            <a:off x="1301449" y="5415675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6 CuadroTexto"/>
          <p:cNvSpPr txBox="1"/>
          <p:nvPr/>
        </p:nvSpPr>
        <p:spPr>
          <a:xfrm rot="16200000">
            <a:off x="4728266" y="4032125"/>
            <a:ext cx="4211678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Century Gothic" panose="020B0502020202020204" pitchFamily="34" charset="0"/>
              </a:rPr>
              <a:t>Decreto 1072 del 2015</a:t>
            </a:r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37" name="Flecha derecha 36"/>
          <p:cNvSpPr/>
          <p:nvPr/>
        </p:nvSpPr>
        <p:spPr>
          <a:xfrm>
            <a:off x="7061921" y="2165527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Rectángulo redondeado 37"/>
          <p:cNvSpPr/>
          <p:nvPr/>
        </p:nvSpPr>
        <p:spPr>
          <a:xfrm>
            <a:off x="7537394" y="2764299"/>
            <a:ext cx="2404641" cy="6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/>
              <a:t>7. Informar oportunamente al empleador o su delegado acerca de los peligros y riesgos latentes en su sitio de trabajo.</a:t>
            </a:r>
            <a:endParaRPr lang="es-CO" sz="1100" dirty="0"/>
          </a:p>
        </p:txBody>
      </p:sp>
      <p:sp>
        <p:nvSpPr>
          <p:cNvPr id="45" name="Rectángulo redondeado 44"/>
          <p:cNvSpPr/>
          <p:nvPr/>
        </p:nvSpPr>
        <p:spPr>
          <a:xfrm>
            <a:off x="7537394" y="3663423"/>
            <a:ext cx="2404641" cy="59091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/>
              <a:t>8. Participar y contribuir al cumplimiento de los objetivos del SGSST.</a:t>
            </a:r>
          </a:p>
        </p:txBody>
      </p:sp>
      <p:sp>
        <p:nvSpPr>
          <p:cNvPr id="46" name="Rectángulo redondeado 45"/>
          <p:cNvSpPr/>
          <p:nvPr/>
        </p:nvSpPr>
        <p:spPr>
          <a:xfrm>
            <a:off x="7537394" y="4443271"/>
            <a:ext cx="2404641" cy="6665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100" dirty="0"/>
          </a:p>
          <a:p>
            <a:pPr algn="ctr"/>
            <a:r>
              <a:rPr lang="es-MX" sz="1100" dirty="0"/>
              <a:t>9. Reportar inmediatamente todo incidente o accidente laboral de acuerdo con la normativa vigente.</a:t>
            </a:r>
          </a:p>
        </p:txBody>
      </p:sp>
      <p:sp>
        <p:nvSpPr>
          <p:cNvPr id="47" name="Rectángulo redondeado 46"/>
          <p:cNvSpPr/>
          <p:nvPr/>
        </p:nvSpPr>
        <p:spPr>
          <a:xfrm>
            <a:off x="7537395" y="5415675"/>
            <a:ext cx="2404641" cy="11157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latin typeface="Century Gothic" panose="020B0502020202020204" pitchFamily="34" charset="0"/>
              </a:rPr>
              <a:t>10</a:t>
            </a:r>
            <a:r>
              <a:rPr lang="es-MX" sz="1100" dirty="0">
                <a:latin typeface="Century Gothic" panose="020B0502020202020204" pitchFamily="34" charset="0"/>
              </a:rPr>
              <a:t>. Las demás responsabilidades y funciones que le sean asignadas por el responsable del sistema y normativa vigente en materia de riesgos laborales</a:t>
            </a:r>
            <a:endParaRPr lang="es-MX" sz="1100" dirty="0"/>
          </a:p>
        </p:txBody>
      </p:sp>
      <p:sp>
        <p:nvSpPr>
          <p:cNvPr id="50" name="Flecha derecha 49"/>
          <p:cNvSpPr/>
          <p:nvPr/>
        </p:nvSpPr>
        <p:spPr>
          <a:xfrm>
            <a:off x="7070878" y="2990989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Flecha derecha 50"/>
          <p:cNvSpPr/>
          <p:nvPr/>
        </p:nvSpPr>
        <p:spPr>
          <a:xfrm>
            <a:off x="7082810" y="3769636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Flecha derecha 51"/>
          <p:cNvSpPr/>
          <p:nvPr/>
        </p:nvSpPr>
        <p:spPr>
          <a:xfrm>
            <a:off x="7094483" y="4666125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Flecha derecha 52"/>
          <p:cNvSpPr/>
          <p:nvPr/>
        </p:nvSpPr>
        <p:spPr>
          <a:xfrm>
            <a:off x="7082811" y="5563731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6" name="Picture 2" descr="https://www.clipartmax.com/png/middle/457-4576906_366-x-529-asesoriavirtualaye-seguridad-y-salud-en-el-trabajo-animado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406" y="3112811"/>
            <a:ext cx="2132583" cy="225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6 CuadroTexto"/>
          <p:cNvSpPr txBox="1"/>
          <p:nvPr/>
        </p:nvSpPr>
        <p:spPr>
          <a:xfrm>
            <a:off x="1806550" y="620515"/>
            <a:ext cx="7438490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Black" panose="020B0A04020102020204" pitchFamily="34" charset="0"/>
              </a:rPr>
              <a:t>RESPONSABILIDADES FRENTE AL SISTEMA DE GESTION DE LA SEGURIDAD Y SALUD EN EL TRABAJO:</a:t>
            </a:r>
            <a:endParaRPr lang="es-MX" sz="2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98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redondeado 9"/>
          <p:cNvSpPr/>
          <p:nvPr/>
        </p:nvSpPr>
        <p:spPr>
          <a:xfrm>
            <a:off x="1160589" y="2395083"/>
            <a:ext cx="3542040" cy="21166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b="1" dirty="0" smtClean="0"/>
              <a:t>RIESGO</a:t>
            </a:r>
          </a:p>
          <a:p>
            <a:pPr algn="ctr"/>
            <a:r>
              <a:rPr lang="es-MX" dirty="0"/>
              <a:t>es la probabilidad de que se materialice el peligro; es decir, que le genere daño a las personas, bienes o al entorno.  </a:t>
            </a:r>
            <a:endParaRPr lang="es-MX" sz="2400" b="1" dirty="0" smtClean="0"/>
          </a:p>
          <a:p>
            <a:pPr algn="ctr"/>
            <a:endParaRPr lang="es-CO" sz="2400" b="1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l="20491" t="49232" r="62663" b="34039"/>
          <a:stretch/>
        </p:blipFill>
        <p:spPr>
          <a:xfrm>
            <a:off x="1684983" y="4679192"/>
            <a:ext cx="2191871" cy="122368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2" name="Rectángulo redondeado 11"/>
          <p:cNvSpPr/>
          <p:nvPr/>
        </p:nvSpPr>
        <p:spPr>
          <a:xfrm>
            <a:off x="6738984" y="2388381"/>
            <a:ext cx="3542040" cy="21166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b="1" dirty="0" smtClean="0"/>
              <a:t>PELIGRO</a:t>
            </a:r>
          </a:p>
          <a:p>
            <a:pPr algn="ctr"/>
            <a:r>
              <a:rPr lang="es-MX" dirty="0"/>
              <a:t>Fuente, situación o acto con potencial de causar daño en la salud de los trabajadores, en los equipos o en las instalaciones. </a:t>
            </a:r>
            <a:endParaRPr lang="es-MX" sz="2400" b="1" dirty="0" smtClean="0"/>
          </a:p>
          <a:p>
            <a:pPr algn="ctr"/>
            <a:endParaRPr lang="es-CO" sz="2400" b="1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/>
          <a:srcRect l="44110" t="48838" r="39525" b="32948"/>
          <a:stretch/>
        </p:blipFill>
        <p:spPr>
          <a:xfrm>
            <a:off x="7445381" y="4679192"/>
            <a:ext cx="2129246" cy="133241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856" y="4245428"/>
            <a:ext cx="1889832" cy="1657447"/>
          </a:xfrm>
          <a:prstGeom prst="rect">
            <a:avLst/>
          </a:prstGeom>
        </p:spPr>
      </p:pic>
      <p:sp>
        <p:nvSpPr>
          <p:cNvPr id="8" name="6 CuadroTexto"/>
          <p:cNvSpPr txBox="1"/>
          <p:nvPr/>
        </p:nvSpPr>
        <p:spPr>
          <a:xfrm>
            <a:off x="1793487" y="829521"/>
            <a:ext cx="743849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Black" panose="020B0A04020102020204" pitchFamily="34" charset="0"/>
              </a:rPr>
              <a:t>DEFINICIÓN DE PELIGRO Y RIESGO</a:t>
            </a:r>
            <a:endParaRPr lang="es-MX" sz="2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redondeado 14"/>
          <p:cNvSpPr/>
          <p:nvPr/>
        </p:nvSpPr>
        <p:spPr>
          <a:xfrm>
            <a:off x="391870" y="1971654"/>
            <a:ext cx="3542040" cy="226291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b="1" dirty="0" smtClean="0"/>
              <a:t>INCIDENTE DE TRABAJO</a:t>
            </a:r>
          </a:p>
          <a:p>
            <a:pPr algn="ctr"/>
            <a:r>
              <a:rPr lang="es-MX" dirty="0" smtClean="0"/>
              <a:t>Evento repentino que no genera lesión mayor, pero con la posibilidad de haber sido un accidente </a:t>
            </a:r>
            <a:r>
              <a:rPr lang="es-MX" dirty="0"/>
              <a:t>  </a:t>
            </a:r>
            <a:endParaRPr lang="es-MX" sz="2400" b="1" dirty="0" smtClean="0"/>
          </a:p>
          <a:p>
            <a:pPr algn="ctr"/>
            <a:endParaRPr lang="es-CO" sz="2400" b="1" dirty="0"/>
          </a:p>
        </p:txBody>
      </p:sp>
      <p:pic>
        <p:nvPicPr>
          <p:cNvPr id="16" name="Picture 2" descr="https://c8.alamy.com/compes/2cc8f0w/trabajador-cayendo-de-la-escalera-accidente-de-trabajo-o-concepto-de-seguridad-en-la-construccion-vector-de-personaje-plano-de-dibujos-animados-aislado-sobre-un-fondo-blanco-2cc8f0w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0"/>
          <a:stretch/>
        </p:blipFill>
        <p:spPr bwMode="auto">
          <a:xfrm>
            <a:off x="1005838" y="4493622"/>
            <a:ext cx="2011680" cy="159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redondeado 16"/>
          <p:cNvSpPr/>
          <p:nvPr/>
        </p:nvSpPr>
        <p:spPr>
          <a:xfrm>
            <a:off x="4036423" y="2002566"/>
            <a:ext cx="4086326" cy="223200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b="1" dirty="0" smtClean="0"/>
              <a:t>ACCIDENTE DE TRABAJO</a:t>
            </a:r>
          </a:p>
          <a:p>
            <a:pPr algn="ctr"/>
            <a:r>
              <a:rPr lang="es-MX" dirty="0" smtClean="0"/>
              <a:t>Suceso repentino que sobrevenga por causa o con ocasión del trabajo y que produzca en el trabajador una lesión orgánica, una perturbación funcional o psíquica, una invalidez o la muerte </a:t>
            </a:r>
            <a:r>
              <a:rPr lang="es-MX" dirty="0"/>
              <a:t>  </a:t>
            </a:r>
            <a:endParaRPr lang="es-MX" sz="2400" b="1" dirty="0" smtClean="0"/>
          </a:p>
          <a:p>
            <a:pPr algn="ctr"/>
            <a:endParaRPr lang="es-CO" sz="2400" b="1" dirty="0"/>
          </a:p>
        </p:txBody>
      </p:sp>
      <p:sp>
        <p:nvSpPr>
          <p:cNvPr id="18" name="Rectángulo redondeado 17"/>
          <p:cNvSpPr/>
          <p:nvPr/>
        </p:nvSpPr>
        <p:spPr>
          <a:xfrm>
            <a:off x="8267467" y="1971654"/>
            <a:ext cx="3789550" cy="22629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b="1" dirty="0" smtClean="0"/>
              <a:t>ENFERMEDAD LABORAL</a:t>
            </a:r>
          </a:p>
          <a:p>
            <a:pPr algn="ctr"/>
            <a:r>
              <a:rPr lang="es-MX" dirty="0"/>
              <a:t>es aquella contraída como resultado de la exposición a factores de riesgo inherentes a la actividad laboral o del medio en el que el trabajador se ha visto obligado a trabajar.</a:t>
            </a:r>
            <a:endParaRPr lang="es-CO" sz="2400" b="1" dirty="0"/>
          </a:p>
        </p:txBody>
      </p:sp>
      <p:pic>
        <p:nvPicPr>
          <p:cNvPr id="2052" name="Picture 4" descr="http://4.bp.blogspot.com/-VD-OwREy2Wk/VYGYyTD-OjI/AAAAAAAAABI/OE0mtBaAG4E/s1600/Captura+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661" y="4279186"/>
            <a:ext cx="2107849" cy="202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3.bp.blogspot.com/-s6ozeZ5V088/VWmomuQR6rI/AAAAAAAAAEs/NKYuHxMRp10/s1600/2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315" y="4389451"/>
            <a:ext cx="2257355" cy="169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6 CuadroTexto"/>
          <p:cNvSpPr txBox="1"/>
          <p:nvPr/>
        </p:nvSpPr>
        <p:spPr>
          <a:xfrm>
            <a:off x="1858801" y="680037"/>
            <a:ext cx="743849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Black" panose="020B0A04020102020204" pitchFamily="34" charset="0"/>
              </a:rPr>
              <a:t>CONCEPTOS BÁSICOS EN SEGURIDAD Y SALUD EN EL TRABAJO:</a:t>
            </a:r>
            <a:endParaRPr lang="es-MX" sz="2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36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/>
          <p:cNvSpPr/>
          <p:nvPr/>
        </p:nvSpPr>
        <p:spPr>
          <a:xfrm>
            <a:off x="7785447" y="1509982"/>
            <a:ext cx="3542040" cy="21166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ACCIDENTES MORTALES</a:t>
            </a:r>
            <a:endParaRPr lang="es-MX" b="1" dirty="0"/>
          </a:p>
          <a:p>
            <a:pPr algn="ctr"/>
            <a:r>
              <a:rPr lang="es-MX" dirty="0"/>
              <a:t>Son aquellos accidentes en los cuales se presenta la muerte del trabajador.</a:t>
            </a:r>
          </a:p>
          <a:p>
            <a:pPr algn="ctr"/>
            <a:endParaRPr lang="es-CO" sz="2400" b="1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565164" y="2266596"/>
            <a:ext cx="4790608" cy="37490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ACCIDENTES GRAVES</a:t>
            </a:r>
            <a:endParaRPr lang="es-MX" b="1" dirty="0"/>
          </a:p>
          <a:p>
            <a:r>
              <a:rPr lang="es-MX" dirty="0" smtClean="0"/>
              <a:t>Es aquel </a:t>
            </a:r>
            <a:r>
              <a:rPr lang="es-MX" dirty="0"/>
              <a:t>que trae como consecuencia amputación de cualquier segmento corporal; fractura de huesos largos (fémur, tibia, peroné, húmero, radio y cúbito); trauma craneoencefálico; quemaduras de segundo y tercer grado; lesiones severas de mano, tales como aplastamiento o quemaduras; lesiones severas de columna vertebral con compromiso de médula espinal; lesiones oculares que comprometan la agudeza o el campo visual o lesiones que comprometan la capacidad </a:t>
            </a:r>
            <a:r>
              <a:rPr lang="es-MX" dirty="0" smtClean="0"/>
              <a:t>auditiva.</a:t>
            </a:r>
            <a:endParaRPr lang="es-CO" sz="2400" b="1" dirty="0"/>
          </a:p>
        </p:txBody>
      </p:sp>
      <p:sp>
        <p:nvSpPr>
          <p:cNvPr id="26" name="Rectángulo redondeado 25"/>
          <p:cNvSpPr/>
          <p:nvPr/>
        </p:nvSpPr>
        <p:spPr>
          <a:xfrm>
            <a:off x="7938758" y="3898994"/>
            <a:ext cx="3542040" cy="21166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ACCIDENTES LEVES</a:t>
            </a:r>
            <a:endParaRPr lang="es-MX" b="1" dirty="0"/>
          </a:p>
          <a:p>
            <a:pPr algn="ctr"/>
            <a:r>
              <a:rPr lang="es-MX" dirty="0"/>
              <a:t>Son aquellos accidentes en los cuales el trabajador no sufre una lesión grave.</a:t>
            </a:r>
          </a:p>
          <a:p>
            <a:pPr algn="ctr"/>
            <a:endParaRPr lang="es-CO" sz="2400" b="1" dirty="0"/>
          </a:p>
        </p:txBody>
      </p:sp>
      <p:pic>
        <p:nvPicPr>
          <p:cNvPr id="4105" name="Picture 9" descr="https://static9.depositphotos.com/1131361/1130/v/950/depositphotos_11300487-stock-illustration-personal-injury-claim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62" y="574638"/>
            <a:ext cx="1899608" cy="169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AutoShape 11" descr="https://st3.depositphotos.com/4216129/14216/v/450/depositphotos_142164574-stock-illustration-car-road-accident-resulting-i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914" y="4294574"/>
            <a:ext cx="1537467" cy="1537467"/>
          </a:xfrm>
          <a:prstGeom prst="rect">
            <a:avLst/>
          </a:prstGeom>
        </p:spPr>
      </p:pic>
      <p:pic>
        <p:nvPicPr>
          <p:cNvPr id="4109" name="Picture 13" descr="https://st2.depositphotos.com/4293685/11401/v/950/depositphotos_114015002-stock-illustration-man-injured-after-car-cras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413" y="1961366"/>
            <a:ext cx="1836968" cy="121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6 CuadroTexto"/>
          <p:cNvSpPr txBox="1"/>
          <p:nvPr/>
        </p:nvSpPr>
        <p:spPr>
          <a:xfrm>
            <a:off x="2681761" y="645099"/>
            <a:ext cx="743849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Black" panose="020B0A04020102020204" pitchFamily="34" charset="0"/>
              </a:rPr>
              <a:t>CLASIFICACIÓN DE LOS ACCIDENTES DE TRABAJO</a:t>
            </a:r>
            <a:endParaRPr lang="es-MX" sz="2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4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189391" y="667543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3200" b="1" dirty="0">
              <a:latin typeface="Arial Black" panose="020B0A04020102020204" pitchFamily="34" charset="0"/>
            </a:endParaRPr>
          </a:p>
        </p:txBody>
      </p:sp>
      <p:sp>
        <p:nvSpPr>
          <p:cNvPr id="5" name="6 CuadroTexto"/>
          <p:cNvSpPr txBox="1"/>
          <p:nvPr/>
        </p:nvSpPr>
        <p:spPr>
          <a:xfrm>
            <a:off x="2425079" y="666106"/>
            <a:ext cx="7419701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Arial Black" panose="020B0A04020102020204" pitchFamily="34" charset="0"/>
              </a:rPr>
              <a:t>PASOS PARA REPORTAR UN ACCIDENTE DE TRABAJO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7857840" y="1889164"/>
            <a:ext cx="3036583" cy="21050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100" dirty="0" smtClean="0"/>
          </a:p>
          <a:p>
            <a:pPr algn="ctr"/>
            <a:r>
              <a:rPr lang="es-MX" sz="1600" dirty="0"/>
              <a:t>2. </a:t>
            </a:r>
          </a:p>
          <a:p>
            <a:pPr algn="just"/>
            <a:r>
              <a:rPr lang="es-MX" sz="1600" dirty="0"/>
              <a:t>El trabajador accidentado se dirige al centro de urgencias más cercano para recibir la atención adecuada, informa que es un accidente de trabajo y da a conocer la ARL a la que esta afiliado.  </a:t>
            </a:r>
            <a:endParaRPr lang="es-CO" sz="1600" dirty="0"/>
          </a:p>
        </p:txBody>
      </p:sp>
      <p:sp>
        <p:nvSpPr>
          <p:cNvPr id="8" name="Rectángulo redondeado 7"/>
          <p:cNvSpPr/>
          <p:nvPr/>
        </p:nvSpPr>
        <p:spPr>
          <a:xfrm>
            <a:off x="4821295" y="1551340"/>
            <a:ext cx="2404641" cy="109141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600" dirty="0"/>
              <a:t>El trabajador debe tener claro cual es la ARL a la que esta afliliado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951896" y="4134003"/>
            <a:ext cx="3209438" cy="21361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600" dirty="0"/>
          </a:p>
          <a:p>
            <a:pPr algn="ctr"/>
            <a:r>
              <a:rPr lang="es-MX" sz="1600" dirty="0"/>
              <a:t>3. </a:t>
            </a:r>
          </a:p>
          <a:p>
            <a:pPr algn="just"/>
            <a:r>
              <a:rPr lang="es-MX" sz="1600" dirty="0"/>
              <a:t>El Trabajador accidentado debe Suministrar una  información clara, completa y veraz sobre el evento ocurrido antes de las 48 horas hábiles,  para realizar el reporte en el FURAT a través de la plataforma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951896" y="2127231"/>
            <a:ext cx="3237495" cy="149241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600" dirty="0"/>
              <a:t>1. </a:t>
            </a:r>
          </a:p>
          <a:p>
            <a:pPr algn="just"/>
            <a:r>
              <a:rPr lang="es-MX" sz="1600" dirty="0"/>
              <a:t>Reportar el evento antes de 48 horas hábiles al jefe inmediato y al lider  de seguridad y salud en el trabajo de la empresa con la cual tenga el vinculo directo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4342084" y="4134003"/>
            <a:ext cx="3649899" cy="21361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600" dirty="0"/>
          </a:p>
          <a:p>
            <a:pPr algn="ctr"/>
            <a:r>
              <a:rPr lang="es-MX" sz="1600" dirty="0"/>
              <a:t>4.</a:t>
            </a:r>
          </a:p>
          <a:p>
            <a:pPr algn="just"/>
            <a:r>
              <a:rPr lang="es-MX" sz="1600" dirty="0"/>
              <a:t>El Trabajador accidentado debe allegar a la oficina de SST los soportes de atencion de urgencias como la  incapacidad, imágenes etc, que le sean entregadas luego de la atención para realizar el reporte  y la debida investigación 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8172734" y="4134003"/>
            <a:ext cx="3344091" cy="209697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 smtClean="0"/>
              <a:t>5</a:t>
            </a:r>
            <a:r>
              <a:rPr lang="es-CO" sz="1600" dirty="0"/>
              <a:t>.</a:t>
            </a:r>
          </a:p>
          <a:p>
            <a:pPr algn="just"/>
            <a:r>
              <a:rPr lang="es-CO" sz="1600" dirty="0"/>
              <a:t>El trabajador accidentado  debe acatar las indicaciones que le envie el profesional y/o la ARL e informar en SST su estado de salud.</a:t>
            </a:r>
          </a:p>
        </p:txBody>
      </p:sp>
      <p:pic>
        <p:nvPicPr>
          <p:cNvPr id="1026" name="Picture 2" descr="https://2.bp.blogspot.com/-o9wmyo9-bNQ/VaaeyNqot7I/AAAAAAAACgs/M7IdxzBoRn8/s1600/indemnizacionporaccidentedem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171" y="2764196"/>
            <a:ext cx="1415380" cy="124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.bp.blogspot.com/-FJ1Y3Rx2aLY/UpkJVivrYzI/AAAAAAAAADw/5XQLqeoy6B4/w1200-h630-p-k-no-nu/Imagen4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684" y="888268"/>
            <a:ext cx="1640288" cy="86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14ymedio.com/consejos/Ane-accidente-conviene-asesorado-experiencia_CYMIMA20191218_0005_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43" y="975910"/>
            <a:ext cx="1426531" cy="91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8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189391" y="667543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3200" b="1" dirty="0">
              <a:latin typeface="Arial Black" panose="020B0A04020102020204" pitchFamily="34" charset="0"/>
            </a:endParaRPr>
          </a:p>
        </p:txBody>
      </p:sp>
      <p:sp>
        <p:nvSpPr>
          <p:cNvPr id="5" name="6 CuadroTexto"/>
          <p:cNvSpPr txBox="1"/>
          <p:nvPr/>
        </p:nvSpPr>
        <p:spPr>
          <a:xfrm>
            <a:off x="2425079" y="666106"/>
            <a:ext cx="7419701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Black" panose="020B0A04020102020204" pitchFamily="34" charset="0"/>
              </a:rPr>
              <a:t>ELEMENTOS DE PROTECCION PERSONAL </a:t>
            </a:r>
            <a:endParaRPr lang="es-CO" sz="2000" b="1" dirty="0">
              <a:latin typeface="Arial Black" panose="020B0A04020102020204" pitchFamily="34" charset="0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1097211" y="1612870"/>
            <a:ext cx="3552535" cy="21361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QUE SON LOS EPP</a:t>
            </a:r>
          </a:p>
          <a:p>
            <a:pPr algn="just"/>
            <a:r>
              <a:rPr lang="es-MX" dirty="0"/>
              <a:t>son dispositivos o elementos que sirven para proteger a un empleado contra accidentes laborales.</a:t>
            </a:r>
            <a:endParaRPr lang="es-MX" sz="1600" dirty="0"/>
          </a:p>
        </p:txBody>
      </p:sp>
      <p:sp>
        <p:nvSpPr>
          <p:cNvPr id="19" name="Rectángulo redondeado 18"/>
          <p:cNvSpPr/>
          <p:nvPr/>
        </p:nvSpPr>
        <p:spPr>
          <a:xfrm>
            <a:off x="1115178" y="3911935"/>
            <a:ext cx="3649899" cy="21361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600" dirty="0"/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PARA QUE SIRVEN LOS </a:t>
            </a:r>
            <a:r>
              <a:rPr lang="es-MX" sz="2000" b="1" dirty="0" smtClean="0">
                <a:latin typeface="Arial Black" panose="020B0A04020102020204" pitchFamily="34" charset="0"/>
              </a:rPr>
              <a:t>EPP</a:t>
            </a:r>
          </a:p>
          <a:p>
            <a:pPr algn="just"/>
            <a:r>
              <a:rPr lang="es-MX" dirty="0"/>
              <a:t>Proporcionan seguridad al trabajador durante la ejecución de sus funciones.</a:t>
            </a:r>
          </a:p>
        </p:txBody>
      </p:sp>
      <p:pic>
        <p:nvPicPr>
          <p:cNvPr id="2050" name="Picture 2" descr="https://dojiw2m9tvv09.cloudfront.net/66470/1/tmp9899837858628239374076.jpg?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972" y="1612870"/>
            <a:ext cx="3828913" cy="4526673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70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1521" y="702690"/>
            <a:ext cx="9144000" cy="8991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CO" sz="2200" b="1" dirty="0">
                <a:solidFill>
                  <a:schemeClr val="dk1"/>
                </a:solidFill>
                <a:latin typeface="Arial Black" panose="020B0A04020102020204" pitchFamily="34" charset="0"/>
                <a:ea typeface="+mn-ea"/>
                <a:cs typeface="+mn-cs"/>
              </a:rPr>
              <a:t>PELIGROS A LOS QUE ESTA EXPUESTO EL TRABAJADOR DUTANTE LA EJECUCION DE SUS FUNCIONES </a:t>
            </a:r>
          </a:p>
        </p:txBody>
      </p:sp>
      <p:pic>
        <p:nvPicPr>
          <p:cNvPr id="3076" name="Picture 4" descr="riesgos en GTC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532" y="1797823"/>
            <a:ext cx="5016138" cy="468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humb_1200_155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78" y="2594657"/>
            <a:ext cx="1644011" cy="236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.pinimg.com/564x/46/8d/de/468dde7cb9d208ed28422d67a75b3e3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545" y="2786267"/>
            <a:ext cx="1702976" cy="197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98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2505622" y="468489"/>
            <a:ext cx="6978011" cy="5235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200" b="1" dirty="0" smtClean="0">
                <a:latin typeface="Arial Black" panose="020B0A04020102020204" pitchFamily="34" charset="0"/>
              </a:rPr>
              <a:t>PLAN HOSPITALARIO DE EMERGENCIAS </a:t>
            </a:r>
            <a:endParaRPr lang="es-CO" sz="2200" b="1" dirty="0">
              <a:latin typeface="Arial Black" panose="020B0A04020102020204" pitchFamily="34" charset="0"/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1071574" y="2109717"/>
            <a:ext cx="4434142" cy="28771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200" b="1" dirty="0">
                <a:latin typeface="Arial Black" panose="020B0A04020102020204" pitchFamily="34" charset="0"/>
              </a:rPr>
              <a:t>QUE ES ?</a:t>
            </a:r>
          </a:p>
          <a:p>
            <a:r>
              <a:rPr lang="es-MX" dirty="0" smtClean="0"/>
              <a:t>Un Plan de Emergencia es un conjunto de acciones o estrategias que se deben realizar por el personal de la institución en caso de la ocurrencia de un evento o emergencia de tipo natural o antrópico; su principal objetivo es minimizar en lo posible los daños a los pacientes o usuarios, al personal y a las instalaciones.</a:t>
            </a:r>
            <a:endParaRPr lang="es-CO" dirty="0"/>
          </a:p>
        </p:txBody>
      </p:sp>
      <p:sp>
        <p:nvSpPr>
          <p:cNvPr id="21" name="6 CuadroTexto"/>
          <p:cNvSpPr txBox="1"/>
          <p:nvPr/>
        </p:nvSpPr>
        <p:spPr>
          <a:xfrm rot="16200000">
            <a:off x="5042037" y="3205587"/>
            <a:ext cx="4211678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200" b="1" dirty="0">
                <a:latin typeface="Arial Black" panose="020B0A04020102020204" pitchFamily="34" charset="0"/>
              </a:rPr>
              <a:t>BRIGADAS</a:t>
            </a:r>
            <a:r>
              <a:rPr lang="es-CO" sz="2000" dirty="0" smtClean="0">
                <a:latin typeface="Century Gothic" panose="020B0502020202020204" pitchFamily="34" charset="0"/>
              </a:rPr>
              <a:t> </a:t>
            </a:r>
            <a:r>
              <a:rPr lang="es-CO" sz="2200" b="1" dirty="0">
                <a:latin typeface="Arial Black" panose="020B0A04020102020204" pitchFamily="34" charset="0"/>
              </a:rPr>
              <a:t>DE</a:t>
            </a:r>
            <a:r>
              <a:rPr lang="es-CO" sz="2000" dirty="0" smtClean="0">
                <a:latin typeface="Century Gothic" panose="020B0502020202020204" pitchFamily="34" charset="0"/>
              </a:rPr>
              <a:t> </a:t>
            </a:r>
            <a:r>
              <a:rPr lang="es-CO" sz="2200" b="1" dirty="0">
                <a:latin typeface="Arial Black" panose="020B0A04020102020204" pitchFamily="34" charset="0"/>
              </a:rPr>
              <a:t>EMERGENCIA</a:t>
            </a:r>
            <a:r>
              <a:rPr lang="es-CO" sz="2000" dirty="0" smtClean="0">
                <a:latin typeface="Century Gothic" panose="020B0502020202020204" pitchFamily="34" charset="0"/>
              </a:rPr>
              <a:t> </a:t>
            </a:r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22" name="Flecha derecha 21"/>
          <p:cNvSpPr/>
          <p:nvPr/>
        </p:nvSpPr>
        <p:spPr>
          <a:xfrm>
            <a:off x="7530388" y="1706475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Rectángulo redondeado 22"/>
          <p:cNvSpPr/>
          <p:nvPr/>
        </p:nvSpPr>
        <p:spPr>
          <a:xfrm>
            <a:off x="8039452" y="1630137"/>
            <a:ext cx="2404641" cy="49286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/>
              <a:t>1. </a:t>
            </a:r>
            <a:r>
              <a:rPr lang="es-MX" sz="1200" dirty="0" smtClean="0"/>
              <a:t>Brigada de primeros auxilios</a:t>
            </a:r>
            <a:endParaRPr lang="es-CO" sz="1200" dirty="0"/>
          </a:p>
        </p:txBody>
      </p:sp>
      <p:sp>
        <p:nvSpPr>
          <p:cNvPr id="24" name="Rectángulo redondeado 23"/>
          <p:cNvSpPr/>
          <p:nvPr/>
        </p:nvSpPr>
        <p:spPr>
          <a:xfrm>
            <a:off x="8054481" y="2363598"/>
            <a:ext cx="2404641" cy="49286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400" dirty="0"/>
          </a:p>
          <a:p>
            <a:pPr algn="ctr"/>
            <a:r>
              <a:rPr lang="es-MX" sz="1200" dirty="0" smtClean="0"/>
              <a:t>2. Brigada de Evacuación y Rescate</a:t>
            </a:r>
            <a:endParaRPr lang="es-MX" sz="1200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8039451" y="3120589"/>
            <a:ext cx="2404641" cy="52487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200" dirty="0"/>
          </a:p>
          <a:p>
            <a:pPr algn="ctr"/>
            <a:r>
              <a:rPr lang="es-MX" sz="1200" dirty="0"/>
              <a:t>3. </a:t>
            </a:r>
            <a:r>
              <a:rPr lang="es-MX" sz="1200" dirty="0" smtClean="0"/>
              <a:t>Brigada contra Incendios</a:t>
            </a:r>
            <a:endParaRPr lang="es-MX" sz="1200" dirty="0"/>
          </a:p>
        </p:txBody>
      </p:sp>
      <p:sp>
        <p:nvSpPr>
          <p:cNvPr id="26" name="Rectángulo redondeado 25"/>
          <p:cNvSpPr/>
          <p:nvPr/>
        </p:nvSpPr>
        <p:spPr>
          <a:xfrm>
            <a:off x="8039451" y="3882796"/>
            <a:ext cx="2404641" cy="6035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200" dirty="0"/>
          </a:p>
          <a:p>
            <a:pPr algn="ctr"/>
            <a:r>
              <a:rPr lang="es-MX" sz="1200" dirty="0"/>
              <a:t>4. </a:t>
            </a:r>
            <a:r>
              <a:rPr lang="es-MX" sz="1200" dirty="0" smtClean="0"/>
              <a:t>Brigada de Comunicación</a:t>
            </a:r>
            <a:endParaRPr lang="es-MX" sz="1200" dirty="0"/>
          </a:p>
        </p:txBody>
      </p:sp>
      <p:sp>
        <p:nvSpPr>
          <p:cNvPr id="27" name="Rectángulo redondeado 26"/>
          <p:cNvSpPr/>
          <p:nvPr/>
        </p:nvSpPr>
        <p:spPr>
          <a:xfrm>
            <a:off x="8002333" y="4731708"/>
            <a:ext cx="2404641" cy="5168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200" dirty="0"/>
          </a:p>
          <a:p>
            <a:pPr algn="ctr"/>
            <a:r>
              <a:rPr lang="es-MX" sz="1200" dirty="0" smtClean="0">
                <a:latin typeface="Century Gothic" panose="020B0502020202020204" pitchFamily="34" charset="0"/>
              </a:rPr>
              <a:t>5. </a:t>
            </a:r>
            <a:r>
              <a:rPr lang="es-MX" sz="1200" dirty="0" smtClean="0"/>
              <a:t>Brigada de Seguridad Vial</a:t>
            </a:r>
            <a:endParaRPr lang="es-MX" sz="1200" dirty="0"/>
          </a:p>
        </p:txBody>
      </p:sp>
      <p:sp>
        <p:nvSpPr>
          <p:cNvPr id="28" name="Flecha derecha 27"/>
          <p:cNvSpPr/>
          <p:nvPr/>
        </p:nvSpPr>
        <p:spPr>
          <a:xfrm>
            <a:off x="7540423" y="2439232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Flecha derecha 28"/>
          <p:cNvSpPr/>
          <p:nvPr/>
        </p:nvSpPr>
        <p:spPr>
          <a:xfrm>
            <a:off x="7549379" y="3294194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Flecha derecha 29"/>
          <p:cNvSpPr/>
          <p:nvPr/>
        </p:nvSpPr>
        <p:spPr>
          <a:xfrm>
            <a:off x="7583168" y="4052106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Flecha derecha 30"/>
          <p:cNvSpPr/>
          <p:nvPr/>
        </p:nvSpPr>
        <p:spPr>
          <a:xfrm>
            <a:off x="7549380" y="4838838"/>
            <a:ext cx="382589" cy="29611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6" name="Picture 2" descr="Kit de emergencias: 17 cosas que no te pueden faltar - SafetYA®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02" y="666707"/>
            <a:ext cx="1763004" cy="118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r. Perez-Albela / PREVENCIÓN ANTES, DURANTE Y DESPUÉS DE LOS SISM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231" y="5545296"/>
            <a:ext cx="1661069" cy="111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96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2505622" y="468489"/>
            <a:ext cx="6978011" cy="5235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200" b="1" dirty="0" smtClean="0">
                <a:latin typeface="Arial Black" panose="020B0A04020102020204" pitchFamily="34" charset="0"/>
              </a:rPr>
              <a:t>PLAN HOSPITALARIO DE EMERGENCIAS </a:t>
            </a:r>
            <a:endParaRPr lang="es-CO" sz="2200" b="1" dirty="0">
              <a:latin typeface="Arial Black" panose="020B0A04020102020204" pitchFamily="34" charset="0"/>
            </a:endParaRPr>
          </a:p>
        </p:txBody>
      </p:sp>
      <p:sp>
        <p:nvSpPr>
          <p:cNvPr id="13" name="Flecha abajo 12"/>
          <p:cNvSpPr/>
          <p:nvPr/>
        </p:nvSpPr>
        <p:spPr>
          <a:xfrm>
            <a:off x="5699632" y="998620"/>
            <a:ext cx="325348" cy="30044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redondeado 7"/>
          <p:cNvSpPr/>
          <p:nvPr/>
        </p:nvSpPr>
        <p:spPr>
          <a:xfrm>
            <a:off x="126392" y="2577608"/>
            <a:ext cx="3583460" cy="32353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MX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Identifique las amenazas de la Institución y repórtelo al 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Conozca las rutas de evacuación y los puntos de encuentro.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Identifique los coordinadores de evacuación y brigadistas de cada una de las UBAS.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Identifique y conozca la operación de los sistemas alarma de cada una de UBA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983619" y="1450660"/>
            <a:ext cx="2125341" cy="6828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800" dirty="0" smtClean="0">
                <a:latin typeface="Arial Black" panose="020B0A04020102020204" pitchFamily="34" charset="0"/>
              </a:rPr>
              <a:t>ANTES DE LA EMERGENCIA </a:t>
            </a:r>
            <a:endParaRPr lang="es-CO" sz="1800" dirty="0">
              <a:latin typeface="Arial Black" panose="020B0A04020102020204" pitchFamily="34" charset="0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1682990" y="2177075"/>
            <a:ext cx="470263" cy="3569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redondeado 13"/>
          <p:cNvSpPr/>
          <p:nvPr/>
        </p:nvSpPr>
        <p:spPr>
          <a:xfrm>
            <a:off x="3914501" y="2442561"/>
            <a:ext cx="4236722" cy="428481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MX" sz="1100" dirty="0"/>
          </a:p>
          <a:p>
            <a:endParaRPr lang="es-C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/>
              <a:t>Al escuchar el sonido de la alarma identificar es para evacuar  diríjase al punto de encuentro en forma ágil, ordenada y sin correr.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/>
              <a:t>Esté atent@ a seguir las instrucciones del personal de emergencia.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/>
              <a:t>Si usted detecta una situación de emergencia  informe de inmediato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/>
              <a:t>Utilice con cuidado las escaleras o la rampa.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/>
              <a:t>Siga la señalización para que realice una evacuación segura hasta llegar al punto de encuentro.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/>
              <a:t>Si al momento de la emergencia usted está con un </a:t>
            </a:r>
            <a:r>
              <a:rPr lang="es-CO" sz="1400" dirty="0" smtClean="0"/>
              <a:t>usuario, </a:t>
            </a:r>
            <a:r>
              <a:rPr lang="es-CO" sz="1400" dirty="0"/>
              <a:t>llévelo con usted si es posible hasta el punto de </a:t>
            </a:r>
            <a:r>
              <a:rPr lang="es-CO" sz="1400" dirty="0" smtClean="0"/>
              <a:t>encuentro.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 smtClean="0"/>
              <a:t>Al </a:t>
            </a:r>
            <a:r>
              <a:rPr lang="es-CO" sz="1400" dirty="0"/>
              <a:t>llegar al punto de encuentro repórtese y permanezca ahí y espere indicaciones del coordinador de la brigada.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4962309" y="1450660"/>
            <a:ext cx="2431268" cy="6828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800" dirty="0" smtClean="0">
                <a:latin typeface="Arial Black" panose="020B0A04020102020204" pitchFamily="34" charset="0"/>
              </a:rPr>
              <a:t>DURANTE DE LA EMERGENCIA </a:t>
            </a:r>
            <a:endParaRPr lang="es-CO" sz="1800" dirty="0">
              <a:latin typeface="Arial Black" panose="020B0A04020102020204" pitchFamily="34" charset="0"/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8355872" y="2455431"/>
            <a:ext cx="3740334" cy="380167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Esté atento a las instrucciones del comité de emergencia sobre el control de la emergencia.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Al dar la orden de reingreso, hágalo de forma ágil y ordenada. Esté atento a las instrucciones del personal de emergencia.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Evalué las condiciones de su sitio de trabajo y notifique al personal de emergencia sobre posibles situaciones de riesgo.</a:t>
            </a: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8981315" y="1450660"/>
            <a:ext cx="2431268" cy="6828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800" dirty="0" smtClean="0">
                <a:latin typeface="Arial Black" panose="020B0A04020102020204" pitchFamily="34" charset="0"/>
              </a:rPr>
              <a:t>DESPUES DE LA EMERGENCIA </a:t>
            </a:r>
            <a:endParaRPr lang="es-CO" sz="1800" dirty="0">
              <a:latin typeface="Arial Black" panose="020B0A04020102020204" pitchFamily="34" charset="0"/>
            </a:endParaRPr>
          </a:p>
        </p:txBody>
      </p:sp>
      <p:sp>
        <p:nvSpPr>
          <p:cNvPr id="18" name="Flecha abajo 17"/>
          <p:cNvSpPr/>
          <p:nvPr/>
        </p:nvSpPr>
        <p:spPr>
          <a:xfrm>
            <a:off x="2342948" y="1048564"/>
            <a:ext cx="325348" cy="30044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Flecha abajo 18"/>
          <p:cNvSpPr/>
          <p:nvPr/>
        </p:nvSpPr>
        <p:spPr>
          <a:xfrm>
            <a:off x="9158285" y="1048564"/>
            <a:ext cx="325348" cy="30044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Flecha abajo 19"/>
          <p:cNvSpPr/>
          <p:nvPr/>
        </p:nvSpPr>
        <p:spPr>
          <a:xfrm>
            <a:off x="5972951" y="2202256"/>
            <a:ext cx="409984" cy="2654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Flecha abajo 20"/>
          <p:cNvSpPr/>
          <p:nvPr/>
        </p:nvSpPr>
        <p:spPr>
          <a:xfrm>
            <a:off x="10021047" y="2171515"/>
            <a:ext cx="409984" cy="2654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608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4164606" y="785421"/>
            <a:ext cx="3568605" cy="4816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200" b="1" dirty="0" smtClean="0">
                <a:latin typeface="Arial Black" panose="020B0A04020102020204" pitchFamily="34" charset="0"/>
              </a:rPr>
              <a:t>COMITES </a:t>
            </a:r>
            <a:endParaRPr lang="es-CO" sz="2200" b="1" dirty="0">
              <a:latin typeface="Arial Black" panose="020B0A04020102020204" pitchFamily="34" charset="0"/>
            </a:endParaRPr>
          </a:p>
        </p:txBody>
      </p:sp>
      <p:sp>
        <p:nvSpPr>
          <p:cNvPr id="3" name="Flecha izquierda, derecha y arriba 2"/>
          <p:cNvSpPr/>
          <p:nvPr/>
        </p:nvSpPr>
        <p:spPr>
          <a:xfrm>
            <a:off x="5672239" y="1267097"/>
            <a:ext cx="1096056" cy="1830153"/>
          </a:xfrm>
          <a:prstGeom prst="leftRigh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redondeado 8"/>
          <p:cNvSpPr/>
          <p:nvPr/>
        </p:nvSpPr>
        <p:spPr>
          <a:xfrm>
            <a:off x="136549" y="1710640"/>
            <a:ext cx="5264330" cy="37496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COMITÉ DE </a:t>
            </a:r>
            <a:r>
              <a:rPr lang="es-MX" b="1" dirty="0"/>
              <a:t>CONVIVENCIA </a:t>
            </a:r>
            <a:r>
              <a:rPr lang="es-MX" b="1" dirty="0" smtClean="0"/>
              <a:t>LABORAL</a:t>
            </a:r>
          </a:p>
          <a:p>
            <a:pPr algn="ctr"/>
            <a:endParaRPr lang="es-MX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El  </a:t>
            </a:r>
            <a:r>
              <a:rPr lang="es-MX" dirty="0"/>
              <a:t>comité de convivencia es un conjunto de personas que laboran en una entidad pública o una empresa privada y que se encargan recibir y dar trámite a las quejas presentadas en las que se describan situaciones que puedan constituir acoso laboral de acuerdo con los definido en la Ley 1010 de 2006</a:t>
            </a:r>
            <a:r>
              <a:rPr lang="es-MX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Está compuesto por un número igual de representantes del empleador y de los trabajadores, con sus respectivos suplentes.</a:t>
            </a:r>
          </a:p>
          <a:p>
            <a:endParaRPr lang="es-MX" dirty="0"/>
          </a:p>
        </p:txBody>
      </p:sp>
      <p:sp>
        <p:nvSpPr>
          <p:cNvPr id="10" name="Rectángulo redondeado 9"/>
          <p:cNvSpPr/>
          <p:nvPr/>
        </p:nvSpPr>
        <p:spPr>
          <a:xfrm>
            <a:off x="7039655" y="1710640"/>
            <a:ext cx="4860608" cy="37496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COPASST: comité paritario de SST</a:t>
            </a:r>
          </a:p>
          <a:p>
            <a:pPr algn="ctr"/>
            <a:r>
              <a:rPr lang="es-MX" b="1" dirty="0" smtClean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E</a:t>
            </a:r>
            <a:r>
              <a:rPr lang="es-MX" dirty="0" smtClean="0"/>
              <a:t>s </a:t>
            </a:r>
            <a:r>
              <a:rPr lang="es-MX" dirty="0"/>
              <a:t>un comité encargado de la promoción y vigilancia de las normas en temas de seguridad y salud en el trabajo dentro de las empresas públicas y privadas</a:t>
            </a:r>
            <a:r>
              <a:rPr lang="es-MX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Está </a:t>
            </a:r>
            <a:r>
              <a:rPr lang="es-MX" dirty="0"/>
              <a:t>compuesto por un número igual de representantes </a:t>
            </a:r>
            <a:r>
              <a:rPr lang="es-MX" dirty="0" smtClean="0"/>
              <a:t>del empleador y </a:t>
            </a:r>
            <a:r>
              <a:rPr lang="es-MX" dirty="0"/>
              <a:t>de los trabajadores, con sus respectivos </a:t>
            </a:r>
            <a:r>
              <a:rPr lang="es-MX" dirty="0" smtClean="0"/>
              <a:t>suplentes.</a:t>
            </a:r>
            <a:endParaRPr lang="es-MX" dirty="0"/>
          </a:p>
        </p:txBody>
      </p:sp>
      <p:pic>
        <p:nvPicPr>
          <p:cNvPr id="3074" name="Picture 2" descr="https://0901.static.prezi.com/preview/v2/w4f773oo75dh2lodcg5ddbqsch6jc3sachvcdoaizecfr3dnitcq_3_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303" y="539071"/>
            <a:ext cx="1687455" cy="94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comfamiliar.com/wp-content/uploads/2020/11/COPASS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083" y="5516664"/>
            <a:ext cx="2137650" cy="134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97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2900770" y="554645"/>
            <a:ext cx="5538651" cy="4860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200" b="1" dirty="0" smtClean="0">
                <a:latin typeface="Arial Black" panose="020B0A04020102020204" pitchFamily="34" charset="0"/>
              </a:rPr>
              <a:t>SEGURIDAD SOCIAL EN COLOMBIA </a:t>
            </a:r>
            <a:endParaRPr lang="es-CO" sz="2200" b="1" dirty="0">
              <a:latin typeface="Arial Black" panose="020B0A0402010202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3696789" y="1547421"/>
            <a:ext cx="4023360" cy="4860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200" b="1" dirty="0" smtClean="0">
                <a:latin typeface="Arial Black" panose="020B0A04020102020204" pitchFamily="34" charset="0"/>
              </a:rPr>
              <a:t>LEY 100 DE 1993</a:t>
            </a:r>
            <a:endParaRPr lang="es-CO" sz="2200" b="1" dirty="0">
              <a:latin typeface="Arial Black" panose="020B0A04020102020204" pitchFamily="34" charset="0"/>
            </a:endParaRPr>
          </a:p>
        </p:txBody>
      </p:sp>
      <p:cxnSp>
        <p:nvCxnSpPr>
          <p:cNvPr id="7" name="Conector recto de flecha 6"/>
          <p:cNvCxnSpPr>
            <a:stCxn id="6" idx="2"/>
          </p:cNvCxnSpPr>
          <p:nvPr/>
        </p:nvCxnSpPr>
        <p:spPr>
          <a:xfrm flipH="1">
            <a:off x="5708468" y="2033452"/>
            <a:ext cx="1" cy="731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3063240" y="2325189"/>
            <a:ext cx="52904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3063240" y="2325189"/>
            <a:ext cx="0" cy="448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8353697" y="2325189"/>
            <a:ext cx="0" cy="448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redondeado 14"/>
          <p:cNvSpPr/>
          <p:nvPr/>
        </p:nvSpPr>
        <p:spPr>
          <a:xfrm>
            <a:off x="2521131" y="2773680"/>
            <a:ext cx="1045029" cy="3352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SALUD</a:t>
            </a:r>
            <a:endParaRPr lang="es-CO" b="1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7459707" y="2782390"/>
            <a:ext cx="1959427" cy="5355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dk1"/>
                </a:solidFill>
              </a:rPr>
              <a:t>RIESGOS LABORALES </a:t>
            </a:r>
            <a:endParaRPr lang="es-CO" b="1" dirty="0">
              <a:solidFill>
                <a:schemeClr val="dk1"/>
              </a:solidFill>
            </a:endParaRPr>
          </a:p>
        </p:txBody>
      </p:sp>
      <p:sp>
        <p:nvSpPr>
          <p:cNvPr id="17" name="Rectángulo redondeado 16"/>
          <p:cNvSpPr/>
          <p:nvPr/>
        </p:nvSpPr>
        <p:spPr>
          <a:xfrm>
            <a:off x="5128804" y="2764972"/>
            <a:ext cx="1082584" cy="39515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dk1"/>
                </a:solidFill>
              </a:rPr>
              <a:t>PENSIÓN</a:t>
            </a:r>
            <a:endParaRPr lang="es-CO" b="1" dirty="0">
              <a:solidFill>
                <a:schemeClr val="dk1"/>
              </a:solidFill>
            </a:endParaRPr>
          </a:p>
        </p:txBody>
      </p:sp>
      <p:cxnSp>
        <p:nvCxnSpPr>
          <p:cNvPr id="21" name="Conector recto de flecha 20"/>
          <p:cNvCxnSpPr/>
          <p:nvPr/>
        </p:nvCxnSpPr>
        <p:spPr>
          <a:xfrm>
            <a:off x="3063240" y="3108960"/>
            <a:ext cx="0" cy="448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redondeado 23"/>
          <p:cNvSpPr/>
          <p:nvPr/>
        </p:nvSpPr>
        <p:spPr>
          <a:xfrm>
            <a:off x="7341326" y="3609703"/>
            <a:ext cx="2730137" cy="64226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/>
              <a:t>Accidentes de Trabajo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solidFill>
                  <a:schemeClr val="dk1"/>
                </a:solidFill>
              </a:rPr>
              <a:t>Enfermedad Laboral</a:t>
            </a:r>
            <a:endParaRPr lang="es-CO" dirty="0">
              <a:solidFill>
                <a:schemeClr val="dk1"/>
              </a:solidFill>
            </a:endParaRPr>
          </a:p>
        </p:txBody>
      </p:sp>
      <p:sp>
        <p:nvSpPr>
          <p:cNvPr id="25" name="Rectángulo redondeado 24"/>
          <p:cNvSpPr/>
          <p:nvPr/>
        </p:nvSpPr>
        <p:spPr>
          <a:xfrm>
            <a:off x="4911912" y="3531331"/>
            <a:ext cx="1592712" cy="7903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solidFill>
                  <a:schemeClr val="dk1"/>
                </a:solidFill>
              </a:rPr>
              <a:t>Invalidez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/>
              <a:t>Vejez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solidFill>
                  <a:schemeClr val="dk1"/>
                </a:solidFill>
              </a:rPr>
              <a:t>Muerte</a:t>
            </a:r>
            <a:endParaRPr lang="es-CO" dirty="0">
              <a:solidFill>
                <a:schemeClr val="dk1"/>
              </a:solidFill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2012770" y="4864830"/>
            <a:ext cx="1959428" cy="7729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3200" b="1" dirty="0" smtClean="0"/>
              <a:t>EPS</a:t>
            </a:r>
            <a:endParaRPr lang="es-CO" sz="3200" b="1" dirty="0"/>
          </a:p>
        </p:txBody>
      </p:sp>
      <p:sp>
        <p:nvSpPr>
          <p:cNvPr id="47" name="Flecha abajo 46"/>
          <p:cNvSpPr/>
          <p:nvPr/>
        </p:nvSpPr>
        <p:spPr>
          <a:xfrm>
            <a:off x="5537155" y="1085039"/>
            <a:ext cx="342626" cy="352696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48" name="Conector recto de flecha 47"/>
          <p:cNvCxnSpPr/>
          <p:nvPr/>
        </p:nvCxnSpPr>
        <p:spPr>
          <a:xfrm>
            <a:off x="8353697" y="3333205"/>
            <a:ext cx="0" cy="246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ángulo redondeado 51"/>
          <p:cNvSpPr/>
          <p:nvPr/>
        </p:nvSpPr>
        <p:spPr>
          <a:xfrm>
            <a:off x="1606731" y="3616245"/>
            <a:ext cx="2717075" cy="7903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Enfermedad general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Licencia de maternidad</a:t>
            </a:r>
          </a:p>
        </p:txBody>
      </p:sp>
      <p:cxnSp>
        <p:nvCxnSpPr>
          <p:cNvPr id="56" name="Conector recto de flecha 55"/>
          <p:cNvCxnSpPr/>
          <p:nvPr/>
        </p:nvCxnSpPr>
        <p:spPr>
          <a:xfrm>
            <a:off x="2965268" y="4427224"/>
            <a:ext cx="0" cy="437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ángulo redondeado 58"/>
          <p:cNvSpPr/>
          <p:nvPr/>
        </p:nvSpPr>
        <p:spPr>
          <a:xfrm>
            <a:off x="4785633" y="4848518"/>
            <a:ext cx="1959428" cy="7729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3200" b="1" dirty="0"/>
              <a:t>AFP</a:t>
            </a:r>
          </a:p>
        </p:txBody>
      </p:sp>
      <p:cxnSp>
        <p:nvCxnSpPr>
          <p:cNvPr id="60" name="Conector recto de flecha 59"/>
          <p:cNvCxnSpPr/>
          <p:nvPr/>
        </p:nvCxnSpPr>
        <p:spPr>
          <a:xfrm>
            <a:off x="5670096" y="4371699"/>
            <a:ext cx="0" cy="437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ángulo redondeado 60"/>
          <p:cNvSpPr/>
          <p:nvPr/>
        </p:nvSpPr>
        <p:spPr>
          <a:xfrm>
            <a:off x="7558496" y="4889851"/>
            <a:ext cx="1959428" cy="77290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3200" b="1" dirty="0"/>
              <a:t>ARL</a:t>
            </a:r>
          </a:p>
        </p:txBody>
      </p:sp>
      <p:cxnSp>
        <p:nvCxnSpPr>
          <p:cNvPr id="62" name="Conector recto de flecha 61"/>
          <p:cNvCxnSpPr/>
          <p:nvPr/>
        </p:nvCxnSpPr>
        <p:spPr>
          <a:xfrm>
            <a:off x="8371113" y="4321634"/>
            <a:ext cx="3811" cy="526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de flecha 68"/>
          <p:cNvCxnSpPr/>
          <p:nvPr/>
        </p:nvCxnSpPr>
        <p:spPr>
          <a:xfrm>
            <a:off x="5708268" y="3210195"/>
            <a:ext cx="0" cy="246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37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09850" y="781066"/>
            <a:ext cx="5187863" cy="70809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CO" sz="2200" b="1" dirty="0" smtClean="0">
                <a:solidFill>
                  <a:schemeClr val="dk1"/>
                </a:solidFill>
                <a:latin typeface="Arial Black" panose="020B0A04020102020204" pitchFamily="34" charset="0"/>
                <a:ea typeface="+mn-ea"/>
                <a:cs typeface="+mn-cs"/>
              </a:rPr>
              <a:t>POLITICA DE SEGURIDAD Y SALUD EN EL TRABAJO </a:t>
            </a:r>
            <a:endParaRPr lang="es-CO" sz="2200" b="1" dirty="0">
              <a:solidFill>
                <a:schemeClr val="dk1"/>
              </a:soli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2233748" y="1806503"/>
            <a:ext cx="8438605" cy="40195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b="1" dirty="0"/>
          </a:p>
          <a:p>
            <a:pPr algn="ctr"/>
            <a:r>
              <a:rPr lang="es-ES" dirty="0"/>
              <a:t>La E.S.E. San Sebastián, como institución prestadora de servicios de salud de baja complejidad, reconoce la importancia de su capital humano y establece dentro de sus prioridades la implementación y mejoramiento continuo de un Sistema de Gestión de Seguridad y Salud en el Trabajo, apoyado a nivel gerencial, dirigiendo sus esfuerzos hacia la prevención de Accidentes e incidentes de Trabajo y/o Enfermedades Laborales y la promoción de la salud mediante la identificación, evaluación y control de riesgos, de tal manera que garantice un ambiente laboral seguro para el desarrollo de las actividades y contribuya al bienestar físico, mental y social de los colaboradores independientemente de su forma de vinculación a la institución.</a:t>
            </a:r>
            <a:endParaRPr lang="es-CO" dirty="0"/>
          </a:p>
          <a:p>
            <a:pPr algn="ctr"/>
            <a:r>
              <a:rPr lang="es-ES" dirty="0"/>
              <a:t>Por ello, todas las normas y reglamentos que queden establecidos serán de obligatorio cumplimiento por todos nuestros colaboradores, contratistas y visitantes</a:t>
            </a:r>
            <a:endParaRPr lang="es-MX" dirty="0"/>
          </a:p>
        </p:txBody>
      </p:sp>
      <p:pic>
        <p:nvPicPr>
          <p:cNvPr id="4100" name="Picture 4" descr="SISTEMA DE GESTIÓN DE SEGURIDAD Y SALUD EN EL TRABAJO (SG-SST) :  INFORMACIÓN SOBRE EL SG-SST/ EMPRES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35" y="1806503"/>
            <a:ext cx="1968047" cy="144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52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45271" y="627017"/>
            <a:ext cx="5590902" cy="96665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MX" sz="2200" b="1" dirty="0">
                <a:latin typeface="Arial Black" panose="020B0A04020102020204" pitchFamily="34" charset="0"/>
              </a:rPr>
              <a:t>POLÍTICA DE PREVENCIÓN DE CONSUMO DE TABACO, ALCOHOL Y DROGAS</a:t>
            </a:r>
            <a:endParaRPr lang="es-CO" sz="2200" b="1" dirty="0">
              <a:solidFill>
                <a:schemeClr val="dk1"/>
              </a:soli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2613751" y="1859580"/>
            <a:ext cx="7053943" cy="33814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ES" dirty="0" smtClean="0"/>
          </a:p>
          <a:p>
            <a:r>
              <a:rPr lang="es-ES" dirty="0" smtClean="0"/>
              <a:t>La </a:t>
            </a:r>
            <a:r>
              <a:rPr lang="es-ES" dirty="0"/>
              <a:t>E.S.E SAN SEBASTIAN, </a:t>
            </a:r>
            <a:r>
              <a:rPr lang="es-ES" dirty="0" smtClean="0"/>
              <a:t>se compromete </a:t>
            </a:r>
            <a:r>
              <a:rPr lang="es-ES" dirty="0"/>
              <a:t>a formular e implementar un programa para la promoción de hábitos y estilos de vida saludable, dentro del Sistema de Gestión de Seguridad y Salud en el Trabajo, con actividades encaminadas a prevenir el consumo de alcohol, sustancias psicoactivas y tabaco a todos los colaboradores de la institución que desarrollen actividades laborales sin importar su forma de vinculación, teniendo en cuenta que el derecho a la salud está por encima del derecho del consumidor de sustancias nocivas.</a:t>
            </a:r>
            <a:endParaRPr lang="es-CO" dirty="0"/>
          </a:p>
          <a:p>
            <a:pPr algn="ctr"/>
            <a:r>
              <a:rPr lang="es-ES" dirty="0"/>
              <a:t/>
            </a:r>
            <a:br>
              <a:rPr lang="es-ES" dirty="0"/>
            </a:br>
            <a:endParaRPr lang="es-MX" dirty="0"/>
          </a:p>
        </p:txBody>
      </p:sp>
      <p:pic>
        <p:nvPicPr>
          <p:cNvPr id="5122" name="Picture 2" descr="Serinpet Politic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9" y="2553629"/>
            <a:ext cx="2260583" cy="208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ategoría «Drug alcohol and tobacco» de imágenes, fotos de stock e  ilustraciones libres de regalías | Shutterstoc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862" y="2553629"/>
            <a:ext cx="1696521" cy="168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76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683727" y="770709"/>
            <a:ext cx="5590902" cy="5878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MX" sz="2200" b="1" dirty="0">
                <a:latin typeface="Arial Black" panose="020B0A04020102020204" pitchFamily="34" charset="0"/>
              </a:rPr>
              <a:t>POLÍTICA CONVIVENCIA LABORAL </a:t>
            </a:r>
            <a:endParaRPr lang="es-CO" sz="2200" b="1" dirty="0">
              <a:solidFill>
                <a:schemeClr val="dk1"/>
              </a:soli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2971798" y="1828800"/>
            <a:ext cx="7053943" cy="333102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dirty="0"/>
              <a:t>LA ESE SAN SEBASTIÁN, </a:t>
            </a:r>
            <a:r>
              <a:rPr lang="es-ES" dirty="0" smtClean="0"/>
              <a:t>se</a:t>
            </a:r>
            <a:r>
              <a:rPr lang="es-CO" dirty="0"/>
              <a:t> </a:t>
            </a:r>
            <a:r>
              <a:rPr lang="es-ES" dirty="0" smtClean="0"/>
              <a:t>compromete </a:t>
            </a:r>
            <a:r>
              <a:rPr lang="es-ES" dirty="0"/>
              <a:t>a vigilar el cumplimiento de las normas dirigidas a prevenir cualquier conducta o comportamiento que implique acoso laboral, así mismo a recibir y dar trámite e intervención oportuna a las quejas que radiquen a través del COMITÉ DE CONVIVENCIA LABORAL,</a:t>
            </a:r>
            <a:endParaRPr lang="es-CO" dirty="0"/>
          </a:p>
          <a:p>
            <a:r>
              <a:rPr lang="es-ES" dirty="0"/>
              <a:t>salvaguardando la información que sea obtenida y fijando unos principios de conducta que han de ser cumplidos por todos los colaboradores de la institución independientemente de la forma de vinculación.</a:t>
            </a:r>
            <a:endParaRPr lang="es-CO" dirty="0"/>
          </a:p>
          <a:p>
            <a:pPr algn="ctr"/>
            <a:r>
              <a:rPr lang="es-ES" dirty="0"/>
              <a:t/>
            </a:r>
            <a:br>
              <a:rPr lang="es-ES" dirty="0"/>
            </a:br>
            <a:endParaRPr lang="es-MX" dirty="0"/>
          </a:p>
        </p:txBody>
      </p:sp>
      <p:pic>
        <p:nvPicPr>
          <p:cNvPr id="7" name="Picture 2" descr="Diapositiva de comite convivencia laboral | Diapositivas de Seguridad en el  Lugar de Trabajo | Docsit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5" t="2671" r="23904" b="14262"/>
          <a:stretch/>
        </p:blipFill>
        <p:spPr bwMode="auto">
          <a:xfrm>
            <a:off x="253931" y="2389183"/>
            <a:ext cx="2502331" cy="221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OMITE DE CONVIVENCIA LABORAL by Leonardo Landinez Cruz - Issu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536" y="5329646"/>
            <a:ext cx="1816465" cy="129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01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04904" y="868314"/>
            <a:ext cx="5590902" cy="5878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MX" sz="2200" b="1" dirty="0">
                <a:latin typeface="Arial Black" panose="020B0A04020102020204" pitchFamily="34" charset="0"/>
              </a:rPr>
              <a:t>POLÍTICA </a:t>
            </a:r>
            <a:r>
              <a:rPr lang="es-MX" sz="2200" b="1" dirty="0" smtClean="0">
                <a:latin typeface="Arial Black" panose="020B0A04020102020204" pitchFamily="34" charset="0"/>
              </a:rPr>
              <a:t>DE SEGURIDAD VIAL</a:t>
            </a:r>
            <a:endParaRPr lang="es-CO" sz="2200" b="1" dirty="0">
              <a:solidFill>
                <a:schemeClr val="dk1"/>
              </a:soli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2534540" y="2063931"/>
            <a:ext cx="7596053" cy="40625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dirty="0"/>
              <a:t>La E.S.E. San Sebastián, como institución prestadora de servicios de salud, reconoce la importancia de velar por la seguridad de los colaboradores durante el desarrollo de las diferentes actividades, se compromete a orientar esfuerzos que faciliten la generación de una cultura integra a fin de disminuir la probabilidad de ocurrencia de accidentes, que puedan afectar la integridad física, mental y social del personal de la entidad y el medio ambiente.</a:t>
            </a:r>
            <a:endParaRPr lang="es-CO" dirty="0"/>
          </a:p>
          <a:p>
            <a:r>
              <a:rPr lang="es-ES" dirty="0"/>
              <a:t>Por lo tanto es compromiso gerencial la implementación del Plan Estratégico de Seguridad Vial y asignación de los recursos financieros, humanos y tecnológicos para el cumplimento a esta política enmarcada en la seguridad y en la mejora continua, el cumplimiento a la normatividad vigente en lo que respeta a Seguridad </a:t>
            </a:r>
            <a:r>
              <a:rPr lang="es-ES" dirty="0" smtClean="0"/>
              <a:t>Vial.</a:t>
            </a:r>
            <a:endParaRPr lang="es-MX" dirty="0"/>
          </a:p>
        </p:txBody>
      </p:sp>
      <p:pic>
        <p:nvPicPr>
          <p:cNvPr id="7170" name="Picture 2" descr="Política Seguridad Vial | ¿Quiénes somos? | SINCO ASEO INTEGRAL - Servicios  empresariales de limpieza, mantenimiento, alturas, jardinería y piscine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74" y="1456142"/>
            <a:ext cx="2130715" cy="148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OLITICA DE SEGURIDAD VI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593" y="1162228"/>
            <a:ext cx="1833526" cy="141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25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3629</TotalTime>
  <Words>1887</Words>
  <Application>Microsoft Office PowerPoint</Application>
  <PresentationFormat>Panorámica</PresentationFormat>
  <Paragraphs>166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Century Gothic</vt:lpstr>
      <vt:lpstr>Tema de Office</vt:lpstr>
      <vt:lpstr>Presentación de PowerPoint</vt:lpstr>
      <vt:lpstr>     </vt:lpstr>
      <vt:lpstr>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PELIGROS A LOS QUE ESTA EXPUESTO EL TRABAJADOR DUTANTE LA EJECUCION DE SUS FUNCIONES </vt:lpstr>
      <vt:lpstr>Presentación de PowerPoint</vt:lpstr>
      <vt:lpstr>Presentación de PowerPoint</vt:lpstr>
      <vt:lpstr>Presentación de PowerPoint</vt:lpstr>
      <vt:lpstr>Presentación de PowerPoint</vt:lpstr>
      <vt:lpstr>POLITICA DE SEGURIDAD Y SALUD EN EL TRABAJO </vt:lpstr>
      <vt:lpstr>POLÍTICA DE PREVENCIÓN DE CONSUMO DE TABACO, ALCOHOL Y DROGAS</vt:lpstr>
      <vt:lpstr>POLÍTICA CONVIVENCIA LABORAL </vt:lpstr>
      <vt:lpstr>POLÍTICA DE SEGURIDAD VIAL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149</cp:revision>
  <dcterms:created xsi:type="dcterms:W3CDTF">2022-05-23T15:59:10Z</dcterms:created>
  <dcterms:modified xsi:type="dcterms:W3CDTF">2024-09-11T17:02:09Z</dcterms:modified>
</cp:coreProperties>
</file>