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58" r:id="rId4"/>
    <p:sldId id="304" r:id="rId5"/>
    <p:sldId id="305" r:id="rId6"/>
    <p:sldId id="301" r:id="rId7"/>
    <p:sldId id="302" r:id="rId8"/>
    <p:sldId id="303" r:id="rId9"/>
    <p:sldId id="308" r:id="rId10"/>
    <p:sldId id="309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</a:t>
            </a:r>
            <a:r>
              <a:rPr lang="es-CO" sz="4800" b="1" dirty="0" smtClean="0">
                <a:latin typeface="Arial Black" panose="020B0A04020102020204" pitchFamily="34" charset="0"/>
              </a:rPr>
              <a:t>Sistema de Atención e Información al Usuario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Natali Bautista C. </a:t>
            </a:r>
          </a:p>
          <a:p>
            <a:r>
              <a:rPr lang="es-CO" sz="2000" dirty="0" smtClean="0"/>
              <a:t>Líder S.I.A.U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04070"/>
            <a:ext cx="7036419" cy="1591515"/>
          </a:xfrm>
        </p:spPr>
        <p:txBody>
          <a:bodyPr>
            <a:normAutofit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r>
              <a:rPr lang="es-CO" sz="4400" b="1" dirty="0" smtClean="0">
                <a:latin typeface="Arial Black" panose="020B0A04020102020204" pitchFamily="34" charset="0"/>
              </a:rPr>
              <a:t>el S.I.A.U?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348975" y="2333685"/>
            <a:ext cx="67018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Sus siglas Sistema de Información y Atención al Usuario, es </a:t>
            </a:r>
            <a:r>
              <a:rPr lang="es-CO" dirty="0"/>
              <a:t>el proceso encargado de garantizar la protección y promoción de los derechos y deberes de los usuarios, la participación social activa de la comunidad en pro de la satisfacción de las necesidades y expectativas de los Usuarios como también el mejoramiento de la calidad en la prestación de los servicios de la Institución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La oficina está ubicada en la Unidad Básica de Atención Principal, </a:t>
            </a:r>
            <a:r>
              <a:rPr lang="es-CO" dirty="0" smtClean="0"/>
              <a:t>presta atención en </a:t>
            </a:r>
            <a:r>
              <a:rPr lang="es-CO" dirty="0"/>
              <a:t>el horario de lunes a viernes en el horario </a:t>
            </a:r>
            <a:r>
              <a:rPr lang="es-CO" dirty="0" smtClean="0"/>
              <a:t>de la mañana desde las </a:t>
            </a:r>
            <a:r>
              <a:rPr lang="es-CO" dirty="0"/>
              <a:t>7:00 am </a:t>
            </a:r>
            <a:r>
              <a:rPr lang="es-CO" dirty="0" smtClean="0"/>
              <a:t>hasta las </a:t>
            </a:r>
            <a:r>
              <a:rPr lang="es-CO" dirty="0"/>
              <a:t>12:00 </a:t>
            </a:r>
            <a:r>
              <a:rPr lang="es-CO" dirty="0" smtClean="0"/>
              <a:t>del mediodía </a:t>
            </a:r>
            <a:r>
              <a:rPr lang="es-CO" dirty="0"/>
              <a:t>y en la tarde de lunes a jueves desde las 2:00 pm a 6:00 pm el viernes de 2:00 pm a 5:00 pm</a:t>
            </a:r>
            <a:r>
              <a:rPr lang="es-CO" dirty="0" smtClean="0"/>
              <a:t>, línea telefónica 6088371144 </a:t>
            </a:r>
            <a:endParaRPr lang="es-CO" dirty="0"/>
          </a:p>
          <a:p>
            <a:endParaRPr lang="es-CO" dirty="0"/>
          </a:p>
        </p:txBody>
      </p:sp>
      <p:pic>
        <p:nvPicPr>
          <p:cNvPr id="5" name="Imagen 4"/>
          <p:cNvPicPr/>
          <p:nvPr/>
        </p:nvPicPr>
        <p:blipFill rotWithShape="1">
          <a:blip r:embed="rId3"/>
          <a:srcRect l="15128" t="42903" r="51552" b="26684"/>
          <a:stretch/>
        </p:blipFill>
        <p:spPr bwMode="auto">
          <a:xfrm>
            <a:off x="669072" y="2553629"/>
            <a:ext cx="3679903" cy="31446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2181" y="1456664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latin typeface="Arial Black" panose="020B0A04020102020204" pitchFamily="34" charset="0"/>
              </a:rPr>
              <a:t>Finalidad del </a:t>
            </a:r>
            <a:r>
              <a:rPr lang="es-CO" sz="3600" b="1" dirty="0" smtClean="0">
                <a:latin typeface="Arial Black" panose="020B0A04020102020204" pitchFamily="34" charset="0"/>
              </a:rPr>
              <a:t>S.I.A.U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836342" y="2233324"/>
            <a:ext cx="1035948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Recepcionar y tramitar de las peticiones, quejas, reclamos, sugerencias, denuncias y felicitaciones presentadas por los usuarios.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Evaluar permanentemente el grado de satisfacción a través de encuestas de estandarizadas por servicio.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Dar apertura de los buzones de sugerencias de cada una de las Unidades Básicas de Atención.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Realizar el consolidado e informe de quejas, reclamos, sugerencias, felicitaciones y encuestas de satisfacción.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Promover los derechos y deberes de los usuarios de la Institución.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Informar y orientar a los usuarios sobre el uso, acceso y disponibilidad de los servicios que presta </a:t>
            </a:r>
            <a:r>
              <a:rPr lang="es-CO" dirty="0" smtClean="0"/>
              <a:t>la E.S.E.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Acompañamiento a la rendición de cuentas institucional </a:t>
            </a:r>
            <a:endParaRPr lang="es-CO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Promover y garantizar espacios de participación </a:t>
            </a:r>
            <a:r>
              <a:rPr lang="es-CO" dirty="0" smtClean="0"/>
              <a:t>social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68712" y="1916228"/>
            <a:ext cx="1062339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CO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DERECHOS: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Recibir traro amable y cortes del personal de salud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Obtener la asignación de citas o turno para la atención de manera ágil y oportuna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Recibir información clara, precisa, veraz y actualizada sobre los servicios de salud, ubicación, horarios de atención, procesos de atención y programas de salud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Ser atendido en instalaciones limpias y seguras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Recibir programas de promoción y prevención con calidad y oportunidad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Recibir indicaciones claras y precisas sobre el autocuidado, tratamiento y controles que debe seguir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Ser referido y atendido aun nivel de complejidad superior cuando lo requiera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Recibir manejo confidencial de la información relacionada con la información personal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/>
              <a:t>A designar sus representantes para que conozcan la información relativa a su situación y exprese el consentimiento por el usuario si fuera necesario</a:t>
            </a:r>
            <a:r>
              <a:rPr lang="es-CO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32219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Estos derechos y deberes están destinados a establecer una relación respetuosa y colaborativa entre los pacientes y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E.S.E San Sebastián,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promoviendo así una atención médica efectiva y centrada en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paciente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5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78004" y="1971984"/>
            <a:ext cx="104932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CO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DEBERES: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Cuidar y usar de manera correcta todos los servicios y equipos de las sedes de la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institución.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Dirigirse y expresarse con respecto a los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empleados y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demás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usuarios.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Brindar información clara, completa, oportuna y exacta al personal de salud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Asistir oportuna y puntualmente a las citas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Seguir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el tratamiento, las indicaciones y cuidados recomendados por los profesionales de la salud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Aceptar la remisión cuando las condiciones clínicas lo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lang="es-CO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Cumplir con las normas, reglamentos e instrucciones del sistema de salud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Utilizar la oficina de gestión de atención al usuario, para formular peticiones, quejas, reclamos o sugerencias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Requerir el cumplimiento de sus derechos, en justo equilibrio con los derechos de los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demás.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Estos derechos y deberes están destinados a establecer una relación respetuosa y colaborativa entre los pacientes y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E.S.E San Sebastián,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promoviendo así una atención médica efectiva y centrada en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paciente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2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195" y="1505415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Tipificación de las PQRSDF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791737" y="1505415"/>
            <a:ext cx="103594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b="1" dirty="0" smtClean="0"/>
              <a:t>PETICIÓN: </a:t>
            </a:r>
            <a:r>
              <a:rPr lang="es-ES" dirty="0"/>
              <a:t>es aquel derecho que tiene toda persona para solicitar o reclamar ante las autoridades competentes por razones de interés general o interés particular para elevar solicitudes respetuosas de información y/o </a:t>
            </a:r>
            <a:r>
              <a:rPr lang="es-ES" dirty="0" smtClean="0"/>
              <a:t>consulta.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b="1" dirty="0" smtClean="0"/>
              <a:t>QUEJA: </a:t>
            </a:r>
            <a:r>
              <a:rPr lang="es-ES" dirty="0" smtClean="0"/>
              <a:t>Es la insatisfacción del usuario por </a:t>
            </a:r>
            <a:r>
              <a:rPr lang="es-ES" dirty="0"/>
              <a:t>la conducta o la acción de los </a:t>
            </a:r>
            <a:r>
              <a:rPr lang="es-ES" dirty="0" smtClean="0"/>
              <a:t>empleados  mientras están prestando el servicio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b="1" dirty="0" smtClean="0"/>
              <a:t>RECLAMO: </a:t>
            </a:r>
            <a:r>
              <a:rPr lang="es-ES" dirty="0" smtClean="0"/>
              <a:t>Es la insatisfacción </a:t>
            </a:r>
            <a:r>
              <a:rPr lang="es-ES" dirty="0"/>
              <a:t>referida a la prestación de un servicio o la deficiente </a:t>
            </a:r>
            <a:r>
              <a:rPr lang="es-ES" dirty="0" smtClean="0"/>
              <a:t>atención, </a:t>
            </a:r>
            <a:r>
              <a:rPr lang="es-ES" dirty="0"/>
              <a:t>es decir, es una declaración formal por el incumplimiento de un derecho que ha sido perjudicado o amenazado, ocasionado por la deficiente prestación o suspensión injustificada del servicio</a:t>
            </a:r>
            <a:r>
              <a:rPr lang="es-ES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b="1" dirty="0" smtClean="0"/>
              <a:t>SUGERENCIA: </a:t>
            </a:r>
            <a:r>
              <a:rPr lang="es-ES" dirty="0"/>
              <a:t>T</a:t>
            </a:r>
            <a:r>
              <a:rPr lang="es-ES" dirty="0" smtClean="0"/>
              <a:t>iene </a:t>
            </a:r>
            <a:r>
              <a:rPr lang="es-ES" dirty="0"/>
              <a:t>por objeto mejorar el servicio que se presta en cada </a:t>
            </a:r>
            <a:r>
              <a:rPr lang="es-ES" dirty="0" smtClean="0"/>
              <a:t>uno </a:t>
            </a:r>
            <a:r>
              <a:rPr lang="es-ES" dirty="0"/>
              <a:t>de </a:t>
            </a:r>
            <a:r>
              <a:rPr lang="es-ES" dirty="0" smtClean="0"/>
              <a:t>los servicios.</a:t>
            </a:r>
            <a:r>
              <a:rPr lang="es-CO" b="1" dirty="0" smtClean="0"/>
              <a:t>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b="1" dirty="0" smtClean="0"/>
              <a:t>DENUNCIA: </a:t>
            </a:r>
            <a:r>
              <a:rPr lang="es-ES" dirty="0"/>
              <a:t>Manifestación mediante la cual se ponen en conocimiento </a:t>
            </a:r>
            <a:r>
              <a:rPr lang="es-ES" dirty="0" smtClean="0"/>
              <a:t>conductas </a:t>
            </a:r>
            <a:r>
              <a:rPr lang="es-ES" dirty="0"/>
              <a:t>posiblemente irregulares por parte de sus </a:t>
            </a:r>
            <a:r>
              <a:rPr lang="es-ES" dirty="0" smtClean="0"/>
              <a:t>empleados, </a:t>
            </a:r>
            <a:r>
              <a:rPr lang="es-ES" dirty="0"/>
              <a:t>relacionadas con extralimitación de funciones, toma de decisiones prohibidas en el ejercicio de su cargo o el interés directo en una decisión tomada. Incluye actos de corrupción</a:t>
            </a:r>
            <a:endParaRPr lang="es-CO" b="1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b="1" dirty="0" smtClean="0"/>
              <a:t>FELICITACIÓN: </a:t>
            </a:r>
            <a:r>
              <a:rPr lang="es-ES" dirty="0"/>
              <a:t>Esta opción le permitirá reconocer el buen servicio recibido y/o ofrecido por parte de un </a:t>
            </a:r>
            <a:r>
              <a:rPr lang="es-ES" dirty="0" smtClean="0"/>
              <a:t>empleado</a:t>
            </a:r>
          </a:p>
          <a:p>
            <a:pPr lvl="0" algn="just"/>
            <a:endParaRPr lang="es-ES" b="1" dirty="0" smtClean="0"/>
          </a:p>
          <a:p>
            <a:pPr lvl="0" algn="just"/>
            <a:r>
              <a:rPr lang="es-ES" dirty="0" smtClean="0"/>
              <a:t>La Ley 1755 del 2015 establece los tiempos de respuesta de cada uno de ellas.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379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39" y="1405054"/>
            <a:ext cx="10582507" cy="245326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Mecanismos para instaurar PQRSDF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869796" y="1650380"/>
            <a:ext cx="55198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/>
              <a:t>Presencial: </a:t>
            </a:r>
            <a:r>
              <a:rPr lang="es-CO" sz="2000" dirty="0" smtClean="0"/>
              <a:t>En la oficina del S.I.A.U en el horario de  </a:t>
            </a:r>
            <a:r>
              <a:rPr lang="es-CO" sz="2000" dirty="0"/>
              <a:t>lunes a viernes en el horario de la mañana desde las 7:00 am hasta las 12:00 </a:t>
            </a:r>
            <a:r>
              <a:rPr lang="es-CO" sz="2000" dirty="0" smtClean="0"/>
              <a:t>del mediodía, </a:t>
            </a:r>
            <a:r>
              <a:rPr lang="es-CO" sz="2000" dirty="0"/>
              <a:t>en la tarde de lunes a jueves desde las 2:00 pm a 6:00 pm el viernes de 2:00 pm a 5:00 pm </a:t>
            </a:r>
            <a:r>
              <a:rPr lang="es-CO" sz="2000" b="1" dirty="0" smtClean="0"/>
              <a:t>Buzones de sugerencias: </a:t>
            </a:r>
            <a:r>
              <a:rPr lang="es-CO" sz="2000" dirty="0" smtClean="0"/>
              <a:t>Ubicados en cada una de las Unidades Básicas de Atención.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/>
              <a:t>Telefónica: </a:t>
            </a:r>
            <a:r>
              <a:rPr lang="es-CO" sz="2000" dirty="0" smtClean="0"/>
              <a:t>Línea fija marcando desde celular al 6088371144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/>
              <a:t>Página WEB institucional:  </a:t>
            </a:r>
            <a:r>
              <a:rPr lang="es-CO" sz="2000" dirty="0" smtClean="0"/>
              <a:t>a través del link  </a:t>
            </a:r>
            <a:r>
              <a:rPr lang="es-CO" sz="2000" dirty="0"/>
              <a:t>https://esesansebastianlph.gov.co/formulario-pqr/</a:t>
            </a:r>
          </a:p>
        </p:txBody>
      </p:sp>
      <p:pic>
        <p:nvPicPr>
          <p:cNvPr id="4" name="Imagen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5" t="43439" r="40611" b="12579"/>
          <a:stretch/>
        </p:blipFill>
        <p:spPr bwMode="auto">
          <a:xfrm>
            <a:off x="7136782" y="1851102"/>
            <a:ext cx="3649352" cy="3252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655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39" y="1405054"/>
            <a:ext cx="10582507" cy="245326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Participación social 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57924" y="1650380"/>
            <a:ext cx="102814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partir del año 2017 con la creación del decreto 2063 se establece la Política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 Participación Social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Salud para todos los actores del sistema de salud,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 tiene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propósito de cumplir con la responsabilidad  de fortalecer la ciudadanía en los procesos de salud, desarrollando acciones que le permitan al Estado garantizar el derecho a la participación social en salud generando condiciones  para la participación activa y efectiva de la ciudadanía teniendo como base su reconocimiento social e institucional, en especial buscando cumplir con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derecho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 la participación vinculado al derecho a la salud.</a:t>
            </a:r>
          </a:p>
        </p:txBody>
      </p:sp>
    </p:spTree>
    <p:extLst>
      <p:ext uri="{BB962C8B-B14F-4D97-AF65-F5344CB8AC3E}">
        <p14:creationId xmlns:p14="http://schemas.microsoft.com/office/powerpoint/2010/main" val="36401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39" y="1405054"/>
            <a:ext cx="10582507" cy="245326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Participación social 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57924" y="1650380"/>
            <a:ext cx="45050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Mecanismos de participación social en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salud en el municipio: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Consejos Territoriales de Seguridad Social en Salud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Servicio de Atención a la Comunidad (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S.A.C)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Sistema de Atención a los Usuarios (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S.I.A.U)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Comités de Participación Comunitaria (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COPACO)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Asociación 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Usuarios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Comité de Ética Hospitalaria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Veedurías Ciudadanas en Salud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754028" y="1650380"/>
            <a:ext cx="504035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Mecanismos de participación social en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salud disponibles en la E.S.E. San Sebastián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 Atención a los Usuarios (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S.I.A.U)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Asociación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Usuarios: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Esta organización elige un representante para que los represente en la Junta Directiva ente máximo de la institución.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Comité de Ética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Hospitalaria: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Cuenta con 2 integrantes de la Asociación de Usuarios.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Veedurías Ciudadanas en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0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39" y="1405054"/>
            <a:ext cx="10582507" cy="245326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Que es el control social </a:t>
            </a: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59364" y="1405054"/>
            <a:ext cx="9879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59364" y="1382751"/>
            <a:ext cx="99914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ea typeface="Calibri" panose="020F0502020204030204" pitchFamily="34" charset="0"/>
              </a:rPr>
              <a:t>Es el derecho y un deber que tienen todas y todos los ciudadanos, individual o colectivamente, a vigilar y fiscalizar la gestión pública con el fin de acompañar el cumplimiento de los fines del Estado, promover y alcanzar la realización de los derechos y buscar la consolidación de la democracia y la </a:t>
            </a:r>
            <a:r>
              <a:rPr lang="es-CO" dirty="0" smtClean="0">
                <a:latin typeface="Arial" panose="020B0604020202020204" pitchFamily="34" charset="0"/>
                <a:ea typeface="Calibri" panose="020F0502020204030204" pitchFamily="34" charset="0"/>
              </a:rPr>
              <a:t>gobernabilidad</a:t>
            </a:r>
          </a:p>
          <a:p>
            <a:pPr algn="just"/>
            <a:endParaRPr lang="es-CO" dirty="0">
              <a:latin typeface="Arial" panose="020B0604020202020204" pitchFamily="34" charset="0"/>
            </a:endParaRPr>
          </a:p>
          <a:p>
            <a:pPr algn="just"/>
            <a:r>
              <a:rPr lang="es-CO" b="1" dirty="0">
                <a:latin typeface="Arial" panose="020B0604020202020204" pitchFamily="34" charset="0"/>
              </a:rPr>
              <a:t>¿</a:t>
            </a:r>
            <a:r>
              <a:rPr lang="es-CO" b="1" dirty="0" smtClean="0">
                <a:latin typeface="Arial" panose="020B0604020202020204" pitchFamily="34" charset="0"/>
              </a:rPr>
              <a:t>Qué busca el control social?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mtClean="0">
                <a:latin typeface="Arial" panose="020B0604020202020204" pitchFamily="34" charset="0"/>
                <a:cs typeface="Arial" panose="020B0604020202020204" pitchFamily="34" charset="0"/>
              </a:rPr>
              <a:t>Vigilar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gestión pública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Velar por la correcta inversión de los recursos públicos.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Garantizar la correcta gestión del servicio a la comunidad a través de la participación activa de los ciudadanos.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Que la comunicación entre la ciudadanía y las instituciones sea constante y activa permitiendo así que el control social sea visto como el proceso fundamental de acompañamiento, garantía y transparencia en la lucha contra la corrupción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Conseguir que las instituciones vean a los veedores como aliados directos en el cumplimiento de los objetivos de un Estado social de derecho igualitario y participativo. </a:t>
            </a:r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867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</TotalTime>
  <Words>1155</Words>
  <Application>Microsoft Office PowerPoint</Application>
  <PresentationFormat>Panorámica</PresentationFormat>
  <Paragraphs>83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de Office</vt:lpstr>
      <vt:lpstr>Inducción  Sistema de Atención e Información al Usuario</vt:lpstr>
      <vt:lpstr>¿Qué es el S.I.A.U?</vt:lpstr>
      <vt:lpstr>Finalidad del S.I.A.U </vt:lpstr>
      <vt:lpstr>Estos derechos y deberes están destinados a establecer una relación respetuosa y colaborativa entre los pacientes y la E.S.E San Sebastián, promoviendo así una atención médica efectiva y centrada en el paciente. </vt:lpstr>
      <vt:lpstr>Estos derechos y deberes están destinados a establecer una relación respetuosa y colaborativa entre los pacientes y la E.S.E San Sebastián, promoviendo así una atención médica efectiva y centrada en el paciente. </vt:lpstr>
      <vt:lpstr> Tipificación de las PQRSDF </vt:lpstr>
      <vt:lpstr> Mecanismos para instaurar PQRSDF </vt:lpstr>
      <vt:lpstr> Participación social  </vt:lpstr>
      <vt:lpstr> Participación social  </vt:lpstr>
      <vt:lpstr> Que es el control social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107</cp:revision>
  <dcterms:created xsi:type="dcterms:W3CDTF">2022-05-23T15:59:10Z</dcterms:created>
  <dcterms:modified xsi:type="dcterms:W3CDTF">2024-09-11T16:50:20Z</dcterms:modified>
</cp:coreProperties>
</file>