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59" r:id="rId4"/>
    <p:sldId id="260" r:id="rId5"/>
    <p:sldId id="262" r:id="rId6"/>
    <p:sldId id="290" r:id="rId7"/>
    <p:sldId id="293" r:id="rId8"/>
    <p:sldId id="294" r:id="rId9"/>
    <p:sldId id="263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</a:t>
            </a:r>
            <a:r>
              <a:rPr lang="es-CO" sz="4800" b="1" dirty="0" smtClean="0">
                <a:latin typeface="Arial Black" panose="020B0A04020102020204" pitchFamily="34" charset="0"/>
              </a:rPr>
              <a:t>Macroproceso Misional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Jaime Eduardo Arias Ilián</a:t>
            </a:r>
          </a:p>
          <a:p>
            <a:r>
              <a:rPr lang="es-CO" sz="2000" dirty="0" smtClean="0"/>
              <a:t>Líder Asistencial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583" y="2428925"/>
            <a:ext cx="4388043" cy="1591515"/>
          </a:xfrm>
        </p:spPr>
        <p:txBody>
          <a:bodyPr>
            <a:normAutofit/>
          </a:bodyPr>
          <a:lstStyle/>
          <a:p>
            <a:r>
              <a:rPr lang="es-ES" sz="1300" b="1" dirty="0" smtClean="0"/>
              <a:t/>
            </a:r>
            <a:br>
              <a:rPr lang="es-ES" sz="1300" b="1" dirty="0" smtClean="0"/>
            </a:br>
            <a:r>
              <a:rPr lang="es-ES" sz="1300" b="1" dirty="0"/>
              <a:t/>
            </a:r>
            <a:br>
              <a:rPr lang="es-ES" sz="1300" b="1" dirty="0"/>
            </a:br>
            <a:r>
              <a:rPr lang="es-ES" sz="4400" b="1" dirty="0"/>
              <a:t> </a:t>
            </a:r>
            <a:r>
              <a:rPr lang="es-CO" sz="4400" dirty="0"/>
              <a:t/>
            </a:r>
            <a:br>
              <a:rPr lang="es-CO" sz="4400" dirty="0"/>
            </a:br>
            <a:endParaRPr lang="es-CO" sz="1200" dirty="0"/>
          </a:p>
        </p:txBody>
      </p:sp>
      <p:sp>
        <p:nvSpPr>
          <p:cNvPr id="2" name="Rectángulo 1"/>
          <p:cNvSpPr/>
          <p:nvPr/>
        </p:nvSpPr>
        <p:spPr>
          <a:xfrm>
            <a:off x="2595073" y="1281869"/>
            <a:ext cx="59165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/>
              <a:t>RESEÑA HISTORICA ESE SAN SEBASTIAN DE LA PLATA</a:t>
            </a:r>
            <a:r>
              <a:rPr lang="es-CO" sz="2000" dirty="0"/>
              <a:t/>
            </a:r>
            <a:br>
              <a:rPr lang="es-CO" sz="2000" dirty="0"/>
            </a:br>
            <a:endParaRPr lang="es-CO" sz="2000" dirty="0"/>
          </a:p>
        </p:txBody>
      </p:sp>
      <p:sp>
        <p:nvSpPr>
          <p:cNvPr id="3" name="Rectángulo 2"/>
          <p:cNvSpPr/>
          <p:nvPr/>
        </p:nvSpPr>
        <p:spPr>
          <a:xfrm>
            <a:off x="837487" y="1817845"/>
            <a:ext cx="9605473" cy="3606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1990 –LEY 10 – DESCENTRALIZACIÓN POLÍTICA Y ADMINISTRATIVA DE LA SALUD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1991 – CONSTITUCIÓN POLÍTICA DE COLOMBIA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SEGURIDAD SOCIAL COMO  DERECHO IRRENUNCIABLE – ARTICULO 48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ACCION DE TUTELA – DERECHOS FUNDAMENTALES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1993 – LEY 100 – SISTEMA GENERAL DE SEGURIDAD SOCIAL EN SALUD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1995 – APLICACIÓN DE SISBEN (SISTEMA DE IDENTIFICACIÓN Y SELECCIÓN DE LOS BENEFICIARIOS DE LOS PROGRAMAS SOCIALES DEL ESTADO)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1997 – CREACIÓN DEL INSTITUTO MUNICIPAL DE SALUD DE LA PLATA HUILA– ACUERDO 025 DE SEPTIEMBRE CONCEJO MUNICIPAL – DOBLE FUNCION IPS PRIMER NIVEL Y DIRECCION LOCAL DE SALUD - ENTIDAD PÚBLICA, DE CARÁCTER ESPECIAL, DESCENTRALIZADA, ADSCRITA AL ORDEN MUNICIPAL Y DOTADA DE PERSONERÍA JURÍDICA, PATRIMONIO PROPIO Y AUTONOMÍA ADMINISTRATIVA, EN DESARROLLO DE LA LEY 10 DE 1990.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790" y="478564"/>
            <a:ext cx="10280193" cy="944232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+mn-lt"/>
              </a:rPr>
              <a:t>RESEÑA HISTORICA ESE SAN SEBASTIAN DE LA PLATA</a:t>
            </a:r>
            <a:endParaRPr lang="es-CO" sz="2000" dirty="0">
              <a:latin typeface="+mn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2050991" y="1892411"/>
            <a:ext cx="7818898" cy="43396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CO" sz="1600" dirty="0"/>
              <a:t>1998 - ENERO 2 – HOSPITAL DEPARTAMENTAL SAN ANTONIO DE PADUA COMISIONA AL DR JAIME EDUARDO ARIAS ILIAN PARA DESEMPEÑAR CARGO DE LIBRE NOMBRAMIENTO Y REMOCIÓN EN EL MUNICIPIO DE LA PLATA </a:t>
            </a:r>
            <a:endParaRPr lang="es-CO" sz="1600" dirty="0" smtClean="0"/>
          </a:p>
          <a:p>
            <a:endParaRPr lang="es-CO" sz="1600" dirty="0"/>
          </a:p>
          <a:p>
            <a:r>
              <a:rPr lang="es-CO" sz="1600" dirty="0" smtClean="0"/>
              <a:t>ALCALDE </a:t>
            </a:r>
            <a:r>
              <a:rPr lang="es-CO" sz="1600" dirty="0"/>
              <a:t>CANDIDO HERRERA GONZALEZ - SE REALIZA DESCENTRALIZACIÓN DE LA SALUD, CREACIÓN DE CARGOS EN MUNICIPIO, TRASLADO DE 39 FUNCIONARIOS, OPERATIVIZACIÓN DEL </a:t>
            </a:r>
            <a:r>
              <a:rPr lang="es-CO" sz="1600" dirty="0" smtClean="0"/>
              <a:t>IMS</a:t>
            </a:r>
          </a:p>
          <a:p>
            <a:endParaRPr lang="es-CO" sz="1600" dirty="0"/>
          </a:p>
          <a:p>
            <a:r>
              <a:rPr lang="es-CO" sz="1600" dirty="0"/>
              <a:t>1998 – MAYO - HUILA PRIMER DEPARTAMENTO CERTIFICADO POR MINISTERIO DE SALUD COMO EL PRIMER ENTE TERRITORIAL REGIONAL TOTALMENTE DESCENTRALIZADO – SECRETARIO DE SALUD DEPARTAMENTAL FRANCISCO JOSÉ GARCÍA </a:t>
            </a:r>
            <a:r>
              <a:rPr lang="es-CO" sz="1600" dirty="0" smtClean="0"/>
              <a:t>LARA</a:t>
            </a:r>
          </a:p>
          <a:p>
            <a:endParaRPr lang="es-CO" sz="1600" dirty="0"/>
          </a:p>
          <a:p>
            <a:r>
              <a:rPr lang="es-CO" sz="1600" dirty="0"/>
              <a:t>PRIMER GERENTE JAIME EDUARDO ARIAS ILIAN </a:t>
            </a:r>
            <a:r>
              <a:rPr lang="es-CO" sz="1600" dirty="0" smtClean="0"/>
              <a:t>1998-2000</a:t>
            </a:r>
          </a:p>
          <a:p>
            <a:endParaRPr lang="es-CO" sz="1600" dirty="0"/>
          </a:p>
          <a:p>
            <a:r>
              <a:rPr lang="es-CO" sz="1600" dirty="0"/>
              <a:t>SE ATIENDE PRIMER PACIENTE MAYO 2 DE 1998</a:t>
            </a:r>
          </a:p>
          <a:p>
            <a:pPr algn="just"/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998" y="1092734"/>
            <a:ext cx="7263925" cy="708803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+mn-lt"/>
              </a:rPr>
              <a:t>RESEÑA HISTORICA ESE SAN SEBASTIAN DE LA PLATA</a:t>
            </a:r>
            <a:endParaRPr lang="es-CO" sz="2000" b="1" dirty="0">
              <a:latin typeface="+mn-lt"/>
            </a:endParaRPr>
          </a:p>
        </p:txBody>
      </p:sp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 txBox="1">
            <a:spLocks/>
          </p:cNvSpPr>
          <p:nvPr/>
        </p:nvSpPr>
        <p:spPr>
          <a:xfrm>
            <a:off x="816892" y="918644"/>
            <a:ext cx="4339477" cy="8438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400" b="1" dirty="0"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50235" y="2184411"/>
            <a:ext cx="89047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2004 – DECRETO 110 DICIEMBRE 29 - MODIFICA LA NATURALEZA JURIDICA Y ESTRUCTURA FUNCIONAL DEL INSTITUTO MUNICIPAL DE SALUD CONSTITUYENDOLO COMO UNIDAD ADMINISTRATIVA ESPECIAL EN SALUD SAN </a:t>
            </a:r>
            <a:r>
              <a:rPr lang="es-CO" dirty="0" smtClean="0"/>
              <a:t>SEBASTIAN</a:t>
            </a:r>
          </a:p>
          <a:p>
            <a:endParaRPr lang="es-CO" dirty="0"/>
          </a:p>
          <a:p>
            <a:r>
              <a:rPr lang="es-CO" dirty="0"/>
              <a:t>2005 – DECRETO 112 DICIEMBRE 22 – REORGANIZA UNIDAD ADMINISTRATIVA ESPECIAL Y LA TRANSFORMA EN EMPRESA SOCIAL DEL </a:t>
            </a:r>
            <a:r>
              <a:rPr lang="es-CO" dirty="0" smtClean="0"/>
              <a:t>ESTADO</a:t>
            </a:r>
          </a:p>
          <a:p>
            <a:endParaRPr lang="es-CO" dirty="0"/>
          </a:p>
          <a:p>
            <a:r>
              <a:rPr lang="es-CO" dirty="0"/>
              <a:t>2006 – ACUERDO 001 ENERO 3 – EMPRESA SOCIAL DEL ESTADO ESE SAN SEBASTIAN - AUTONOMÍA ADMINISTRATIVA, PERSONERÍA JURÍDICA, PATRIMONIO Y RENTAS PROPIAS, QUE SE DESTINAN DE MODO EXCLUSIVO AL CUMPLIMIENTO DE SU OBJETIVO QUE ES EL DE PRODUCIR Y PRESTAR SERVICIOS DE SALUD EFICIENTES Y EFECTIVOS, QUE SATISFACEN DE MANERA ÓPTIMA LAS NECESIDADES Y EXPECTATIVAS DE LA POBLACIÓN PLATEÑA</a:t>
            </a:r>
          </a:p>
          <a:p>
            <a:pPr algn="just"/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357023" y="1621132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3" y="239282"/>
            <a:ext cx="10863605" cy="6195701"/>
          </a:xfrm>
          <a:prstGeom prst="rect">
            <a:avLst/>
          </a:prstGeom>
          <a:noFill/>
          <a:ln w="38100"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8744" r="25883" b="6927"/>
          <a:stretch>
            <a:fillRect/>
          </a:stretch>
        </p:blipFill>
        <p:spPr bwMode="auto">
          <a:xfrm>
            <a:off x="1016950" y="444381"/>
            <a:ext cx="9767844" cy="598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357023" y="1621132"/>
            <a:ext cx="4339477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93" r="72390" b="816"/>
          <a:stretch/>
        </p:blipFill>
        <p:spPr bwMode="auto">
          <a:xfrm>
            <a:off x="1297659" y="822445"/>
            <a:ext cx="9534292" cy="5709425"/>
          </a:xfrm>
          <a:prstGeom prst="rect">
            <a:avLst/>
          </a:prstGeom>
          <a:noFill/>
          <a:ln w="38100">
            <a:solidFill>
              <a:sysClr val="windowText" lastClr="000000"/>
            </a:solidFill>
          </a:ln>
        </p:spPr>
      </p:pic>
      <p:sp>
        <p:nvSpPr>
          <p:cNvPr id="2" name="Rectángulo 1"/>
          <p:cNvSpPr/>
          <p:nvPr/>
        </p:nvSpPr>
        <p:spPr>
          <a:xfrm>
            <a:off x="9304234" y="822445"/>
            <a:ext cx="1527717" cy="1161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08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3" t="37877" r="30746" b="51030"/>
          <a:stretch/>
        </p:blipFill>
        <p:spPr bwMode="auto">
          <a:xfrm>
            <a:off x="1913205" y="1702191"/>
            <a:ext cx="9636369" cy="339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2"/>
          <p:cNvSpPr>
            <a:spLocks/>
          </p:cNvSpPr>
          <p:nvPr/>
        </p:nvSpPr>
        <p:spPr bwMode="auto">
          <a:xfrm rot="16200000">
            <a:off x="-507006" y="3178724"/>
            <a:ext cx="3390314" cy="1281308"/>
          </a:xfrm>
          <a:custGeom>
            <a:avLst/>
            <a:gdLst>
              <a:gd name="T0" fmla="*/ 883 w 883"/>
              <a:gd name="T1" fmla="*/ 775 h 776"/>
              <a:gd name="T2" fmla="*/ 883 w 883"/>
              <a:gd name="T3" fmla="*/ 700 h 776"/>
              <a:gd name="T4" fmla="*/ 577 w 883"/>
              <a:gd name="T5" fmla="*/ 700 h 776"/>
              <a:gd name="T6" fmla="*/ 577 w 883"/>
              <a:gd name="T7" fmla="*/ 76 h 776"/>
              <a:gd name="T8" fmla="*/ 684 w 883"/>
              <a:gd name="T9" fmla="*/ 78 h 776"/>
              <a:gd name="T10" fmla="*/ 685 w 883"/>
              <a:gd name="T11" fmla="*/ 0 h 776"/>
              <a:gd name="T12" fmla="*/ 209 w 883"/>
              <a:gd name="T13" fmla="*/ 0 h 776"/>
              <a:gd name="T14" fmla="*/ 207 w 883"/>
              <a:gd name="T15" fmla="*/ 75 h 776"/>
              <a:gd name="T16" fmla="*/ 315 w 883"/>
              <a:gd name="T17" fmla="*/ 76 h 776"/>
              <a:gd name="T18" fmla="*/ 314 w 883"/>
              <a:gd name="T19" fmla="*/ 700 h 776"/>
              <a:gd name="T20" fmla="*/ 0 w 883"/>
              <a:gd name="T21" fmla="*/ 701 h 776"/>
              <a:gd name="T22" fmla="*/ 1 w 883"/>
              <a:gd name="T23" fmla="*/ 776 h 776"/>
              <a:gd name="T24" fmla="*/ 883 w 883"/>
              <a:gd name="T25" fmla="*/ 775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83" h="776">
                <a:moveTo>
                  <a:pt x="883" y="775"/>
                </a:moveTo>
                <a:lnTo>
                  <a:pt x="883" y="700"/>
                </a:lnTo>
                <a:lnTo>
                  <a:pt x="577" y="700"/>
                </a:lnTo>
                <a:lnTo>
                  <a:pt x="577" y="76"/>
                </a:lnTo>
                <a:lnTo>
                  <a:pt x="684" y="78"/>
                </a:lnTo>
                <a:lnTo>
                  <a:pt x="685" y="0"/>
                </a:lnTo>
                <a:lnTo>
                  <a:pt x="209" y="0"/>
                </a:lnTo>
                <a:lnTo>
                  <a:pt x="207" y="75"/>
                </a:lnTo>
                <a:lnTo>
                  <a:pt x="315" y="76"/>
                </a:lnTo>
                <a:lnTo>
                  <a:pt x="314" y="700"/>
                </a:lnTo>
                <a:lnTo>
                  <a:pt x="0" y="701"/>
                </a:lnTo>
                <a:lnTo>
                  <a:pt x="1" y="776"/>
                </a:lnTo>
                <a:lnTo>
                  <a:pt x="883" y="775"/>
                </a:lnTo>
                <a:close/>
              </a:path>
            </a:pathLst>
          </a:custGeom>
          <a:solidFill>
            <a:srgbClr val="FFFF9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25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5">
            <a:extLst>
              <a:ext uri="{FF2B5EF4-FFF2-40B4-BE49-F238E27FC236}">
                <a16:creationId xmlns:a16="http://schemas.microsoft.com/office/drawing/2014/main" xmlns="" id="{A08A509E-71A7-08A7-6810-9DB532DD8611}"/>
              </a:ext>
            </a:extLst>
          </p:cNvPr>
          <p:cNvSpPr txBox="1">
            <a:spLocks/>
          </p:cNvSpPr>
          <p:nvPr/>
        </p:nvSpPr>
        <p:spPr>
          <a:xfrm>
            <a:off x="1309686" y="564839"/>
            <a:ext cx="8808535" cy="94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000" b="1" dirty="0" smtClean="0">
                <a:latin typeface="+mn-lt"/>
              </a:rPr>
              <a:t>PROGRAMA CONTROL DE LA LEPRA Y CONTROL DE LA TUBERCULOSIS</a:t>
            </a:r>
            <a:endParaRPr lang="es-CO" sz="2000" b="1" dirty="0"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86" y="1666430"/>
            <a:ext cx="3255439" cy="44267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321" y="2179178"/>
            <a:ext cx="2782012" cy="346700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401081" y="2481519"/>
            <a:ext cx="34268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TUBERCULOSIS</a:t>
            </a:r>
          </a:p>
          <a:p>
            <a:endParaRPr lang="es-ES" b="1" dirty="0"/>
          </a:p>
          <a:p>
            <a:r>
              <a:rPr lang="es-ES" b="1" dirty="0" smtClean="0"/>
              <a:t>RESOLUCION 227 DE 2020</a:t>
            </a:r>
          </a:p>
          <a:p>
            <a:r>
              <a:rPr lang="es-ES" dirty="0" smtClean="0"/>
              <a:t>ADOPTA LINEAMIENTOS TÉCNICOS Y OPERATIVOS DEL PROGRAMA NACIONAL DE PREVENCIÓN Y CONTROL DE LA TUBERCULOSIS</a:t>
            </a:r>
          </a:p>
          <a:p>
            <a:endParaRPr lang="es-ES" b="1" dirty="0" smtClean="0"/>
          </a:p>
          <a:p>
            <a:r>
              <a:rPr lang="es-ES" b="1" dirty="0" smtClean="0"/>
              <a:t>PLAN ESTRATÉGICO </a:t>
            </a:r>
          </a:p>
          <a:p>
            <a:r>
              <a:rPr lang="es-ES" dirty="0" smtClean="0"/>
              <a:t>HACIA EL FIN DE LA TB 2016-2025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2304</TotalTime>
  <Words>413</Words>
  <Application>Microsoft Office PowerPoint</Application>
  <PresentationFormat>Panorámica</PresentationFormat>
  <Paragraphs>36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Tema de Office</vt:lpstr>
      <vt:lpstr>Inducción  Macroproceso Misional</vt:lpstr>
      <vt:lpstr>    </vt:lpstr>
      <vt:lpstr>RESEÑA HISTORICA ESE SAN SEBASTIAN DE LA PLATA</vt:lpstr>
      <vt:lpstr>RESEÑA HISTORICA ESE SAN SEBASTIAN DE LA PLATA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95</cp:revision>
  <dcterms:created xsi:type="dcterms:W3CDTF">2022-05-23T15:59:10Z</dcterms:created>
  <dcterms:modified xsi:type="dcterms:W3CDTF">2024-09-11T16:19:09Z</dcterms:modified>
</cp:coreProperties>
</file>