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59" r:id="rId6"/>
    <p:sldId id="260" r:id="rId7"/>
    <p:sldId id="261" r:id="rId8"/>
    <p:sldId id="263" r:id="rId9"/>
    <p:sldId id="262" r:id="rId10"/>
  </p:sldIdLst>
  <p:sldSz cx="9144000" cy="6858000" type="screen4x3"/>
  <p:notesSz cx="7315200" cy="96012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Lbls>
            <c:dLbl>
              <c:idx val="0"/>
              <c:layout>
                <c:manualLayout>
                  <c:x val="9.4444444444444442E-2"/>
                  <c:y val="9.2592592592592587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0.13611111111111102"/>
                  <c:y val="8.796296296296296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layout>
                <c:manualLayout>
                  <c:x val="-0.15"/>
                  <c:y val="9.2592592592592587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Hoja1!$F$6:$F$10</c:f>
              <c:strCache>
                <c:ptCount val="5"/>
                <c:pt idx="0">
                  <c:v>Petición </c:v>
                </c:pt>
                <c:pt idx="1">
                  <c:v>Queja </c:v>
                </c:pt>
                <c:pt idx="2">
                  <c:v>Reclamo </c:v>
                </c:pt>
                <c:pt idx="3">
                  <c:v>Felicitación </c:v>
                </c:pt>
                <c:pt idx="4">
                  <c:v>Sugerencia </c:v>
                </c:pt>
              </c:strCache>
            </c:strRef>
          </c:cat>
          <c:val>
            <c:numRef>
              <c:f>Hoja1!$G$6:$G$10</c:f>
              <c:numCache>
                <c:formatCode>General</c:formatCode>
                <c:ptCount val="5"/>
                <c:pt idx="0">
                  <c:v>1</c:v>
                </c:pt>
                <c:pt idx="1">
                  <c:v>4</c:v>
                </c:pt>
                <c:pt idx="2">
                  <c:v>21</c:v>
                </c:pt>
                <c:pt idx="3">
                  <c:v>15</c:v>
                </c:pt>
                <c:pt idx="4">
                  <c:v>4</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Hoja1!$F$6:$F$8</c:f>
              <c:strCache>
                <c:ptCount val="3"/>
                <c:pt idx="0">
                  <c:v>Personalizada </c:v>
                </c:pt>
                <c:pt idx="1">
                  <c:v>Página WEB </c:v>
                </c:pt>
                <c:pt idx="2">
                  <c:v>Buzones de sugerencias </c:v>
                </c:pt>
              </c:strCache>
            </c:strRef>
          </c:cat>
          <c:val>
            <c:numRef>
              <c:f>Hoja1!$G$6:$G$8</c:f>
              <c:numCache>
                <c:formatCode>General</c:formatCode>
                <c:ptCount val="3"/>
                <c:pt idx="0">
                  <c:v>9</c:v>
                </c:pt>
                <c:pt idx="1">
                  <c:v>4</c:v>
                </c:pt>
                <c:pt idx="2">
                  <c:v>32</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05555555555555"/>
          <c:y val="0.11342592592592593"/>
          <c:w val="0.46388888888888891"/>
          <c:h val="0.77314814814814814"/>
        </c:manualLayout>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1.1111111111111112E-2"/>
                  <c:y val="0.2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layout>
                <c:manualLayout>
                  <c:x val="-0.16666666666666666"/>
                  <c:y val="0.1296296296296296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4"/>
              <c:layout>
                <c:manualLayout>
                  <c:x val="0.14444444444444443"/>
                  <c:y val="0"/>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5"/>
              <c:layout>
                <c:manualLayout>
                  <c:x val="0.27499999999999991"/>
                  <c:y val="9.2592592592592587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6"/>
              <c:layout>
                <c:manualLayout>
                  <c:x val="0.3527777777777778"/>
                  <c:y val="4.6296296296296294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Hoja1!$E$4:$E$10</c:f>
              <c:strCache>
                <c:ptCount val="7"/>
                <c:pt idx="0">
                  <c:v>U.B.A Principal </c:v>
                </c:pt>
                <c:pt idx="1">
                  <c:v>U.B.A Camilo Torres </c:v>
                </c:pt>
                <c:pt idx="2">
                  <c:v>U.B.A Las Américas </c:v>
                </c:pt>
                <c:pt idx="3">
                  <c:v>U.B.A Imágenes diagnósticas </c:v>
                </c:pt>
                <c:pt idx="4">
                  <c:v>U.B.A Belén </c:v>
                </c:pt>
                <c:pt idx="5">
                  <c:v>Brigada </c:v>
                </c:pt>
                <c:pt idx="6">
                  <c:v>Institución errada </c:v>
                </c:pt>
              </c:strCache>
            </c:strRef>
          </c:cat>
          <c:val>
            <c:numRef>
              <c:f>Hoja1!$F$4:$F$10</c:f>
              <c:numCache>
                <c:formatCode>General</c:formatCode>
                <c:ptCount val="7"/>
                <c:pt idx="0">
                  <c:v>31</c:v>
                </c:pt>
                <c:pt idx="1">
                  <c:v>8</c:v>
                </c:pt>
                <c:pt idx="2">
                  <c:v>2</c:v>
                </c:pt>
                <c:pt idx="3">
                  <c:v>1</c:v>
                </c:pt>
                <c:pt idx="4">
                  <c:v>1</c:v>
                </c:pt>
                <c:pt idx="5">
                  <c:v>1</c:v>
                </c:pt>
                <c:pt idx="6">
                  <c:v>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1279306649168854"/>
                      <c:h val="0.13101851851851851"/>
                    </c:manualLayout>
                  </c15:layout>
                </c:ext>
              </c:extLst>
            </c:dLbl>
            <c:dLbl>
              <c:idx val="1"/>
              <c:layout>
                <c:manualLayout>
                  <c:x val="9.7222331583552049E-2"/>
                  <c:y val="0"/>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1008333333333332"/>
                      <c:h val="0.18958333333333333"/>
                    </c:manualLayout>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layout>
                <c:manualLayout>
                  <c:x val="-0.15555555555555559"/>
                  <c:y val="1.8518518518518517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6"/>
              <c:layout>
                <c:manualLayout>
                  <c:x val="-6.9444444444444448E-2"/>
                  <c:y val="4.6296296296296294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Hoja1!$F$4:$F$10</c:f>
              <c:strCache>
                <c:ptCount val="7"/>
                <c:pt idx="0">
                  <c:v>A.I.C </c:v>
                </c:pt>
                <c:pt idx="1">
                  <c:v>Asmet Salud </c:v>
                </c:pt>
                <c:pt idx="2">
                  <c:v>Nueva EPS </c:v>
                </c:pt>
                <c:pt idx="3">
                  <c:v>Salud Total </c:v>
                </c:pt>
                <c:pt idx="4">
                  <c:v>Sanitas </c:v>
                </c:pt>
                <c:pt idx="5">
                  <c:v>Tolihuila </c:v>
                </c:pt>
                <c:pt idx="6">
                  <c:v>EPS fuera de territorio </c:v>
                </c:pt>
              </c:strCache>
            </c:strRef>
          </c:cat>
          <c:val>
            <c:numRef>
              <c:f>Hoja1!$G$4:$G$10</c:f>
              <c:numCache>
                <c:formatCode>General</c:formatCode>
                <c:ptCount val="7"/>
                <c:pt idx="0">
                  <c:v>2</c:v>
                </c:pt>
                <c:pt idx="1">
                  <c:v>2</c:v>
                </c:pt>
                <c:pt idx="2">
                  <c:v>9</c:v>
                </c:pt>
                <c:pt idx="3">
                  <c:v>3</c:v>
                </c:pt>
                <c:pt idx="4">
                  <c:v>26</c:v>
                </c:pt>
                <c:pt idx="5">
                  <c:v>1</c:v>
                </c:pt>
                <c:pt idx="6">
                  <c:v>2</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Lbls>
            <c:dLbl>
              <c:idx val="0"/>
              <c:layout>
                <c:manualLayout>
                  <c:x val="0.10833333333333323"/>
                  <c:y val="7.870370370370370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2.7777777777777676E-2"/>
                  <c:y val="5.5555555555555469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2"/>
              <c:layout>
                <c:manualLayout>
                  <c:x val="-0.31666666666666665"/>
                  <c:y val="-4.6296296296296294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3"/>
              <c:layout>
                <c:manualLayout>
                  <c:x val="-8.0555555555555561E-2"/>
                  <c:y val="-8.333333333333337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O"/>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Hoja1!$F$6:$F$10</c:f>
              <c:strCache>
                <c:ptCount val="5"/>
                <c:pt idx="0">
                  <c:v>U.B.A Belén </c:v>
                </c:pt>
                <c:pt idx="1">
                  <c:v>U.B.A Camilo Torres </c:v>
                </c:pt>
                <c:pt idx="2">
                  <c:v>U.B.A Imágenes diagnósticas </c:v>
                </c:pt>
                <c:pt idx="3">
                  <c:v>U.B.A Principal </c:v>
                </c:pt>
                <c:pt idx="4">
                  <c:v>U.B.A Leticia </c:v>
                </c:pt>
              </c:strCache>
            </c:strRef>
          </c:cat>
          <c:val>
            <c:numRef>
              <c:f>Hoja1!$G$6:$G$10</c:f>
              <c:numCache>
                <c:formatCode>General</c:formatCode>
                <c:ptCount val="5"/>
                <c:pt idx="0">
                  <c:v>296</c:v>
                </c:pt>
                <c:pt idx="1">
                  <c:v>782</c:v>
                </c:pt>
                <c:pt idx="2">
                  <c:v>172</c:v>
                </c:pt>
                <c:pt idx="3">
                  <c:v>999</c:v>
                </c:pt>
                <c:pt idx="4">
                  <c:v>128</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0.34166666666666667"/>
                  <c:y val="-9.2592592592594287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2119444444444442"/>
                      <c:h val="0.18958333333333333"/>
                    </c:manualLayout>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layout>
                <c:manualLayout>
                  <c:x val="0.1999999999999999"/>
                  <c:y val="3.2407407407407406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Hoja1!$F$7:$F$12</c:f>
              <c:strCache>
                <c:ptCount val="6"/>
                <c:pt idx="0">
                  <c:v>Sanitas </c:v>
                </c:pt>
                <c:pt idx="1">
                  <c:v>Asmet Salud </c:v>
                </c:pt>
                <c:pt idx="2">
                  <c:v>A.I.C</c:v>
                </c:pt>
                <c:pt idx="3">
                  <c:v>Nueva EPS </c:v>
                </c:pt>
                <c:pt idx="4">
                  <c:v>Salud Total </c:v>
                </c:pt>
                <c:pt idx="5">
                  <c:v>Otras EPS </c:v>
                </c:pt>
              </c:strCache>
            </c:strRef>
          </c:cat>
          <c:val>
            <c:numRef>
              <c:f>Hoja1!$G$7:$G$12</c:f>
              <c:numCache>
                <c:formatCode>General</c:formatCode>
                <c:ptCount val="6"/>
                <c:pt idx="0">
                  <c:v>1091</c:v>
                </c:pt>
                <c:pt idx="1">
                  <c:v>308</c:v>
                </c:pt>
                <c:pt idx="2">
                  <c:v>259</c:v>
                </c:pt>
                <c:pt idx="3">
                  <c:v>545</c:v>
                </c:pt>
                <c:pt idx="4">
                  <c:v>155</c:v>
                </c:pt>
                <c:pt idx="5">
                  <c:v>19</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AD684ED-305F-420F-899D-B39E7241B19E}" type="datetimeFigureOut">
              <a:rPr lang="es-CO" smtClean="0"/>
              <a:t>16/07/2024</a:t>
            </a:fld>
            <a:endParaRPr lang="es-CO"/>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CO"/>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EF592A2-4F5A-45A4-8CCF-2402054143D1}" type="slidenum">
              <a:rPr lang="es-CO" smtClean="0"/>
              <a:t>‹Nº›</a:t>
            </a:fld>
            <a:endParaRPr lang="es-CO"/>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D684ED-305F-420F-899D-B39E7241B19E}" type="datetimeFigureOut">
              <a:rPr lang="es-CO" smtClean="0"/>
              <a:t>16/07/2024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AD684ED-305F-420F-899D-B39E7241B19E}" type="datetimeFigureOut">
              <a:rPr lang="es-CO" smtClean="0"/>
              <a:t>16/07/2024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16/07/2024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AD684ED-305F-420F-899D-B39E7241B19E}" type="datetimeFigureOut">
              <a:rPr lang="es-CO" smtClean="0"/>
              <a:t>16/07/2024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AD684ED-305F-420F-899D-B39E7241B19E}" type="datetimeFigureOut">
              <a:rPr lang="es-CO" smtClean="0"/>
              <a:t>16/07/2024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D684ED-305F-420F-899D-B39E7241B19E}" type="datetimeFigureOut">
              <a:rPr lang="es-CO" smtClean="0"/>
              <a:t>16/07/2024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16/07/2024</a:t>
            </a:fld>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AD684ED-305F-420F-899D-B39E7241B19E}" type="datetimeFigureOut">
              <a:rPr lang="es-CO" smtClean="0"/>
              <a:t>16/07/2024</a:t>
            </a:fld>
            <a:endParaRPr lang="es-CO"/>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16/07/2024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16/07/2024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AD684ED-305F-420F-899D-B39E7241B19E}" type="datetimeFigureOut">
              <a:rPr lang="es-CO" smtClean="0"/>
              <a:t>16/07/2024</a:t>
            </a:fld>
            <a:endParaRPr lang="es-CO"/>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CO"/>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EF592A2-4F5A-45A4-8CCF-2402054143D1}"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4.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187624" y="836712"/>
            <a:ext cx="6408712" cy="5632311"/>
          </a:xfrm>
          <a:prstGeom prst="rect">
            <a:avLst/>
          </a:prstGeom>
          <a:noFill/>
        </p:spPr>
        <p:txBody>
          <a:bodyPr wrap="square" rtlCol="0">
            <a:spAutoFit/>
          </a:bodyPr>
          <a:lstStyle/>
          <a:p>
            <a:pPr algn="ctr"/>
            <a:r>
              <a:rPr lang="es-CO" sz="4000" b="1" dirty="0" smtClean="0">
                <a:solidFill>
                  <a:schemeClr val="accent1">
                    <a:lumMod val="50000"/>
                  </a:schemeClr>
                </a:solidFill>
                <a:latin typeface="Arial" pitchFamily="34" charset="0"/>
                <a:cs typeface="Arial" pitchFamily="34" charset="0"/>
              </a:rPr>
              <a:t>PQRSDF Y RESULTADO DE ENCUESTAS DE SATISFACCIÓN AL USUARIO</a:t>
            </a:r>
          </a:p>
          <a:p>
            <a:endParaRPr lang="es-CO" sz="4000" dirty="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SEGUNDO TRIMESTRE 2024</a:t>
            </a:r>
          </a:p>
          <a:p>
            <a:endParaRPr lang="es-CO" sz="4000" b="1" dirty="0" smtClean="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 </a:t>
            </a:r>
          </a:p>
        </p:txBody>
      </p:sp>
    </p:spTree>
    <p:extLst>
      <p:ext uri="{BB962C8B-B14F-4D97-AF65-F5344CB8AC3E}">
        <p14:creationId xmlns:p14="http://schemas.microsoft.com/office/powerpoint/2010/main" val="1951188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2215572217"/>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12 CuadroTexto"/>
          <p:cNvSpPr txBox="1"/>
          <p:nvPr/>
        </p:nvSpPr>
        <p:spPr>
          <a:xfrm>
            <a:off x="528631" y="4339845"/>
            <a:ext cx="7092788" cy="2031325"/>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21 reclamos, 15 felicitaciones,  4 quejas, </a:t>
            </a:r>
            <a:r>
              <a:rPr lang="es-CO" dirty="0">
                <a:solidFill>
                  <a:schemeClr val="accent1">
                    <a:lumMod val="50000"/>
                  </a:schemeClr>
                </a:solidFill>
                <a:latin typeface="Arial" pitchFamily="34" charset="0"/>
                <a:cs typeface="Arial" pitchFamily="34" charset="0"/>
              </a:rPr>
              <a:t>4</a:t>
            </a:r>
            <a:r>
              <a:rPr lang="es-CO" dirty="0" smtClean="0">
                <a:solidFill>
                  <a:schemeClr val="accent1">
                    <a:lumMod val="50000"/>
                  </a:schemeClr>
                </a:solidFill>
                <a:latin typeface="Arial" pitchFamily="34" charset="0"/>
                <a:cs typeface="Arial" pitchFamily="34" charset="0"/>
              </a:rPr>
              <a:t> sugerencia y 1 petición. Se identifica mayor motivo de reclamo citación a los pacientes con bastante tiempo de anterioridad, no facturación de cita, no atención en el servicio de ecografía y nutrición, no aplicación de guía de atención en consulta de medicina general, entrega equivocada de resultado de laboratorio, personal de laboratorio hablado de temas no laborales en el momento de la atención </a:t>
            </a:r>
            <a:endParaRPr lang="es-CO"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755576" y="1203422"/>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Tipo de manifestación</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3916134343"/>
              </p:ext>
            </p:extLst>
          </p:nvPr>
        </p:nvGraphicFramePr>
        <p:xfrm>
          <a:off x="2252642" y="1774666"/>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Gráfico 16"/>
          <p:cNvGraphicFramePr>
            <a:graphicFrameLocks/>
          </p:cNvGraphicFramePr>
          <p:nvPr>
            <p:extLst>
              <p:ext uri="{D42A27DB-BD31-4B8C-83A1-F6EECF244321}">
                <p14:modId xmlns:p14="http://schemas.microsoft.com/office/powerpoint/2010/main" val="2657466131"/>
              </p:ext>
            </p:extLst>
          </p:nvPr>
        </p:nvGraphicFramePr>
        <p:xfrm>
          <a:off x="2366683" y="1844823"/>
          <a:ext cx="45720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Gráfico 19"/>
          <p:cNvGraphicFramePr>
            <a:graphicFrameLocks/>
          </p:cNvGraphicFramePr>
          <p:nvPr>
            <p:extLst>
              <p:ext uri="{D42A27DB-BD31-4B8C-83A1-F6EECF244321}">
                <p14:modId xmlns:p14="http://schemas.microsoft.com/office/powerpoint/2010/main" val="2380555632"/>
              </p:ext>
            </p:extLst>
          </p:nvPr>
        </p:nvGraphicFramePr>
        <p:xfrm>
          <a:off x="2138601" y="1667436"/>
          <a:ext cx="4572000" cy="27432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73464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503548" y="4677470"/>
            <a:ext cx="7092788" cy="1323439"/>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La herramienta con mayor demanda para instaurar manifestaciones fue los buzones de sugerencia con 32,  de manera personalizada 9 y a través de la página WEB institucional 4</a:t>
            </a:r>
            <a:endParaRPr lang="es-CO" sz="2000"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755576" y="1145997"/>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Herramienta utilizada</a:t>
            </a:r>
            <a:r>
              <a:rPr lang="es-CO" dirty="0" smtClean="0"/>
              <a:t> </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2354017690"/>
              </p:ext>
            </p:extLst>
          </p:nvPr>
        </p:nvGraphicFramePr>
        <p:xfrm>
          <a:off x="2447365" y="980728"/>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p:cNvGraphicFramePr>
            <a:graphicFrameLocks/>
          </p:cNvGraphicFramePr>
          <p:nvPr>
            <p:extLst>
              <p:ext uri="{D42A27DB-BD31-4B8C-83A1-F6EECF244321}">
                <p14:modId xmlns:p14="http://schemas.microsoft.com/office/powerpoint/2010/main" val="841516780"/>
              </p:ext>
            </p:extLst>
          </p:nvPr>
        </p:nvGraphicFramePr>
        <p:xfrm>
          <a:off x="2250281" y="1782163"/>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1366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2231740" y="360359"/>
            <a:ext cx="4680520"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Sede</a:t>
            </a:r>
            <a:endParaRPr lang="es-CO" sz="2400" b="1"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565374" y="4178817"/>
            <a:ext cx="7272808" cy="1692771"/>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Por afluencia de pacientes la Unidad Básica de Atención con  que presento mayor volumen de manifestaciones fue la Principal con 31, seguida de la U.B.A Camilo Torres con 8, U.B.A Las Américas,  la U.B.A Imágenes Diagnósticas, U.B.A Belén, Brigadas e institución errada cada una con 1</a:t>
            </a:r>
            <a:endParaRPr lang="es-CO" sz="2400" dirty="0">
              <a:solidFill>
                <a:schemeClr val="accent1">
                  <a:lumMod val="50000"/>
                </a:schemeClr>
              </a:solidFill>
              <a:latin typeface="Arial"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396931384"/>
              </p:ext>
            </p:extLst>
          </p:nvPr>
        </p:nvGraphicFramePr>
        <p:xfrm>
          <a:off x="2340260" y="54868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p:cNvGraphicFramePr>
            <a:graphicFrameLocks/>
          </p:cNvGraphicFramePr>
          <p:nvPr>
            <p:extLst>
              <p:ext uri="{D42A27DB-BD31-4B8C-83A1-F6EECF244321}">
                <p14:modId xmlns:p14="http://schemas.microsoft.com/office/powerpoint/2010/main" val="3783020638"/>
              </p:ext>
            </p:extLst>
          </p:nvPr>
        </p:nvGraphicFramePr>
        <p:xfrm>
          <a:off x="2286000" y="1241936"/>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6806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9417"/>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754671" y="476672"/>
            <a:ext cx="5634657"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EAPB</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683568" y="4293096"/>
            <a:ext cx="7200800" cy="923330"/>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manifestaciones es  Sanitas con 26, Nueva EPS con </a:t>
            </a:r>
            <a:r>
              <a:rPr lang="es-CO" dirty="0">
                <a:solidFill>
                  <a:schemeClr val="accent1">
                    <a:lumMod val="50000"/>
                  </a:schemeClr>
                </a:solidFill>
                <a:latin typeface="Arial" pitchFamily="34" charset="0"/>
                <a:cs typeface="Arial" pitchFamily="34" charset="0"/>
              </a:rPr>
              <a:t>9</a:t>
            </a:r>
            <a:r>
              <a:rPr lang="es-CO" dirty="0" smtClean="0">
                <a:solidFill>
                  <a:schemeClr val="accent1">
                    <a:lumMod val="50000"/>
                  </a:schemeClr>
                </a:solidFill>
                <a:latin typeface="Arial" pitchFamily="34" charset="0"/>
                <a:cs typeface="Arial" pitchFamily="34" charset="0"/>
              </a:rPr>
              <a:t>, sigue Salud Total con 3,  la A.I.C, Asmet Salud, EPS fuera del territorio  cada una con 2 y Tolihuila con una.</a:t>
            </a:r>
            <a:endParaRPr lang="es-CO" dirty="0">
              <a:solidFill>
                <a:schemeClr val="accent1">
                  <a:lumMod val="50000"/>
                </a:schemeClr>
              </a:solidFill>
              <a:latin typeface="Arial" pitchFamily="34" charset="0"/>
              <a:cs typeface="Arial" pitchFamily="34" charset="0"/>
            </a:endParaRPr>
          </a:p>
        </p:txBody>
      </p:sp>
      <p:graphicFrame>
        <p:nvGraphicFramePr>
          <p:cNvPr id="12" name="Gráfico 11"/>
          <p:cNvGraphicFramePr>
            <a:graphicFrameLocks/>
          </p:cNvGraphicFramePr>
          <p:nvPr>
            <p:extLst>
              <p:ext uri="{D42A27DB-BD31-4B8C-83A1-F6EECF244321}">
                <p14:modId xmlns:p14="http://schemas.microsoft.com/office/powerpoint/2010/main" val="2564642483"/>
              </p:ext>
            </p:extLst>
          </p:nvPr>
        </p:nvGraphicFramePr>
        <p:xfrm>
          <a:off x="2250281" y="1279923"/>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8884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935596" y="461863"/>
            <a:ext cx="7272808"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ENCUESTAS DE SATRISFACCION AL USUARIO </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827584" y="4354305"/>
            <a:ext cx="7632848" cy="1200329"/>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Se realizaron un total de 2377 encuestas. En los diferentes servicios de la institución, en la U.B.A </a:t>
            </a:r>
            <a:r>
              <a:rPr lang="es-CO" dirty="0">
                <a:solidFill>
                  <a:schemeClr val="accent1">
                    <a:lumMod val="50000"/>
                  </a:schemeClr>
                </a:solidFill>
                <a:latin typeface="Arial" pitchFamily="34" charset="0"/>
                <a:cs typeface="Arial" pitchFamily="34" charset="0"/>
              </a:rPr>
              <a:t>P</a:t>
            </a:r>
            <a:r>
              <a:rPr lang="es-CO" dirty="0" smtClean="0">
                <a:solidFill>
                  <a:schemeClr val="accent1">
                    <a:lumMod val="50000"/>
                  </a:schemeClr>
                </a:solidFill>
                <a:latin typeface="Arial" pitchFamily="34" charset="0"/>
                <a:cs typeface="Arial" pitchFamily="34" charset="0"/>
              </a:rPr>
              <a:t>rincipal 999 encuestas</a:t>
            </a:r>
            <a:r>
              <a:rPr lang="es-CO" dirty="0">
                <a:solidFill>
                  <a:schemeClr val="accent1">
                    <a:lumMod val="50000"/>
                  </a:schemeClr>
                </a:solidFill>
                <a:latin typeface="Arial" pitchFamily="34" charset="0"/>
                <a:cs typeface="Arial" pitchFamily="34" charset="0"/>
              </a:rPr>
              <a:t>, en la U.B.A </a:t>
            </a:r>
            <a:r>
              <a:rPr lang="es-CO" dirty="0" smtClean="0">
                <a:solidFill>
                  <a:schemeClr val="accent1">
                    <a:lumMod val="50000"/>
                  </a:schemeClr>
                </a:solidFill>
                <a:latin typeface="Arial" pitchFamily="34" charset="0"/>
                <a:cs typeface="Arial" pitchFamily="34" charset="0"/>
              </a:rPr>
              <a:t>Camilo Torres 782, en la U.B.A Belén 296, en la U.B.A Santa Leticia Moscopán 128 encuestas y en la U.B.A Imágenes diagnósticas 172 encuestas.</a:t>
            </a:r>
            <a:endParaRPr lang="es-CO" dirty="0">
              <a:solidFill>
                <a:schemeClr val="accent1">
                  <a:lumMod val="50000"/>
                </a:schemeClr>
              </a:solidFill>
              <a:latin typeface="Arial" pitchFamily="34" charset="0"/>
              <a:cs typeface="Arial" pitchFamily="34" charset="0"/>
            </a:endParaRPr>
          </a:p>
        </p:txBody>
      </p:sp>
      <p:graphicFrame>
        <p:nvGraphicFramePr>
          <p:cNvPr id="14" name="Gráfico 13"/>
          <p:cNvGraphicFramePr>
            <a:graphicFrameLocks/>
          </p:cNvGraphicFramePr>
          <p:nvPr>
            <p:extLst>
              <p:ext uri="{D42A27DB-BD31-4B8C-83A1-F6EECF244321}">
                <p14:modId xmlns:p14="http://schemas.microsoft.com/office/powerpoint/2010/main" val="1047807467"/>
              </p:ext>
            </p:extLst>
          </p:nvPr>
        </p:nvGraphicFramePr>
        <p:xfrm>
          <a:off x="2214562" y="1451546"/>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987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340768"/>
            <a:ext cx="2448272" cy="2287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ENCUESTAS APLICADAS POR EAPB</a:t>
            </a:r>
            <a:endParaRPr lang="es-CO" sz="2400" b="1" dirty="0">
              <a:solidFill>
                <a:schemeClr val="accent1">
                  <a:lumMod val="50000"/>
                </a:schemeClr>
              </a:solidFill>
              <a:latin typeface="Arial" pitchFamily="34" charset="0"/>
              <a:cs typeface="Arial" pitchFamily="34" charset="0"/>
            </a:endParaRPr>
          </a:p>
        </p:txBody>
      </p:sp>
      <p:sp>
        <p:nvSpPr>
          <p:cNvPr id="12" name="11 CuadroTexto"/>
          <p:cNvSpPr txBox="1"/>
          <p:nvPr/>
        </p:nvSpPr>
        <p:spPr>
          <a:xfrm>
            <a:off x="951370" y="4653136"/>
            <a:ext cx="6860990" cy="1200329"/>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encuestas es Sanitas con 1091, sigue Nueva EPS 545, luego Asmet Salud con 308,  A.I.C 259, Salud Total con 155 y Otras EAPB con 19 encuestas </a:t>
            </a:r>
          </a:p>
          <a:p>
            <a:pPr algn="just"/>
            <a:endParaRPr lang="es-CO" dirty="0">
              <a:solidFill>
                <a:schemeClr val="accent1">
                  <a:lumMod val="50000"/>
                </a:schemeClr>
              </a:solidFill>
              <a:latin typeface="Arial" pitchFamily="34" charset="0"/>
              <a:cs typeface="Arial" pitchFamily="34" charset="0"/>
            </a:endParaRPr>
          </a:p>
        </p:txBody>
      </p:sp>
      <p:graphicFrame>
        <p:nvGraphicFramePr>
          <p:cNvPr id="14" name="Gráfico 13"/>
          <p:cNvGraphicFramePr>
            <a:graphicFrameLocks/>
          </p:cNvGraphicFramePr>
          <p:nvPr>
            <p:extLst>
              <p:ext uri="{D42A27DB-BD31-4B8C-83A1-F6EECF244321}">
                <p14:modId xmlns:p14="http://schemas.microsoft.com/office/powerpoint/2010/main" val="2072581325"/>
              </p:ext>
            </p:extLst>
          </p:nvPr>
        </p:nvGraphicFramePr>
        <p:xfrm>
          <a:off x="1350085" y="1166619"/>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424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Consolidado Resolución 256 de 2016</a:t>
            </a:r>
            <a:endParaRPr lang="es-CO" sz="2400" b="1" dirty="0">
              <a:solidFill>
                <a:schemeClr val="accent1">
                  <a:lumMod val="50000"/>
                </a:schemeClr>
              </a:solidFill>
              <a:latin typeface="Arial" pitchFamily="34" charset="0"/>
              <a:cs typeface="Arial"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3527743712"/>
              </p:ext>
            </p:extLst>
          </p:nvPr>
        </p:nvGraphicFramePr>
        <p:xfrm>
          <a:off x="1187623" y="2276872"/>
          <a:ext cx="6696745" cy="2483706"/>
        </p:xfrm>
        <a:graphic>
          <a:graphicData uri="http://schemas.openxmlformats.org/drawingml/2006/table">
            <a:tbl>
              <a:tblPr>
                <a:tableStyleId>{69CF1AB2-1976-4502-BF36-3FF5EA218861}</a:tableStyleId>
              </a:tblPr>
              <a:tblGrid>
                <a:gridCol w="1641359"/>
                <a:gridCol w="934950"/>
                <a:gridCol w="433464"/>
                <a:gridCol w="376222"/>
                <a:gridCol w="601955"/>
                <a:gridCol w="451466"/>
                <a:gridCol w="526710"/>
                <a:gridCol w="422060"/>
                <a:gridCol w="461844"/>
                <a:gridCol w="395249"/>
                <a:gridCol w="451466"/>
              </a:tblGrid>
              <a:tr h="410618">
                <a:tc gridSpan="2">
                  <a:txBody>
                    <a:bodyPr/>
                    <a:lstStyle/>
                    <a:p>
                      <a:pPr algn="ctr" fontAlgn="b"/>
                      <a:r>
                        <a:rPr lang="es-CO" sz="900" u="none" strike="noStrike" dirty="0">
                          <a:effectLst/>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gridSpan="2">
                  <a:txBody>
                    <a:bodyPr/>
                    <a:lstStyle/>
                    <a:p>
                      <a:pPr algn="ctr" fontAlgn="b"/>
                      <a:r>
                        <a:rPr lang="es-CO" sz="900" u="none" strike="noStrike" baseline="0" dirty="0" smtClean="0">
                          <a:effectLst/>
                        </a:rPr>
                        <a:t>ABRIL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0" i="0" u="none" strike="noStrike" dirty="0" smtClean="0">
                          <a:solidFill>
                            <a:schemeClr val="dk1"/>
                          </a:solidFill>
                          <a:effectLst/>
                          <a:latin typeface="+mn-lt"/>
                          <a:cs typeface="+mn-cs"/>
                        </a:rPr>
                        <a:t>MAYO</a:t>
                      </a:r>
                      <a:r>
                        <a:rPr lang="es-CO" sz="900" b="0" i="0" u="none" strike="noStrike" baseline="0" dirty="0" smtClean="0">
                          <a:solidFill>
                            <a:schemeClr val="dk1"/>
                          </a:solidFill>
                          <a:effectLst/>
                          <a:latin typeface="+mn-lt"/>
                          <a:cs typeface="+mn-cs"/>
                        </a:rPr>
                        <a:t> </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u="none" strike="noStrike" dirty="0" smtClean="0">
                          <a:effectLst/>
                        </a:rPr>
                        <a:t>JUNIO </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r>
              <a:tr h="1092026">
                <a:tc>
                  <a:txBody>
                    <a:bodyPr/>
                    <a:lstStyle/>
                    <a:p>
                      <a:pPr algn="just" fontAlgn="auto"/>
                      <a:r>
                        <a:rPr lang="es-CO" sz="900" u="none" strike="noStrike" dirty="0">
                          <a:effectLst/>
                        </a:rPr>
                        <a:t>Número de usuarios que respondieron “muy buena” o “buena” a la pregunta: ¿cómo calificaría su experiencia global respecto a los servicios de salud que ha recibido a través de su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smtClean="0">
                          <a:effectLst/>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tx1"/>
                          </a:solidFill>
                          <a:effectLst/>
                          <a:latin typeface="Arial" pitchFamily="34" charset="0"/>
                          <a:cs typeface="Arial" pitchFamily="34" charset="0"/>
                        </a:rPr>
                        <a:t>520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525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99%</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1130</a:t>
                      </a:r>
                      <a:endParaRPr lang="es-CO" sz="900" u="none" strike="noStrike" dirty="0" smtClean="0">
                        <a:solidFill>
                          <a:schemeClr val="tx1"/>
                        </a:solidFill>
                        <a:effectLst/>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1140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99%</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703</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712</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99%</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r>
              <a:tr h="873621">
                <a:tc>
                  <a:txBody>
                    <a:bodyPr/>
                    <a:lstStyle/>
                    <a:p>
                      <a:pPr algn="just" fontAlgn="auto"/>
                      <a:r>
                        <a:rPr lang="es-CO" sz="900" u="none" strike="noStrike" dirty="0">
                          <a:effectLst/>
                        </a:rPr>
                        <a:t>Número de usuarios que respondieron “definitivamente sí” o “probablemente sí” a la pregunta:” ¿recomendaría a sus familiares y amigos esta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a:effectLst/>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tx1"/>
                          </a:solidFill>
                          <a:effectLst/>
                          <a:latin typeface="Arial" pitchFamily="34" charset="0"/>
                          <a:cs typeface="Arial" pitchFamily="34" charset="0"/>
                        </a:rPr>
                        <a:t>520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525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99%</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1138</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1140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710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712</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r>
            </a:tbl>
          </a:graphicData>
        </a:graphic>
      </p:graphicFrame>
    </p:spTree>
    <p:extLst>
      <p:ext uri="{BB962C8B-B14F-4D97-AF65-F5344CB8AC3E}">
        <p14:creationId xmlns:p14="http://schemas.microsoft.com/office/powerpoint/2010/main" val="2039412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2195736" y="1628800"/>
            <a:ext cx="5400600" cy="2123658"/>
          </a:xfrm>
          <a:prstGeom prst="rect">
            <a:avLst/>
          </a:prstGeom>
          <a:noFill/>
        </p:spPr>
        <p:txBody>
          <a:bodyPr wrap="square" rtlCol="0">
            <a:spAutoFit/>
          </a:bodyPr>
          <a:lstStyle/>
          <a:p>
            <a:pPr algn="ctr"/>
            <a:r>
              <a:rPr lang="es-CO" sz="6600" dirty="0" smtClean="0">
                <a:solidFill>
                  <a:schemeClr val="accent1">
                    <a:lumMod val="50000"/>
                  </a:schemeClr>
                </a:solidFill>
                <a:latin typeface="Arial" pitchFamily="34" charset="0"/>
                <a:cs typeface="Arial" pitchFamily="34" charset="0"/>
              </a:rPr>
              <a:t>Gracias por su atención</a:t>
            </a:r>
            <a:endParaRPr lang="es-CO" sz="6600"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024349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1835</TotalTime>
  <Words>444</Words>
  <Application>Microsoft Office PowerPoint</Application>
  <PresentationFormat>Presentación en pantalla (4:3)</PresentationFormat>
  <Paragraphs>50</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Century Gothic</vt:lpstr>
      <vt:lpstr>Wingdings 2</vt:lpstr>
      <vt:lpstr>Austin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SIAU E.S.E SAN SEBASTIAN</dc:creator>
  <cp:lastModifiedBy>SIAU E.S.E SAN SEBASTIAN</cp:lastModifiedBy>
  <cp:revision>108</cp:revision>
  <cp:lastPrinted>2021-04-29T17:32:49Z</cp:lastPrinted>
  <dcterms:created xsi:type="dcterms:W3CDTF">2019-07-30T13:40:40Z</dcterms:created>
  <dcterms:modified xsi:type="dcterms:W3CDTF">2024-07-16T12:26:47Z</dcterms:modified>
</cp:coreProperties>
</file>