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6399825021871"/>
                      <c:h val="0.20562518226888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1666666666666657"/>
                  <c:y val="2.31481481481481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8888888888888891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Hoja1!$F$5:$F$9</c:f>
              <c:strCache>
                <c:ptCount val="5"/>
                <c:pt idx="0">
                  <c:v>Felicitación </c:v>
                </c:pt>
                <c:pt idx="1">
                  <c:v>Petición</c:v>
                </c:pt>
                <c:pt idx="2">
                  <c:v>Queja</c:v>
                </c:pt>
                <c:pt idx="3">
                  <c:v>Reclamo</c:v>
                </c:pt>
                <c:pt idx="4">
                  <c:v>Sugerencia</c:v>
                </c:pt>
              </c:strCache>
            </c:strRef>
          </c:cat>
          <c:val>
            <c:numRef>
              <c:f>Hoja1!$G$5:$G$9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6</c:v>
                </c:pt>
                <c:pt idx="3">
                  <c:v>25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4166677602799655"/>
                  <c:y val="-2.77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67360017497812"/>
                      <c:h val="0.20562518226888304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Hoja1!$G$5:$G$9</c:f>
              <c:strCache>
                <c:ptCount val="5"/>
                <c:pt idx="0">
                  <c:v>Buzón de sugerencias </c:v>
                </c:pt>
                <c:pt idx="1">
                  <c:v>Correo electrónico</c:v>
                </c:pt>
                <c:pt idx="2">
                  <c:v>Página WEB</c:v>
                </c:pt>
                <c:pt idx="3">
                  <c:v>Personalizada</c:v>
                </c:pt>
                <c:pt idx="4">
                  <c:v>Ventanilla Única</c:v>
                </c:pt>
              </c:strCache>
            </c:strRef>
          </c:cat>
          <c:val>
            <c:numRef>
              <c:f>Hoja1!$H$5:$H$9</c:f>
              <c:numCache>
                <c:formatCode>General</c:formatCode>
                <c:ptCount val="5"/>
                <c:pt idx="0">
                  <c:v>18</c:v>
                </c:pt>
                <c:pt idx="1">
                  <c:v>1</c:v>
                </c:pt>
                <c:pt idx="2">
                  <c:v>7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3611111111111"/>
                      <c:h val="0.26953703703703702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0833333333333334"/>
                  <c:y val="9.259259259259258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00000000000002"/>
                      <c:h val="0.20562518226888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Hoja1!$E$4:$E$7</c:f>
              <c:strCache>
                <c:ptCount val="4"/>
                <c:pt idx="0">
                  <c:v>Institución errada </c:v>
                </c:pt>
                <c:pt idx="1">
                  <c:v>U.B.A Camilo Torres</c:v>
                </c:pt>
                <c:pt idx="2">
                  <c:v>U.B.A Principal</c:v>
                </c:pt>
                <c:pt idx="3">
                  <c:v>U.B.A Rayos X</c:v>
                </c:pt>
              </c:strCache>
            </c:strRef>
          </c:cat>
          <c:val>
            <c:numRef>
              <c:f>Hoja1!$F$4:$F$7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24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3254999781455637E-2"/>
                  <c:y val="9.72222222222221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7341062351211"/>
                      <c:h val="0.20562518226888304"/>
                    </c:manualLayout>
                  </c15:layout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Hoja1!$F$5:$F$12</c:f>
              <c:strCache>
                <c:ptCount val="8"/>
                <c:pt idx="0">
                  <c:v>A.I.C</c:v>
                </c:pt>
                <c:pt idx="1">
                  <c:v>Anónimo</c:v>
                </c:pt>
                <c:pt idx="2">
                  <c:v>Asmet Salud</c:v>
                </c:pt>
                <c:pt idx="3">
                  <c:v>Nueva EPS </c:v>
                </c:pt>
                <c:pt idx="4">
                  <c:v>Salud Total </c:v>
                </c:pt>
                <c:pt idx="5">
                  <c:v>Sanitas </c:v>
                </c:pt>
                <c:pt idx="6">
                  <c:v>Tolihuila</c:v>
                </c:pt>
                <c:pt idx="7">
                  <c:v>EPS Fuera del territorio </c:v>
                </c:pt>
              </c:strCache>
            </c:strRef>
          </c:cat>
          <c:val>
            <c:numRef>
              <c:f>Hoja1!$G$5:$G$12</c:f>
              <c:numCache>
                <c:formatCode>General</c:formatCode>
                <c:ptCount val="8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10</c:v>
                </c:pt>
                <c:pt idx="4">
                  <c:v>2</c:v>
                </c:pt>
                <c:pt idx="5">
                  <c:v>9</c:v>
                </c:pt>
                <c:pt idx="6">
                  <c:v>1</c:v>
                </c:pt>
                <c:pt idx="7">
                  <c:v>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277777777777778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00000000000007"/>
                      <c:h val="0.20562518226888304"/>
                    </c:manualLayout>
                  </c15:layout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1666666666663"/>
                      <c:h val="0.2695370370370370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1.1111111111111112E-2"/>
                  <c:y val="6.4814814814814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50000000000002"/>
                      <c:h val="0.20562518226888304"/>
                    </c:manualLayout>
                  </c15:layout>
                </c:ext>
              </c:extLst>
            </c:dLbl>
            <c:dLbl>
              <c:idx val="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33333333333333"/>
                      <c:h val="0.20562518226888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Hoja1!$H$4:$H$8</c:f>
              <c:strCache>
                <c:ptCount val="5"/>
                <c:pt idx="0">
                  <c:v>U.B.A Principal </c:v>
                </c:pt>
                <c:pt idx="1">
                  <c:v>U.B.A Belén</c:v>
                </c:pt>
                <c:pt idx="2">
                  <c:v>U.B.A Camilo Torres</c:v>
                </c:pt>
                <c:pt idx="3">
                  <c:v>U.B.A Leticia</c:v>
                </c:pt>
                <c:pt idx="4">
                  <c:v>U.B.A Rayos X</c:v>
                </c:pt>
              </c:strCache>
            </c:strRef>
          </c:cat>
          <c:val>
            <c:numRef>
              <c:f>Hoja1!$I$4:$I$8</c:f>
              <c:numCache>
                <c:formatCode>General</c:formatCode>
                <c:ptCount val="5"/>
                <c:pt idx="0">
                  <c:v>1221</c:v>
                </c:pt>
                <c:pt idx="1">
                  <c:v>446</c:v>
                </c:pt>
                <c:pt idx="2">
                  <c:v>640</c:v>
                </c:pt>
                <c:pt idx="3">
                  <c:v>227</c:v>
                </c:pt>
                <c:pt idx="4">
                  <c:v>277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Hoja1!$H$9:$H$14</c:f>
              <c:strCache>
                <c:ptCount val="6"/>
                <c:pt idx="0">
                  <c:v>Asmet Salud</c:v>
                </c:pt>
                <c:pt idx="1">
                  <c:v>A.I.C</c:v>
                </c:pt>
                <c:pt idx="2">
                  <c:v>Sanitas</c:v>
                </c:pt>
                <c:pt idx="3">
                  <c:v>Nueva EPS </c:v>
                </c:pt>
                <c:pt idx="4">
                  <c:v>Salud Total </c:v>
                </c:pt>
                <c:pt idx="5">
                  <c:v>Otras EAPB</c:v>
                </c:pt>
              </c:strCache>
            </c:strRef>
          </c:cat>
          <c:val>
            <c:numRef>
              <c:f>Hoja1!$I$9:$I$14</c:f>
              <c:numCache>
                <c:formatCode>General</c:formatCode>
                <c:ptCount val="6"/>
                <c:pt idx="0">
                  <c:v>435</c:v>
                </c:pt>
                <c:pt idx="1">
                  <c:v>284</c:v>
                </c:pt>
                <c:pt idx="2">
                  <c:v>1346</c:v>
                </c:pt>
                <c:pt idx="3">
                  <c:v>573</c:v>
                </c:pt>
                <c:pt idx="4">
                  <c:v>139</c:v>
                </c:pt>
                <c:pt idx="5">
                  <c:v>34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30/04/2024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PRIMER TRIMESTRE </a:t>
            </a: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2024</a:t>
            </a:r>
            <a:endParaRPr lang="es-CO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s-CO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595888"/>
            <a:ext cx="70927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reclamos,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quejas,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felicitaciones, 1 sugerencia. Se identifica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mayor motivo de reclamo dificultad para acceder al servicio de asignación de citas, reclamo direccionado a institución errónea, demora en la atención del servicio de ecografías, no atención en el servicio de higiene oral, odontología 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20342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134343"/>
              </p:ext>
            </p:extLst>
          </p:nvPr>
        </p:nvGraphicFramePr>
        <p:xfrm>
          <a:off x="2252642" y="17746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466131"/>
              </p:ext>
            </p:extLst>
          </p:nvPr>
        </p:nvGraphicFramePr>
        <p:xfrm>
          <a:off x="2366683" y="184482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599944"/>
              </p:ext>
            </p:extLst>
          </p:nvPr>
        </p:nvGraphicFramePr>
        <p:xfrm>
          <a:off x="1822739" y="152598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buzones de sugerencia con 18,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página WEB con un total de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manera personalizada,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través del correo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electrónico 1 y ventanilla única 2.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017690"/>
              </p:ext>
            </p:extLst>
          </p:nvPr>
        </p:nvGraphicFramePr>
        <p:xfrm>
          <a:off x="2447365" y="9807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413394"/>
              </p:ext>
            </p:extLst>
          </p:nvPr>
        </p:nvGraphicFramePr>
        <p:xfrm>
          <a:off x="2188163" y="17893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seguida de la U.B.A Camilo Torres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6, 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U.B.A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Rayos X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sin U.B.A 5.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31384"/>
              </p:ext>
            </p:extLst>
          </p:nvPr>
        </p:nvGraphicFramePr>
        <p:xfrm>
          <a:off x="2340260" y="5486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824734"/>
              </p:ext>
            </p:extLst>
          </p:nvPr>
        </p:nvGraphicFramePr>
        <p:xfrm>
          <a:off x="2177988" y="13236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10, sigue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Sanitas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9, EPS fuera del territorio 7,  A.I.C 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Anónimo,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 Salud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Tolihuila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cada una con una.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076035"/>
              </p:ext>
            </p:extLst>
          </p:nvPr>
        </p:nvGraphicFramePr>
        <p:xfrm>
          <a:off x="2271628" y="1302131"/>
          <a:ext cx="49646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2811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1221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640,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446,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227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y en la U.B.A Rayos X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277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719163"/>
              </p:ext>
            </p:extLst>
          </p:nvPr>
        </p:nvGraphicFramePr>
        <p:xfrm>
          <a:off x="2286000" y="146118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encuestas es Sanitas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1346,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sigue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573, luego Asmet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435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284,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 Total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139,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Tolihuila con 65 y Otras EAPB con 11 encuestas 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494305"/>
              </p:ext>
            </p:extLst>
          </p:nvPr>
        </p:nvGraphicFramePr>
        <p:xfrm>
          <a:off x="1259632" y="14171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8819"/>
              </p:ext>
            </p:extLst>
          </p:nvPr>
        </p:nvGraphicFramePr>
        <p:xfrm>
          <a:off x="1187623" y="2276872"/>
          <a:ext cx="6696745" cy="248370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baseline="0" dirty="0" smtClean="0">
                          <a:effectLst/>
                        </a:rPr>
                        <a:t>ENERO 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 smtClean="0">
                          <a:effectLst/>
                        </a:rPr>
                        <a:t>FEBRERO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 smtClean="0">
                          <a:effectLst/>
                        </a:rPr>
                        <a:t>MARZO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 smtClean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656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683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96%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1273</a:t>
                      </a:r>
                      <a:endParaRPr lang="es-CO" sz="900" u="none" strike="noStrike" dirty="0" smtClean="0">
                        <a:effectLst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1283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838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846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680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683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1279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1283</a:t>
                      </a:r>
                      <a:endParaRPr lang="es-CO" sz="9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845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846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1719</TotalTime>
  <Words>454</Words>
  <Application>Microsoft Office PowerPoint</Application>
  <PresentationFormat>Presentación en pantalla (4:3)</PresentationFormat>
  <Paragraphs>83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97</cp:revision>
  <cp:lastPrinted>2021-04-29T17:32:49Z</cp:lastPrinted>
  <dcterms:created xsi:type="dcterms:W3CDTF">2019-07-30T13:40:40Z</dcterms:created>
  <dcterms:modified xsi:type="dcterms:W3CDTF">2024-04-30T14:59:16Z</dcterms:modified>
</cp:coreProperties>
</file>