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4" r:id="rId4"/>
    <p:sldId id="258" r:id="rId5"/>
    <p:sldId id="259" r:id="rId6"/>
    <p:sldId id="260" r:id="rId7"/>
    <p:sldId id="261" r:id="rId8"/>
    <p:sldId id="263" r:id="rId9"/>
    <p:sldId id="262" r:id="rId10"/>
  </p:sldIdLst>
  <p:sldSz cx="9144000" cy="6858000" type="screen4x3"/>
  <p:notesSz cx="7099300" cy="10234613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1092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Libro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Libro2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Libro1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Libro3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Libro4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Libro1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Libro1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Hoja1!$F$4:$F$7</c:f>
              <c:strCache>
                <c:ptCount val="4"/>
                <c:pt idx="0">
                  <c:v>Felicitaciones</c:v>
                </c:pt>
                <c:pt idx="1">
                  <c:v>Petición</c:v>
                </c:pt>
                <c:pt idx="2">
                  <c:v>Queja</c:v>
                </c:pt>
                <c:pt idx="3">
                  <c:v>Reclamo</c:v>
                </c:pt>
              </c:strCache>
            </c:strRef>
          </c:cat>
          <c:val>
            <c:numRef>
              <c:f>Hoja1!$G$4:$G$7</c:f>
              <c:numCache>
                <c:formatCode>General</c:formatCode>
                <c:ptCount val="4"/>
                <c:pt idx="0">
                  <c:v>6</c:v>
                </c:pt>
                <c:pt idx="1">
                  <c:v>3</c:v>
                </c:pt>
                <c:pt idx="2">
                  <c:v>5</c:v>
                </c:pt>
                <c:pt idx="3">
                  <c:v>17</c:v>
                </c:pt>
              </c:numCache>
            </c:numRef>
          </c:val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3"/>
              <c:layout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219444444444443"/>
                      <c:h val="0.18409740449110529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Hoja1!$E$5:$E$8</c:f>
              <c:strCache>
                <c:ptCount val="4"/>
                <c:pt idx="0">
                  <c:v>Buzón de sugerencias</c:v>
                </c:pt>
                <c:pt idx="1">
                  <c:v>Correo electrónico</c:v>
                </c:pt>
                <c:pt idx="2">
                  <c:v>Página WEB </c:v>
                </c:pt>
                <c:pt idx="3">
                  <c:v>Personalizada </c:v>
                </c:pt>
              </c:strCache>
            </c:strRef>
          </c:cat>
          <c:val>
            <c:numRef>
              <c:f>Hoja1!$F$5:$F$8</c:f>
              <c:numCache>
                <c:formatCode>General</c:formatCode>
                <c:ptCount val="4"/>
                <c:pt idx="0">
                  <c:v>11</c:v>
                </c:pt>
                <c:pt idx="1">
                  <c:v>1</c:v>
                </c:pt>
                <c:pt idx="2">
                  <c:v>12</c:v>
                </c:pt>
                <c:pt idx="3">
                  <c:v>7</c:v>
                </c:pt>
              </c:numCache>
            </c:numRef>
          </c:val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9.4444444444444442E-2"/>
                  <c:y val="1.388888888888888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-0.17499999999999999"/>
                  <c:y val="-9.2592592592592587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5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Hoja1!$D$3:$D$8</c:f>
              <c:strCache>
                <c:ptCount val="6"/>
                <c:pt idx="0">
                  <c:v>U.B.A Belén </c:v>
                </c:pt>
                <c:pt idx="1">
                  <c:v>Brigada</c:v>
                </c:pt>
                <c:pt idx="2">
                  <c:v>U.B.A Camilo Torres</c:v>
                </c:pt>
                <c:pt idx="3">
                  <c:v>U.B.A Principal</c:v>
                </c:pt>
                <c:pt idx="4">
                  <c:v>U.B.A Rayos X</c:v>
                </c:pt>
                <c:pt idx="5">
                  <c:v>Sin punto de atención</c:v>
                </c:pt>
              </c:strCache>
            </c:strRef>
          </c:cat>
          <c:val>
            <c:numRef>
              <c:f>Hoja1!$E$3:$E$8</c:f>
              <c:numCache>
                <c:formatCode>General</c:formatCode>
                <c:ptCount val="6"/>
                <c:pt idx="0">
                  <c:v>1</c:v>
                </c:pt>
                <c:pt idx="1">
                  <c:v>1</c:v>
                </c:pt>
                <c:pt idx="2">
                  <c:v>9</c:v>
                </c:pt>
                <c:pt idx="3">
                  <c:v>11</c:v>
                </c:pt>
                <c:pt idx="4">
                  <c:v>1</c:v>
                </c:pt>
                <c:pt idx="5">
                  <c:v>8</c:v>
                </c:pt>
              </c:numCache>
            </c:numRef>
          </c:val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5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Hoja1!$F$3:$F$7</c:f>
              <c:strCache>
                <c:ptCount val="5"/>
                <c:pt idx="0">
                  <c:v>A.I.C</c:v>
                </c:pt>
                <c:pt idx="1">
                  <c:v>Nueva EPS </c:v>
                </c:pt>
                <c:pt idx="2">
                  <c:v>Salud Total</c:v>
                </c:pt>
                <c:pt idx="3">
                  <c:v>Sanitas</c:v>
                </c:pt>
                <c:pt idx="4">
                  <c:v>Otras EAPB fuera del territorio </c:v>
                </c:pt>
              </c:strCache>
            </c:strRef>
          </c:cat>
          <c:val>
            <c:numRef>
              <c:f>Hoja1!$G$3:$G$7</c:f>
              <c:numCache>
                <c:formatCode>General</c:formatCode>
                <c:ptCount val="5"/>
                <c:pt idx="0">
                  <c:v>2</c:v>
                </c:pt>
                <c:pt idx="1">
                  <c:v>7</c:v>
                </c:pt>
                <c:pt idx="2">
                  <c:v>1</c:v>
                </c:pt>
                <c:pt idx="3">
                  <c:v>13</c:v>
                </c:pt>
                <c:pt idx="4">
                  <c:v>8</c:v>
                </c:pt>
              </c:numCache>
            </c:numRef>
          </c:val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5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Hoja1!$F$4:$F$8</c:f>
              <c:strCache>
                <c:ptCount val="5"/>
                <c:pt idx="0">
                  <c:v>U.B.A Principal </c:v>
                </c:pt>
                <c:pt idx="1">
                  <c:v>U.B.A Belén </c:v>
                </c:pt>
                <c:pt idx="2">
                  <c:v>U.B.A Camilo Torres </c:v>
                </c:pt>
                <c:pt idx="3">
                  <c:v>U.B.A Rayos X </c:v>
                </c:pt>
                <c:pt idx="4">
                  <c:v>U.B.A Leticia </c:v>
                </c:pt>
              </c:strCache>
            </c:strRef>
          </c:cat>
          <c:val>
            <c:numRef>
              <c:f>Hoja1!$G$4:$G$8</c:f>
              <c:numCache>
                <c:formatCode>General</c:formatCode>
                <c:ptCount val="5"/>
                <c:pt idx="0">
                  <c:v>1062</c:v>
                </c:pt>
                <c:pt idx="1">
                  <c:v>164</c:v>
                </c:pt>
                <c:pt idx="2">
                  <c:v>24</c:v>
                </c:pt>
                <c:pt idx="3">
                  <c:v>544</c:v>
                </c:pt>
                <c:pt idx="4">
                  <c:v>15</c:v>
                </c:pt>
              </c:numCache>
            </c:numRef>
          </c:val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5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Hoja1!$C$3:$C$8</c:f>
              <c:strCache>
                <c:ptCount val="6"/>
                <c:pt idx="0">
                  <c:v>Asmet salud</c:v>
                </c:pt>
                <c:pt idx="1">
                  <c:v>A.I.C</c:v>
                </c:pt>
                <c:pt idx="2">
                  <c:v>Nueva EPS </c:v>
                </c:pt>
                <c:pt idx="3">
                  <c:v>Salud Total </c:v>
                </c:pt>
                <c:pt idx="4">
                  <c:v>Sanitas</c:v>
                </c:pt>
                <c:pt idx="5">
                  <c:v>Otras EAPB </c:v>
                </c:pt>
              </c:strCache>
            </c:strRef>
          </c:cat>
          <c:val>
            <c:numRef>
              <c:f>Hoja1!$D$3:$D$8</c:f>
              <c:numCache>
                <c:formatCode>General</c:formatCode>
                <c:ptCount val="6"/>
                <c:pt idx="0">
                  <c:v>201</c:v>
                </c:pt>
                <c:pt idx="1">
                  <c:v>132</c:v>
                </c:pt>
                <c:pt idx="2">
                  <c:v>390</c:v>
                </c:pt>
                <c:pt idx="3">
                  <c:v>121</c:v>
                </c:pt>
                <c:pt idx="4">
                  <c:v>910</c:v>
                </c:pt>
                <c:pt idx="5">
                  <c:v>55</c:v>
                </c:pt>
              </c:numCache>
            </c:numRef>
          </c:val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6AD684ED-305F-420F-899D-B39E7241B19E}" type="datetimeFigureOut">
              <a:rPr lang="es-CO" smtClean="0"/>
              <a:t>20/02/2024</a:t>
            </a:fld>
            <a:endParaRPr lang="es-CO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FEF592A2-4F5A-45A4-8CCF-2402054143D1}" type="slidenum">
              <a:rPr lang="es-CO" smtClean="0"/>
              <a:t>‹Nº›</a:t>
            </a:fld>
            <a:endParaRPr lang="es-CO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684ED-305F-420F-899D-B39E7241B19E}" type="datetimeFigureOut">
              <a:rPr lang="es-CO" smtClean="0"/>
              <a:t>20/02/2024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592A2-4F5A-45A4-8CCF-2402054143D1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684ED-305F-420F-899D-B39E7241B19E}" type="datetimeFigureOut">
              <a:rPr lang="es-CO" smtClean="0"/>
              <a:t>20/02/2024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592A2-4F5A-45A4-8CCF-2402054143D1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684ED-305F-420F-899D-B39E7241B19E}" type="datetimeFigureOut">
              <a:rPr lang="es-CO" smtClean="0"/>
              <a:t>20/02/2024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592A2-4F5A-45A4-8CCF-2402054143D1}" type="slidenum">
              <a:rPr lang="es-CO" smtClean="0"/>
              <a:t>‹Nº›</a:t>
            </a:fld>
            <a:endParaRPr lang="es-CO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684ED-305F-420F-899D-B39E7241B19E}" type="datetimeFigureOut">
              <a:rPr lang="es-CO" smtClean="0"/>
              <a:t>20/02/2024</a:t>
            </a:fld>
            <a:endParaRPr lang="es-C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592A2-4F5A-45A4-8CCF-2402054143D1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684ED-305F-420F-899D-B39E7241B19E}" type="datetimeFigureOut">
              <a:rPr lang="es-CO" smtClean="0"/>
              <a:t>20/02/2024</a:t>
            </a:fld>
            <a:endParaRPr lang="es-C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592A2-4F5A-45A4-8CCF-2402054143D1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684ED-305F-420F-899D-B39E7241B19E}" type="datetimeFigureOut">
              <a:rPr lang="es-CO" smtClean="0"/>
              <a:t>20/02/2024</a:t>
            </a:fld>
            <a:endParaRPr lang="es-C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592A2-4F5A-45A4-8CCF-2402054143D1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684ED-305F-420F-899D-B39E7241B19E}" type="datetimeFigureOut">
              <a:rPr lang="es-CO" smtClean="0"/>
              <a:t>20/02/2024</a:t>
            </a:fld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592A2-4F5A-45A4-8CCF-2402054143D1}" type="slidenum">
              <a:rPr lang="es-CO" smtClean="0"/>
              <a:t>‹Nº›</a:t>
            </a:fld>
            <a:endParaRPr lang="es-CO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s-CO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684ED-305F-420F-899D-B39E7241B19E}" type="datetimeFigureOut">
              <a:rPr lang="es-CO" smtClean="0"/>
              <a:t>20/02/2024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592A2-4F5A-45A4-8CCF-2402054143D1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684ED-305F-420F-899D-B39E7241B19E}" type="datetimeFigureOut">
              <a:rPr lang="es-CO" smtClean="0"/>
              <a:t>20/02/2024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592A2-4F5A-45A4-8CCF-2402054143D1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684ED-305F-420F-899D-B39E7241B19E}" type="datetimeFigureOut">
              <a:rPr lang="es-CO" smtClean="0"/>
              <a:t>20/02/2024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592A2-4F5A-45A4-8CCF-2402054143D1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6AD684ED-305F-420F-899D-B39E7241B19E}" type="datetimeFigureOut">
              <a:rPr lang="es-CO" smtClean="0"/>
              <a:t>20/02/2024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FEF592A2-4F5A-45A4-8CCF-2402054143D1}" type="slidenum">
              <a:rPr lang="es-CO" smtClean="0"/>
              <a:t>‹Nº›</a:t>
            </a:fld>
            <a:endParaRPr lang="es-C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7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grpSp>
        <p:nvGrpSpPr>
          <p:cNvPr id="4" name="10 Grupo"/>
          <p:cNvGrpSpPr/>
          <p:nvPr/>
        </p:nvGrpSpPr>
        <p:grpSpPr>
          <a:xfrm>
            <a:off x="0" y="1"/>
            <a:ext cx="9144000" cy="6858000"/>
            <a:chOff x="0" y="1"/>
            <a:chExt cx="9144000" cy="6858000"/>
          </a:xfrm>
        </p:grpSpPr>
        <p:pic>
          <p:nvPicPr>
            <p:cNvPr id="5" name="Picture 2" descr="C:\Users\PIC\Pictures\Logo ESE.JPG"/>
            <p:cNvPicPr>
              <a:picLocks noChangeAspect="1" noChangeArrowheads="1"/>
            </p:cNvPicPr>
            <p:nvPr/>
          </p:nvPicPr>
          <p:blipFill>
            <a:blip r:embed="rId2">
              <a:lum bright="70000" contrast="-70000"/>
            </a:blip>
            <a:srcRect l="7720" r="5882" b="4044"/>
            <a:stretch>
              <a:fillRect/>
            </a:stretch>
          </p:blipFill>
          <p:spPr bwMode="auto">
            <a:xfrm>
              <a:off x="0" y="1"/>
              <a:ext cx="9144000" cy="6858000"/>
            </a:xfrm>
            <a:prstGeom prst="rect">
              <a:avLst/>
            </a:prstGeom>
            <a:noFill/>
          </p:spPr>
        </p:pic>
        <p:grpSp>
          <p:nvGrpSpPr>
            <p:cNvPr id="6" name="7 Grupo"/>
            <p:cNvGrpSpPr/>
            <p:nvPr/>
          </p:nvGrpSpPr>
          <p:grpSpPr>
            <a:xfrm>
              <a:off x="0" y="5000636"/>
              <a:ext cx="9144000" cy="1857364"/>
              <a:chOff x="0" y="5000636"/>
              <a:chExt cx="9144000" cy="1857364"/>
            </a:xfrm>
          </p:grpSpPr>
          <p:pic>
            <p:nvPicPr>
              <p:cNvPr id="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15922" t="39063" r="12701"/>
              <a:stretch>
                <a:fillRect/>
              </a:stretch>
            </p:blipFill>
            <p:spPr bwMode="auto">
              <a:xfrm>
                <a:off x="4500562" y="5000636"/>
                <a:ext cx="4643438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22797" t="39063" r="39517"/>
              <a:stretch>
                <a:fillRect/>
              </a:stretch>
            </p:blipFill>
            <p:spPr bwMode="auto">
              <a:xfrm>
                <a:off x="0" y="5000636"/>
                <a:ext cx="4572000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</p:grpSp>
      <p:sp>
        <p:nvSpPr>
          <p:cNvPr id="9" name="8 CuadroTexto"/>
          <p:cNvSpPr txBox="1"/>
          <p:nvPr/>
        </p:nvSpPr>
        <p:spPr>
          <a:xfrm>
            <a:off x="1187624" y="1340768"/>
            <a:ext cx="6408712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4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PQRSDF Y RESULTADO DE ENCUESTAS DE SATISFACCIÓN AL USUARIO</a:t>
            </a:r>
          </a:p>
          <a:p>
            <a:endParaRPr lang="es-CO" sz="40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s-CO" sz="4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CUARTO TRIMESTRE 2023</a:t>
            </a:r>
          </a:p>
        </p:txBody>
      </p:sp>
    </p:spTree>
    <p:extLst>
      <p:ext uri="{BB962C8B-B14F-4D97-AF65-F5344CB8AC3E}">
        <p14:creationId xmlns:p14="http://schemas.microsoft.com/office/powerpoint/2010/main" val="19511880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grpSp>
        <p:nvGrpSpPr>
          <p:cNvPr id="4" name="10 Grupo"/>
          <p:cNvGrpSpPr/>
          <p:nvPr/>
        </p:nvGrpSpPr>
        <p:grpSpPr>
          <a:xfrm>
            <a:off x="0" y="1"/>
            <a:ext cx="9144000" cy="6858000"/>
            <a:chOff x="0" y="1"/>
            <a:chExt cx="9144000" cy="6858000"/>
          </a:xfrm>
        </p:grpSpPr>
        <p:pic>
          <p:nvPicPr>
            <p:cNvPr id="5" name="Picture 2" descr="C:\Users\PIC\Pictures\Logo ESE.JPG"/>
            <p:cNvPicPr>
              <a:picLocks noChangeAspect="1" noChangeArrowheads="1"/>
            </p:cNvPicPr>
            <p:nvPr/>
          </p:nvPicPr>
          <p:blipFill>
            <a:blip r:embed="rId2">
              <a:lum bright="70000" contrast="-70000"/>
            </a:blip>
            <a:srcRect l="7720" r="5882" b="4044"/>
            <a:stretch>
              <a:fillRect/>
            </a:stretch>
          </p:blipFill>
          <p:spPr bwMode="auto">
            <a:xfrm>
              <a:off x="0" y="1"/>
              <a:ext cx="9144000" cy="6858000"/>
            </a:xfrm>
            <a:prstGeom prst="rect">
              <a:avLst/>
            </a:prstGeom>
            <a:noFill/>
          </p:spPr>
        </p:pic>
        <p:grpSp>
          <p:nvGrpSpPr>
            <p:cNvPr id="6" name="7 Grupo"/>
            <p:cNvGrpSpPr/>
            <p:nvPr/>
          </p:nvGrpSpPr>
          <p:grpSpPr>
            <a:xfrm>
              <a:off x="0" y="5000636"/>
              <a:ext cx="9144000" cy="1857364"/>
              <a:chOff x="0" y="5000636"/>
              <a:chExt cx="9144000" cy="1857364"/>
            </a:xfrm>
          </p:grpSpPr>
          <p:pic>
            <p:nvPicPr>
              <p:cNvPr id="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15922" t="39063" r="12701"/>
              <a:stretch>
                <a:fillRect/>
              </a:stretch>
            </p:blipFill>
            <p:spPr bwMode="auto">
              <a:xfrm>
                <a:off x="4500562" y="5000636"/>
                <a:ext cx="4643438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22797" t="39063" r="39517"/>
              <a:stretch>
                <a:fillRect/>
              </a:stretch>
            </p:blipFill>
            <p:spPr bwMode="auto">
              <a:xfrm>
                <a:off x="0" y="5000636"/>
                <a:ext cx="4572000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</p:grpSp>
      <p:sp>
        <p:nvSpPr>
          <p:cNvPr id="13" name="12 CuadroTexto"/>
          <p:cNvSpPr txBox="1"/>
          <p:nvPr/>
        </p:nvSpPr>
        <p:spPr>
          <a:xfrm>
            <a:off x="503548" y="3879056"/>
            <a:ext cx="709278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17 reclamos, </a:t>
            </a:r>
            <a:r>
              <a:rPr lang="es-CO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5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quejas, 6 felicitaciones, 3 peticiones, el motivo de reclamo con mayor cantidad es la dificultad para el acceso de asignación de citas vía telefónica, sigue demora en la oportunidad de atención en el servicio de psicología y ecografía, información de cita entregada de manera errada, direccionamiento de manifestaciones a institución de Montería – Córdoba, Orientación errada de pasante, no cubrimiento de procedimiento en el servicio de odontología.</a:t>
            </a:r>
            <a:endParaRPr lang="es-CO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14 CuadroTexto"/>
          <p:cNvSpPr txBox="1"/>
          <p:nvPr/>
        </p:nvSpPr>
        <p:spPr>
          <a:xfrm>
            <a:off x="1547664" y="463664"/>
            <a:ext cx="60486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Tipificación de PQRSDF</a:t>
            </a:r>
            <a:endParaRPr lang="es-CO" sz="24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7" name="Gráfico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98920985"/>
              </p:ext>
            </p:extLst>
          </p:nvPr>
        </p:nvGraphicFramePr>
        <p:xfrm>
          <a:off x="2286000" y="1100777"/>
          <a:ext cx="4572000" cy="25330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7346449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grpSp>
        <p:nvGrpSpPr>
          <p:cNvPr id="4" name="10 Grupo"/>
          <p:cNvGrpSpPr/>
          <p:nvPr/>
        </p:nvGrpSpPr>
        <p:grpSpPr>
          <a:xfrm>
            <a:off x="0" y="1"/>
            <a:ext cx="9144000" cy="6858000"/>
            <a:chOff x="0" y="1"/>
            <a:chExt cx="9144000" cy="6858000"/>
          </a:xfrm>
        </p:grpSpPr>
        <p:pic>
          <p:nvPicPr>
            <p:cNvPr id="5" name="Picture 2" descr="C:\Users\PIC\Pictures\Logo ESE.JPG"/>
            <p:cNvPicPr>
              <a:picLocks noChangeAspect="1" noChangeArrowheads="1"/>
            </p:cNvPicPr>
            <p:nvPr/>
          </p:nvPicPr>
          <p:blipFill>
            <a:blip r:embed="rId2">
              <a:lum bright="70000" contrast="-70000"/>
            </a:blip>
            <a:srcRect l="7720" r="5882" b="4044"/>
            <a:stretch>
              <a:fillRect/>
            </a:stretch>
          </p:blipFill>
          <p:spPr bwMode="auto">
            <a:xfrm>
              <a:off x="0" y="1"/>
              <a:ext cx="9144000" cy="6858000"/>
            </a:xfrm>
            <a:prstGeom prst="rect">
              <a:avLst/>
            </a:prstGeom>
            <a:noFill/>
          </p:spPr>
        </p:pic>
        <p:grpSp>
          <p:nvGrpSpPr>
            <p:cNvPr id="6" name="7 Grupo"/>
            <p:cNvGrpSpPr/>
            <p:nvPr/>
          </p:nvGrpSpPr>
          <p:grpSpPr>
            <a:xfrm>
              <a:off x="0" y="5000636"/>
              <a:ext cx="9144000" cy="1857364"/>
              <a:chOff x="0" y="5000636"/>
              <a:chExt cx="9144000" cy="1857364"/>
            </a:xfrm>
          </p:grpSpPr>
          <p:pic>
            <p:nvPicPr>
              <p:cNvPr id="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15922" t="39063" r="12701"/>
              <a:stretch>
                <a:fillRect/>
              </a:stretch>
            </p:blipFill>
            <p:spPr bwMode="auto">
              <a:xfrm>
                <a:off x="4500562" y="5000636"/>
                <a:ext cx="4643438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22797" t="39063" r="39517"/>
              <a:stretch>
                <a:fillRect/>
              </a:stretch>
            </p:blipFill>
            <p:spPr bwMode="auto">
              <a:xfrm>
                <a:off x="0" y="5000636"/>
                <a:ext cx="4572000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</p:grpSp>
      <p:sp>
        <p:nvSpPr>
          <p:cNvPr id="13" name="12 CuadroTexto"/>
          <p:cNvSpPr txBox="1"/>
          <p:nvPr/>
        </p:nvSpPr>
        <p:spPr>
          <a:xfrm>
            <a:off x="503548" y="4677470"/>
            <a:ext cx="70927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La herramienta con mayor demanda para instaurar manifestaciones fue a través de la página WEB institucional con un total de 12, sigue los buzones de sugerencias con 11, presencial con 7 y </a:t>
            </a:r>
            <a:r>
              <a:rPr lang="es-CO" sz="20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es-CO" sz="2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a través del correo electrónico.</a:t>
            </a:r>
            <a:endParaRPr lang="es-CO" sz="20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14 CuadroTexto"/>
          <p:cNvSpPr txBox="1"/>
          <p:nvPr/>
        </p:nvSpPr>
        <p:spPr>
          <a:xfrm>
            <a:off x="1547664" y="463664"/>
            <a:ext cx="60486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Mecanismo utilizado </a:t>
            </a:r>
            <a:endParaRPr lang="es-CO" sz="24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2" name="Gráfico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18402866"/>
              </p:ext>
            </p:extLst>
          </p:nvPr>
        </p:nvGraphicFramePr>
        <p:xfrm>
          <a:off x="2250281" y="1262144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7136653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grpSp>
        <p:nvGrpSpPr>
          <p:cNvPr id="4" name="10 Grupo"/>
          <p:cNvGrpSpPr/>
          <p:nvPr/>
        </p:nvGrpSpPr>
        <p:grpSpPr>
          <a:xfrm>
            <a:off x="0" y="1"/>
            <a:ext cx="9144000" cy="6858000"/>
            <a:chOff x="0" y="1"/>
            <a:chExt cx="9144000" cy="6858000"/>
          </a:xfrm>
        </p:grpSpPr>
        <p:pic>
          <p:nvPicPr>
            <p:cNvPr id="5" name="Picture 2" descr="C:\Users\PIC\Pictures\Logo ESE.JPG"/>
            <p:cNvPicPr>
              <a:picLocks noChangeAspect="1" noChangeArrowheads="1"/>
            </p:cNvPicPr>
            <p:nvPr/>
          </p:nvPicPr>
          <p:blipFill>
            <a:blip r:embed="rId2">
              <a:lum bright="70000" contrast="-70000"/>
            </a:blip>
            <a:srcRect l="7720" r="5882" b="4044"/>
            <a:stretch>
              <a:fillRect/>
            </a:stretch>
          </p:blipFill>
          <p:spPr bwMode="auto">
            <a:xfrm>
              <a:off x="0" y="1"/>
              <a:ext cx="9144000" cy="6858000"/>
            </a:xfrm>
            <a:prstGeom prst="rect">
              <a:avLst/>
            </a:prstGeom>
            <a:noFill/>
          </p:spPr>
        </p:pic>
        <p:grpSp>
          <p:nvGrpSpPr>
            <p:cNvPr id="6" name="7 Grupo"/>
            <p:cNvGrpSpPr/>
            <p:nvPr/>
          </p:nvGrpSpPr>
          <p:grpSpPr>
            <a:xfrm>
              <a:off x="0" y="5000636"/>
              <a:ext cx="9144000" cy="1857364"/>
              <a:chOff x="0" y="5000636"/>
              <a:chExt cx="9144000" cy="1857364"/>
            </a:xfrm>
          </p:grpSpPr>
          <p:pic>
            <p:nvPicPr>
              <p:cNvPr id="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15922" t="39063" r="12701"/>
              <a:stretch>
                <a:fillRect/>
              </a:stretch>
            </p:blipFill>
            <p:spPr bwMode="auto">
              <a:xfrm>
                <a:off x="4500562" y="5000636"/>
                <a:ext cx="4643438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22797" t="39063" r="39517"/>
              <a:stretch>
                <a:fillRect/>
              </a:stretch>
            </p:blipFill>
            <p:spPr bwMode="auto">
              <a:xfrm>
                <a:off x="0" y="5000636"/>
                <a:ext cx="4572000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</p:grpSp>
      <p:sp>
        <p:nvSpPr>
          <p:cNvPr id="13" name="12 CuadroTexto"/>
          <p:cNvSpPr txBox="1"/>
          <p:nvPr/>
        </p:nvSpPr>
        <p:spPr>
          <a:xfrm>
            <a:off x="899592" y="336141"/>
            <a:ext cx="73448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Manifestaciones por Unidad Básica de Atención</a:t>
            </a:r>
            <a:endParaRPr lang="es-CO" sz="24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827584" y="4437112"/>
            <a:ext cx="7272808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Por afluencia de pacientes la Unidad Básica de Atención con  que presento mayor volumen de manifestaciones fue la Principal con 11, seguida de la U.B.A Camilo Torres con </a:t>
            </a:r>
            <a:r>
              <a:rPr lang="es-CO" sz="20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9</a:t>
            </a:r>
            <a:r>
              <a:rPr lang="es-CO" sz="2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la U.B.A Belén, Rayos X y Brigada cada una con 1, no aplica por error en direccionamiento de petición 8</a:t>
            </a:r>
            <a:r>
              <a:rPr lang="es-CO" sz="24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CO" sz="24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5" name="Gráfico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31865234"/>
              </p:ext>
            </p:extLst>
          </p:nvPr>
        </p:nvGraphicFramePr>
        <p:xfrm>
          <a:off x="2340260" y="549163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6" name="Gráfico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40501956"/>
              </p:ext>
            </p:extLst>
          </p:nvPr>
        </p:nvGraphicFramePr>
        <p:xfrm>
          <a:off x="2250281" y="1246553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40680613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grpSp>
        <p:nvGrpSpPr>
          <p:cNvPr id="4" name="10 Grupo"/>
          <p:cNvGrpSpPr/>
          <p:nvPr/>
        </p:nvGrpSpPr>
        <p:grpSpPr>
          <a:xfrm>
            <a:off x="855" y="0"/>
            <a:ext cx="9144000" cy="6858000"/>
            <a:chOff x="0" y="1"/>
            <a:chExt cx="9144000" cy="6858000"/>
          </a:xfrm>
        </p:grpSpPr>
        <p:pic>
          <p:nvPicPr>
            <p:cNvPr id="5" name="Picture 2" descr="C:\Users\PIC\Pictures\Logo ESE.JPG"/>
            <p:cNvPicPr>
              <a:picLocks noChangeAspect="1" noChangeArrowheads="1"/>
            </p:cNvPicPr>
            <p:nvPr/>
          </p:nvPicPr>
          <p:blipFill>
            <a:blip r:embed="rId2">
              <a:lum bright="70000" contrast="-70000"/>
            </a:blip>
            <a:srcRect l="7720" r="5882" b="4044"/>
            <a:stretch>
              <a:fillRect/>
            </a:stretch>
          </p:blipFill>
          <p:spPr bwMode="auto">
            <a:xfrm>
              <a:off x="0" y="1"/>
              <a:ext cx="9144000" cy="6858000"/>
            </a:xfrm>
            <a:prstGeom prst="rect">
              <a:avLst/>
            </a:prstGeom>
            <a:noFill/>
          </p:spPr>
        </p:pic>
        <p:grpSp>
          <p:nvGrpSpPr>
            <p:cNvPr id="6" name="7 Grupo"/>
            <p:cNvGrpSpPr/>
            <p:nvPr/>
          </p:nvGrpSpPr>
          <p:grpSpPr>
            <a:xfrm>
              <a:off x="0" y="5000636"/>
              <a:ext cx="9144000" cy="1857364"/>
              <a:chOff x="0" y="5000636"/>
              <a:chExt cx="9144000" cy="1857364"/>
            </a:xfrm>
          </p:grpSpPr>
          <p:pic>
            <p:nvPicPr>
              <p:cNvPr id="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15922" t="39063" r="12701"/>
              <a:stretch>
                <a:fillRect/>
              </a:stretch>
            </p:blipFill>
            <p:spPr bwMode="auto">
              <a:xfrm>
                <a:off x="4500562" y="5000636"/>
                <a:ext cx="4643438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22797" t="39063" r="39517"/>
              <a:stretch>
                <a:fillRect/>
              </a:stretch>
            </p:blipFill>
            <p:spPr bwMode="auto">
              <a:xfrm>
                <a:off x="0" y="5000636"/>
                <a:ext cx="4572000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</p:grpSp>
      <p:sp>
        <p:nvSpPr>
          <p:cNvPr id="9" name="8 CuadroTexto"/>
          <p:cNvSpPr txBox="1"/>
          <p:nvPr/>
        </p:nvSpPr>
        <p:spPr>
          <a:xfrm>
            <a:off x="1754671" y="476672"/>
            <a:ext cx="56346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Manifestaciones por EAPB</a:t>
            </a:r>
            <a:endParaRPr lang="es-CO" sz="24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683568" y="4293096"/>
            <a:ext cx="7200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La EAPB con mayor número de manifestaciones es Sanitas con 13, sigue Nueva EPS con 7, A.I.C con </a:t>
            </a:r>
            <a:r>
              <a:rPr lang="es-CO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Salud Total</a:t>
            </a:r>
            <a:r>
              <a:rPr lang="es-CO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con 1, EAPB que no operan dentro del territorio 8.</a:t>
            </a:r>
            <a:endParaRPr lang="es-CO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2" name="Gráfico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09116417"/>
              </p:ext>
            </p:extLst>
          </p:nvPr>
        </p:nvGraphicFramePr>
        <p:xfrm>
          <a:off x="2222399" y="1244116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5888437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grpSp>
        <p:nvGrpSpPr>
          <p:cNvPr id="4" name="10 Grupo"/>
          <p:cNvGrpSpPr/>
          <p:nvPr/>
        </p:nvGrpSpPr>
        <p:grpSpPr>
          <a:xfrm>
            <a:off x="0" y="1"/>
            <a:ext cx="9144000" cy="6858000"/>
            <a:chOff x="0" y="1"/>
            <a:chExt cx="9144000" cy="6858000"/>
          </a:xfrm>
        </p:grpSpPr>
        <p:pic>
          <p:nvPicPr>
            <p:cNvPr id="5" name="Picture 2" descr="C:\Users\PIC\Pictures\Logo ESE.JPG"/>
            <p:cNvPicPr>
              <a:picLocks noChangeAspect="1" noChangeArrowheads="1"/>
            </p:cNvPicPr>
            <p:nvPr/>
          </p:nvPicPr>
          <p:blipFill>
            <a:blip r:embed="rId2">
              <a:lum bright="70000" contrast="-70000"/>
            </a:blip>
            <a:srcRect l="7720" r="5882" b="4044"/>
            <a:stretch>
              <a:fillRect/>
            </a:stretch>
          </p:blipFill>
          <p:spPr bwMode="auto">
            <a:xfrm>
              <a:off x="0" y="1"/>
              <a:ext cx="9144000" cy="6858000"/>
            </a:xfrm>
            <a:prstGeom prst="rect">
              <a:avLst/>
            </a:prstGeom>
            <a:noFill/>
          </p:spPr>
        </p:pic>
        <p:grpSp>
          <p:nvGrpSpPr>
            <p:cNvPr id="6" name="7 Grupo"/>
            <p:cNvGrpSpPr/>
            <p:nvPr/>
          </p:nvGrpSpPr>
          <p:grpSpPr>
            <a:xfrm>
              <a:off x="0" y="5000636"/>
              <a:ext cx="9144000" cy="1857364"/>
              <a:chOff x="0" y="5000636"/>
              <a:chExt cx="9144000" cy="1857364"/>
            </a:xfrm>
          </p:grpSpPr>
          <p:pic>
            <p:nvPicPr>
              <p:cNvPr id="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15922" t="39063" r="12701"/>
              <a:stretch>
                <a:fillRect/>
              </a:stretch>
            </p:blipFill>
            <p:spPr bwMode="auto">
              <a:xfrm>
                <a:off x="4500562" y="5000636"/>
                <a:ext cx="4643438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22797" t="39063" r="39517"/>
              <a:stretch>
                <a:fillRect/>
              </a:stretch>
            </p:blipFill>
            <p:spPr bwMode="auto">
              <a:xfrm>
                <a:off x="0" y="5000636"/>
                <a:ext cx="4572000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</p:grpSp>
      <p:sp>
        <p:nvSpPr>
          <p:cNvPr id="9" name="8 CuadroTexto"/>
          <p:cNvSpPr txBox="1"/>
          <p:nvPr/>
        </p:nvSpPr>
        <p:spPr>
          <a:xfrm>
            <a:off x="935596" y="461863"/>
            <a:ext cx="7272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ENCUESTAS DE SATISFACCIÓN AL USUARIO </a:t>
            </a:r>
            <a:endParaRPr lang="es-CO" sz="24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827584" y="4354305"/>
            <a:ext cx="626469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Se realizaron un total de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1810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encuestas. En los diferentes servicios de la institución, en la U.B.A </a:t>
            </a:r>
            <a:r>
              <a:rPr lang="es-CO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rincipal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1062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encuestas</a:t>
            </a:r>
            <a:r>
              <a:rPr lang="es-CO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en la U.B.A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Camilo Torres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24,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en la U.B.A Belén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164,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en </a:t>
            </a:r>
            <a:r>
              <a:rPr lang="es-CO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la U.B.A Rayos X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544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encuestas y </a:t>
            </a:r>
            <a:r>
              <a:rPr lang="es-CO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en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la U.B.A Santa Leticia Moscopán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15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encuestas</a:t>
            </a:r>
            <a:endParaRPr lang="es-CO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3" name="Gráfico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21917045"/>
              </p:ext>
            </p:extLst>
          </p:nvPr>
        </p:nvGraphicFramePr>
        <p:xfrm>
          <a:off x="2298143" y="1300704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298743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grpSp>
        <p:nvGrpSpPr>
          <p:cNvPr id="4" name="10 Grupo"/>
          <p:cNvGrpSpPr/>
          <p:nvPr/>
        </p:nvGrpSpPr>
        <p:grpSpPr>
          <a:xfrm>
            <a:off x="0" y="1"/>
            <a:ext cx="9144000" cy="6858000"/>
            <a:chOff x="0" y="1"/>
            <a:chExt cx="9144000" cy="6858000"/>
          </a:xfrm>
        </p:grpSpPr>
        <p:pic>
          <p:nvPicPr>
            <p:cNvPr id="5" name="Picture 2" descr="C:\Users\PIC\Pictures\Logo ESE.JPG"/>
            <p:cNvPicPr>
              <a:picLocks noChangeAspect="1" noChangeArrowheads="1"/>
            </p:cNvPicPr>
            <p:nvPr/>
          </p:nvPicPr>
          <p:blipFill>
            <a:blip r:embed="rId2">
              <a:lum bright="70000" contrast="-70000"/>
            </a:blip>
            <a:srcRect l="7720" r="5882" b="4044"/>
            <a:stretch>
              <a:fillRect/>
            </a:stretch>
          </p:blipFill>
          <p:spPr bwMode="auto">
            <a:xfrm>
              <a:off x="0" y="1"/>
              <a:ext cx="9144000" cy="6858000"/>
            </a:xfrm>
            <a:prstGeom prst="rect">
              <a:avLst/>
            </a:prstGeom>
            <a:noFill/>
          </p:spPr>
        </p:pic>
        <p:grpSp>
          <p:nvGrpSpPr>
            <p:cNvPr id="6" name="7 Grupo"/>
            <p:cNvGrpSpPr/>
            <p:nvPr/>
          </p:nvGrpSpPr>
          <p:grpSpPr>
            <a:xfrm>
              <a:off x="0" y="5000636"/>
              <a:ext cx="9144000" cy="1857364"/>
              <a:chOff x="0" y="5000636"/>
              <a:chExt cx="9144000" cy="1857364"/>
            </a:xfrm>
          </p:grpSpPr>
          <p:pic>
            <p:nvPicPr>
              <p:cNvPr id="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15922" t="39063" r="12701"/>
              <a:stretch>
                <a:fillRect/>
              </a:stretch>
            </p:blipFill>
            <p:spPr bwMode="auto">
              <a:xfrm>
                <a:off x="4500562" y="5000636"/>
                <a:ext cx="4643438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22797" t="39063" r="39517"/>
              <a:stretch>
                <a:fillRect/>
              </a:stretch>
            </p:blipFill>
            <p:spPr bwMode="auto">
              <a:xfrm>
                <a:off x="0" y="5000636"/>
                <a:ext cx="4572000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</p:grp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1340768"/>
            <a:ext cx="2448272" cy="22871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10 CuadroTexto"/>
          <p:cNvSpPr txBox="1"/>
          <p:nvPr/>
        </p:nvSpPr>
        <p:spPr>
          <a:xfrm>
            <a:off x="1763688" y="404664"/>
            <a:ext cx="56166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ENCUESTAS APLICADAS POR EAPB</a:t>
            </a:r>
            <a:endParaRPr lang="es-CO" sz="24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951370" y="4653136"/>
            <a:ext cx="68609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La EAPB con mayor número de encuestas es Sanitas con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910,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sigue Nueva EPS con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390,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Asmet Salud con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201, 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A.I.C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132,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Salud Total con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121y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Otras EAPB con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55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encuestas </a:t>
            </a:r>
          </a:p>
          <a:p>
            <a:pPr algn="just"/>
            <a:endParaRPr lang="es-CO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4" name="Gráfico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22608919"/>
              </p:ext>
            </p:extLst>
          </p:nvPr>
        </p:nvGraphicFramePr>
        <p:xfrm>
          <a:off x="611560" y="1400257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24249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grpSp>
        <p:nvGrpSpPr>
          <p:cNvPr id="4" name="10 Grupo"/>
          <p:cNvGrpSpPr/>
          <p:nvPr/>
        </p:nvGrpSpPr>
        <p:grpSpPr>
          <a:xfrm>
            <a:off x="0" y="1"/>
            <a:ext cx="9144000" cy="6858000"/>
            <a:chOff x="0" y="1"/>
            <a:chExt cx="9144000" cy="6858000"/>
          </a:xfrm>
        </p:grpSpPr>
        <p:pic>
          <p:nvPicPr>
            <p:cNvPr id="5" name="Picture 2" descr="C:\Users\PIC\Pictures\Logo ESE.JPG"/>
            <p:cNvPicPr>
              <a:picLocks noChangeAspect="1" noChangeArrowheads="1"/>
            </p:cNvPicPr>
            <p:nvPr/>
          </p:nvPicPr>
          <p:blipFill>
            <a:blip r:embed="rId2">
              <a:lum bright="70000" contrast="-70000"/>
            </a:blip>
            <a:srcRect l="7720" r="5882" b="4044"/>
            <a:stretch>
              <a:fillRect/>
            </a:stretch>
          </p:blipFill>
          <p:spPr bwMode="auto">
            <a:xfrm>
              <a:off x="0" y="1"/>
              <a:ext cx="9144000" cy="6858000"/>
            </a:xfrm>
            <a:prstGeom prst="rect">
              <a:avLst/>
            </a:prstGeom>
            <a:noFill/>
          </p:spPr>
        </p:pic>
        <p:grpSp>
          <p:nvGrpSpPr>
            <p:cNvPr id="6" name="7 Grupo"/>
            <p:cNvGrpSpPr/>
            <p:nvPr/>
          </p:nvGrpSpPr>
          <p:grpSpPr>
            <a:xfrm>
              <a:off x="0" y="5000636"/>
              <a:ext cx="9144000" cy="1857364"/>
              <a:chOff x="0" y="5000636"/>
              <a:chExt cx="9144000" cy="1857364"/>
            </a:xfrm>
          </p:grpSpPr>
          <p:pic>
            <p:nvPicPr>
              <p:cNvPr id="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15922" t="39063" r="12701"/>
              <a:stretch>
                <a:fillRect/>
              </a:stretch>
            </p:blipFill>
            <p:spPr bwMode="auto">
              <a:xfrm>
                <a:off x="4500562" y="5000636"/>
                <a:ext cx="4643438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22797" t="39063" r="39517"/>
              <a:stretch>
                <a:fillRect/>
              </a:stretch>
            </p:blipFill>
            <p:spPr bwMode="auto">
              <a:xfrm>
                <a:off x="0" y="5000636"/>
                <a:ext cx="4572000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</p:grpSp>
      <p:sp>
        <p:nvSpPr>
          <p:cNvPr id="11" name="10 CuadroTexto"/>
          <p:cNvSpPr txBox="1"/>
          <p:nvPr/>
        </p:nvSpPr>
        <p:spPr>
          <a:xfrm>
            <a:off x="1763688" y="404664"/>
            <a:ext cx="56166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Consolidado Resolución 256 de 2016</a:t>
            </a:r>
            <a:endParaRPr lang="es-CO" sz="24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9" name="8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0322844"/>
              </p:ext>
            </p:extLst>
          </p:nvPr>
        </p:nvGraphicFramePr>
        <p:xfrm>
          <a:off x="611560" y="2276872"/>
          <a:ext cx="7704856" cy="2424888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1728192"/>
                <a:gridCol w="864096"/>
                <a:gridCol w="432048"/>
                <a:gridCol w="360040"/>
                <a:gridCol w="936104"/>
                <a:gridCol w="360040"/>
                <a:gridCol w="432048"/>
                <a:gridCol w="936104"/>
                <a:gridCol w="377422"/>
                <a:gridCol w="395249"/>
                <a:gridCol w="883513"/>
              </a:tblGrid>
              <a:tr h="410618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CO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b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CO" sz="1000" b="1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OCTUBRE</a:t>
                      </a:r>
                      <a:endParaRPr lang="es-CO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b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PORCENTAJE 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CO" sz="1000" b="1" i="0" u="none" strike="noStrike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NOVIEMBRE</a:t>
                      </a:r>
                      <a:endParaRPr lang="es-CO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b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PORCENTAJE 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CO" sz="9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DICIEMBRE</a:t>
                      </a:r>
                    </a:p>
                  </a:txBody>
                  <a:tcPr marL="7844" marR="7844" marT="7844" marB="0" anchor="b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PORCENTAJE 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b"/>
                </a:tc>
              </a:tr>
              <a:tr h="1092026">
                <a:tc>
                  <a:txBody>
                    <a:bodyPr/>
                    <a:lstStyle/>
                    <a:p>
                      <a:pPr algn="just" fontAlgn="auto"/>
                      <a:r>
                        <a:rPr lang="es-CO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Número de usuarios que respondieron “muy buena” o “buena” a la pregunta: ¿cómo calificaría su experiencia global respecto a los servicios de salud que ha recibido a través de su IPS?”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b"/>
                </a:tc>
                <a:tc>
                  <a:txBody>
                    <a:bodyPr/>
                    <a:lstStyle/>
                    <a:p>
                      <a:pPr algn="just" fontAlgn="auto"/>
                      <a:r>
                        <a:rPr lang="es-CO" sz="10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Número de usuarios que respondieron la pregunta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779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785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99%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576</a:t>
                      </a:r>
                      <a:endParaRPr lang="es-CO" sz="1000" u="none" strike="noStrike" dirty="0" smtClean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579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99%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441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446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99%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</a:tr>
              <a:tr h="873621">
                <a:tc>
                  <a:txBody>
                    <a:bodyPr/>
                    <a:lstStyle/>
                    <a:p>
                      <a:pPr algn="just" fontAlgn="auto"/>
                      <a:r>
                        <a:rPr lang="es-CO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Número de usuarios que respondieron “definitivamente sí” o “probablemente sí” a la pregunta:” ¿recomendaría a sus familiares y amigos esta IPS?”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b"/>
                </a:tc>
                <a:tc>
                  <a:txBody>
                    <a:bodyPr/>
                    <a:lstStyle/>
                    <a:p>
                      <a:pPr algn="just" fontAlgn="auto"/>
                      <a:r>
                        <a:rPr lang="es-CO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Número de usuarios que respondieron la pregunta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783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785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579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579</a:t>
                      </a:r>
                      <a:endParaRPr lang="es-CO" sz="1000" u="none" strike="noStrike" dirty="0" smtClean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fontAlgn="ctr"/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446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446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44" marR="7844" marT="7844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394120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grpSp>
        <p:nvGrpSpPr>
          <p:cNvPr id="4" name="10 Grupo"/>
          <p:cNvGrpSpPr/>
          <p:nvPr/>
        </p:nvGrpSpPr>
        <p:grpSpPr>
          <a:xfrm>
            <a:off x="0" y="1"/>
            <a:ext cx="9144000" cy="6858000"/>
            <a:chOff x="0" y="1"/>
            <a:chExt cx="9144000" cy="6858000"/>
          </a:xfrm>
        </p:grpSpPr>
        <p:pic>
          <p:nvPicPr>
            <p:cNvPr id="5" name="Picture 2" descr="C:\Users\PIC\Pictures\Logo ESE.JPG"/>
            <p:cNvPicPr>
              <a:picLocks noChangeAspect="1" noChangeArrowheads="1"/>
            </p:cNvPicPr>
            <p:nvPr/>
          </p:nvPicPr>
          <p:blipFill>
            <a:blip r:embed="rId2">
              <a:lum bright="70000" contrast="-70000"/>
            </a:blip>
            <a:srcRect l="7720" r="5882" b="4044"/>
            <a:stretch>
              <a:fillRect/>
            </a:stretch>
          </p:blipFill>
          <p:spPr bwMode="auto">
            <a:xfrm>
              <a:off x="0" y="1"/>
              <a:ext cx="9144000" cy="6858000"/>
            </a:xfrm>
            <a:prstGeom prst="rect">
              <a:avLst/>
            </a:prstGeom>
            <a:noFill/>
          </p:spPr>
        </p:pic>
        <p:grpSp>
          <p:nvGrpSpPr>
            <p:cNvPr id="6" name="7 Grupo"/>
            <p:cNvGrpSpPr/>
            <p:nvPr/>
          </p:nvGrpSpPr>
          <p:grpSpPr>
            <a:xfrm>
              <a:off x="0" y="5000636"/>
              <a:ext cx="9144000" cy="1857364"/>
              <a:chOff x="0" y="5000636"/>
              <a:chExt cx="9144000" cy="1857364"/>
            </a:xfrm>
          </p:grpSpPr>
          <p:pic>
            <p:nvPicPr>
              <p:cNvPr id="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15922" t="39063" r="12701"/>
              <a:stretch>
                <a:fillRect/>
              </a:stretch>
            </p:blipFill>
            <p:spPr bwMode="auto">
              <a:xfrm>
                <a:off x="4500562" y="5000636"/>
                <a:ext cx="4643438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22797" t="39063" r="39517"/>
              <a:stretch>
                <a:fillRect/>
              </a:stretch>
            </p:blipFill>
            <p:spPr bwMode="auto">
              <a:xfrm>
                <a:off x="0" y="5000636"/>
                <a:ext cx="4572000" cy="1857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</p:grpSp>
      <p:sp>
        <p:nvSpPr>
          <p:cNvPr id="9" name="8 CuadroTexto"/>
          <p:cNvSpPr txBox="1"/>
          <p:nvPr/>
        </p:nvSpPr>
        <p:spPr>
          <a:xfrm>
            <a:off x="2195736" y="1628800"/>
            <a:ext cx="54006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66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Gracias por su atención</a:t>
            </a:r>
            <a:endParaRPr lang="es-CO" sz="66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434986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2563</TotalTime>
  <Words>481</Words>
  <Application>Microsoft Office PowerPoint</Application>
  <PresentationFormat>Presentación en pantalla (4:3)</PresentationFormat>
  <Paragraphs>76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3" baseType="lpstr">
      <vt:lpstr>Arial</vt:lpstr>
      <vt:lpstr>Century Gothic</vt:lpstr>
      <vt:lpstr>Wingdings 2</vt:lpstr>
      <vt:lpstr>Austin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SIAU E.S.E SAN SEBASTIAN</dc:creator>
  <cp:lastModifiedBy>SIAU E.S.E SAN SEBASTIAN</cp:lastModifiedBy>
  <cp:revision>122</cp:revision>
  <cp:lastPrinted>2023-11-27T16:28:50Z</cp:lastPrinted>
  <dcterms:created xsi:type="dcterms:W3CDTF">2019-07-30T13:40:40Z</dcterms:created>
  <dcterms:modified xsi:type="dcterms:W3CDTF">2024-02-20T21:27:50Z</dcterms:modified>
</cp:coreProperties>
</file>