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7315200" cy="96012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Libro6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Libro4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Libro7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Libro8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81955380577421"/>
                      <c:h val="0.20562518226888304"/>
                    </c:manualLayout>
                  </c15:layout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Hoja1!$F$8:$F$10</c:f>
              <c:strCache>
                <c:ptCount val="3"/>
                <c:pt idx="0">
                  <c:v>Felicitaciones</c:v>
                </c:pt>
                <c:pt idx="1">
                  <c:v>Quejas </c:v>
                </c:pt>
                <c:pt idx="2">
                  <c:v>Reclamos </c:v>
                </c:pt>
              </c:strCache>
            </c:strRef>
          </c:cat>
          <c:val>
            <c:numRef>
              <c:f>Hoja1!$G$8:$G$10</c:f>
              <c:numCache>
                <c:formatCode>General</c:formatCode>
                <c:ptCount val="3"/>
                <c:pt idx="0">
                  <c:v>8</c:v>
                </c:pt>
                <c:pt idx="1">
                  <c:v>11</c:v>
                </c:pt>
                <c:pt idx="2">
                  <c:v>22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91666666666667"/>
                      <c:h val="0.2695370370370370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1111220472440946E-2"/>
                  <c:y val="6.48148148148148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74999999999994"/>
                      <c:h val="0.20562518226888304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2.7777777777777776E-2"/>
                  <c:y val="0.1898148148148148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3055555555555559"/>
                  <c:y val="4.62962962962962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33888888888888891"/>
                  <c:y val="1.85185185185185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Hoja1!$G$8:$G$12</c:f>
              <c:strCache>
                <c:ptCount val="5"/>
                <c:pt idx="0">
                  <c:v>Buzón de sugerencias </c:v>
                </c:pt>
                <c:pt idx="1">
                  <c:v>Página WEB </c:v>
                </c:pt>
                <c:pt idx="2">
                  <c:v>Presencial </c:v>
                </c:pt>
                <c:pt idx="3">
                  <c:v>Correo electrónico </c:v>
                </c:pt>
                <c:pt idx="4">
                  <c:v>Ventanilla Única </c:v>
                </c:pt>
              </c:strCache>
            </c:strRef>
          </c:cat>
          <c:val>
            <c:numRef>
              <c:f>Hoja1!$H$8:$H$12</c:f>
              <c:numCache>
                <c:formatCode>General</c:formatCode>
                <c:ptCount val="5"/>
                <c:pt idx="0">
                  <c:v>25</c:v>
                </c:pt>
                <c:pt idx="1">
                  <c:v>3</c:v>
                </c:pt>
                <c:pt idx="2">
                  <c:v>10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Hoja1!$F$4:$F$7</c:f>
              <c:strCache>
                <c:ptCount val="4"/>
                <c:pt idx="0">
                  <c:v>U.B.A Principal </c:v>
                </c:pt>
                <c:pt idx="1">
                  <c:v>U.B.A Belén </c:v>
                </c:pt>
                <c:pt idx="2">
                  <c:v>U.B.A Camilo Torres </c:v>
                </c:pt>
                <c:pt idx="3">
                  <c:v>U.B.A Las Américas </c:v>
                </c:pt>
              </c:strCache>
            </c:strRef>
          </c:cat>
          <c:val>
            <c:numRef>
              <c:f>Hoja1!$G$4:$G$7</c:f>
              <c:numCache>
                <c:formatCode>General</c:formatCode>
                <c:ptCount val="4"/>
                <c:pt idx="0">
                  <c:v>28</c:v>
                </c:pt>
                <c:pt idx="1">
                  <c:v>6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25833333333333336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966666666666666"/>
                      <c:h val="0.20562518226888304"/>
                    </c:manualLayout>
                  </c15:layout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Hoja1!$E$3:$E$10</c:f>
              <c:strCache>
                <c:ptCount val="8"/>
                <c:pt idx="0">
                  <c:v>A.I.C </c:v>
                </c:pt>
                <c:pt idx="1">
                  <c:v>Anónimo </c:v>
                </c:pt>
                <c:pt idx="2">
                  <c:v>Asmet Salud </c:v>
                </c:pt>
                <c:pt idx="3">
                  <c:v>Ecoopsos</c:v>
                </c:pt>
                <c:pt idx="4">
                  <c:v>Nueva EPS </c:v>
                </c:pt>
                <c:pt idx="5">
                  <c:v>Salud Total </c:v>
                </c:pt>
                <c:pt idx="6">
                  <c:v>Sanidad Militar </c:v>
                </c:pt>
                <c:pt idx="7">
                  <c:v>Sanitas </c:v>
                </c:pt>
              </c:strCache>
            </c:strRef>
          </c:cat>
          <c:val>
            <c:numRef>
              <c:f>Hoja1!$F$3:$F$10</c:f>
              <c:numCache>
                <c:formatCode>General</c:formatCode>
                <c:ptCount val="8"/>
                <c:pt idx="0">
                  <c:v>3</c:v>
                </c:pt>
                <c:pt idx="1">
                  <c:v>1</c:v>
                </c:pt>
                <c:pt idx="2">
                  <c:v>6</c:v>
                </c:pt>
                <c:pt idx="3">
                  <c:v>1</c:v>
                </c:pt>
                <c:pt idx="4">
                  <c:v>5</c:v>
                </c:pt>
                <c:pt idx="5">
                  <c:v>3</c:v>
                </c:pt>
                <c:pt idx="6">
                  <c:v>3</c:v>
                </c:pt>
                <c:pt idx="7">
                  <c:v>19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2"/>
                  <c:y val="4.629629629629629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8.3333333333333332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3611111111111111"/>
                  <c:y val="1.38888888888888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Hoja1!$F$3:$F$8</c:f>
              <c:strCache>
                <c:ptCount val="6"/>
                <c:pt idx="0">
                  <c:v>U.B.A Principal </c:v>
                </c:pt>
                <c:pt idx="1">
                  <c:v>U.B.A Belén </c:v>
                </c:pt>
                <c:pt idx="2">
                  <c:v>U.B.A Camilo Torres </c:v>
                </c:pt>
                <c:pt idx="3">
                  <c:v>U.B.A  Rayos X </c:v>
                </c:pt>
                <c:pt idx="4">
                  <c:v>U.B.A Las Américas </c:v>
                </c:pt>
                <c:pt idx="5">
                  <c:v>U.B.A Leticia </c:v>
                </c:pt>
              </c:strCache>
            </c:strRef>
          </c:cat>
          <c:val>
            <c:numRef>
              <c:f>Hoja1!$G$3:$G$8</c:f>
              <c:numCache>
                <c:formatCode>General</c:formatCode>
                <c:ptCount val="6"/>
                <c:pt idx="0">
                  <c:v>1154</c:v>
                </c:pt>
                <c:pt idx="1">
                  <c:v>241</c:v>
                </c:pt>
                <c:pt idx="2">
                  <c:v>428</c:v>
                </c:pt>
                <c:pt idx="3">
                  <c:v>178</c:v>
                </c:pt>
                <c:pt idx="4">
                  <c:v>3</c:v>
                </c:pt>
                <c:pt idx="5">
                  <c:v>100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7777777777778"/>
                      <c:h val="0.20562518226888304"/>
                    </c:manualLayout>
                  </c15:layout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6.3888888888888884E-2"/>
                  <c:y val="4.629629629629629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816666666666668"/>
                      <c:h val="0.20562518226888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Hoja1!$B$6:$B$12</c:f>
              <c:strCache>
                <c:ptCount val="7"/>
                <c:pt idx="0">
                  <c:v>Asmet Salud </c:v>
                </c:pt>
                <c:pt idx="1">
                  <c:v>A.I.C</c:v>
                </c:pt>
                <c:pt idx="2">
                  <c:v>Ecoopsos </c:v>
                </c:pt>
                <c:pt idx="3">
                  <c:v>Nueva EPS </c:v>
                </c:pt>
                <c:pt idx="4">
                  <c:v>Salud Total </c:v>
                </c:pt>
                <c:pt idx="5">
                  <c:v>Sanitas </c:v>
                </c:pt>
                <c:pt idx="6">
                  <c:v>Otras EAPB </c:v>
                </c:pt>
              </c:strCache>
            </c:strRef>
          </c:cat>
          <c:val>
            <c:numRef>
              <c:f>Hoja1!$C$6:$C$12</c:f>
              <c:numCache>
                <c:formatCode>General</c:formatCode>
                <c:ptCount val="7"/>
                <c:pt idx="0">
                  <c:v>336</c:v>
                </c:pt>
                <c:pt idx="1">
                  <c:v>194</c:v>
                </c:pt>
                <c:pt idx="2">
                  <c:v>29</c:v>
                </c:pt>
                <c:pt idx="3">
                  <c:v>397</c:v>
                </c:pt>
                <c:pt idx="4">
                  <c:v>125</c:v>
                </c:pt>
                <c:pt idx="5">
                  <c:v>970</c:v>
                </c:pt>
                <c:pt idx="6">
                  <c:v>53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AD684ED-305F-420F-899D-B39E7241B19E}" type="datetimeFigureOut">
              <a:rPr lang="es-CO" smtClean="0"/>
              <a:t>14/08/2023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187624" y="1340768"/>
            <a:ext cx="64087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</a:p>
          <a:p>
            <a:endParaRPr lang="es-CO" sz="4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SEGUNDO TRIMESTRE 2023</a:t>
            </a:r>
          </a:p>
          <a:p>
            <a:endParaRPr lang="es-CO" sz="40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118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572217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503548" y="4265065"/>
            <a:ext cx="70927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22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reclamos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11 quejas y 8 felicitaciones. Las quejas están relacionadas con la atención del personal de Odontología, Higiene oral, vacunación, medicina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general, radiología, farmacia, los reclamos están relacionados por dificultad de acceso al servicio de asignación de citas telefónicas, oportunidad en la atención en medicina general y odontología, por no atención en la U.B.A Belén por no aplicación de protocolo de bioseguridad en laboratorio y U.BA Belén</a:t>
            </a:r>
            <a:endParaRPr lang="es-CO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20342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Tipo de manifestación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134343"/>
              </p:ext>
            </p:extLst>
          </p:nvPr>
        </p:nvGraphicFramePr>
        <p:xfrm>
          <a:off x="2252642" y="17746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409215"/>
              </p:ext>
            </p:extLst>
          </p:nvPr>
        </p:nvGraphicFramePr>
        <p:xfrm>
          <a:off x="2214562" y="166755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3464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503548" y="4677470"/>
            <a:ext cx="7092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fue a través de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los buzones de sugerencia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 total de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presencial con 10, página WEB con 3,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 a través del correo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electrónico y 2 a través de ventanilla única.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14599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4017690"/>
              </p:ext>
            </p:extLst>
          </p:nvPr>
        </p:nvGraphicFramePr>
        <p:xfrm>
          <a:off x="2447365" y="9807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2230066"/>
              </p:ext>
            </p:extLst>
          </p:nvPr>
        </p:nvGraphicFramePr>
        <p:xfrm>
          <a:off x="2214562" y="16392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1366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2231740" y="360359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Sede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27584" y="4437112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28,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seguida de la U.B.A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Belén con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la U.B.A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Camilo Torres 5 y la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U.B.A Las Américas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31384"/>
              </p:ext>
            </p:extLst>
          </p:nvPr>
        </p:nvGraphicFramePr>
        <p:xfrm>
          <a:off x="2340260" y="5486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0816511"/>
              </p:ext>
            </p:extLst>
          </p:nvPr>
        </p:nvGraphicFramePr>
        <p:xfrm>
          <a:off x="2177988" y="11823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6806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21348" y="0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754671" y="476672"/>
            <a:ext cx="56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4293096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manifestaciones es Sanitas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sigue Asmet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6,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Nueva EPS con 5,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Salud Total,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A.I.C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Sanidad Militar cada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una 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3, Anónimo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Batallón y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Ecoopsos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cada una con una.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368214"/>
              </p:ext>
            </p:extLst>
          </p:nvPr>
        </p:nvGraphicFramePr>
        <p:xfrm>
          <a:off x="2285999" y="13368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884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935596" y="46186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DE SATRISFACCION AL USUARIO 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354305"/>
            <a:ext cx="62646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2104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la U.B.A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rincipal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1154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en la U.B.A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Camilo Torres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428,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U.B.A Belén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241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en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U.B.A Rayos X 178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encuestas,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U.B.A Santa Leticia Moscopán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100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y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U.B.A Las Américas 3.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1699894"/>
              </p:ext>
            </p:extLst>
          </p:nvPr>
        </p:nvGraphicFramePr>
        <p:xfrm>
          <a:off x="2214562" y="135471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987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448272" cy="228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APLICADAS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51370" y="4653136"/>
            <a:ext cx="6860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encuestas es Sanitas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970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sigue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Nueva EPS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397, Asmet Salud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336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A.I.C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194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Salud Total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125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Ecoopsos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29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Otras EAPB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53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</a:t>
            </a:r>
          </a:p>
          <a:p>
            <a:pPr algn="just"/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9650611"/>
              </p:ext>
            </p:extLst>
          </p:nvPr>
        </p:nvGraphicFramePr>
        <p:xfrm>
          <a:off x="703555" y="11996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24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040423"/>
              </p:ext>
            </p:extLst>
          </p:nvPr>
        </p:nvGraphicFramePr>
        <p:xfrm>
          <a:off x="1187623" y="2276872"/>
          <a:ext cx="6696745" cy="248370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641359"/>
                <a:gridCol w="934950"/>
                <a:gridCol w="433464"/>
                <a:gridCol w="374604"/>
                <a:gridCol w="603573"/>
                <a:gridCol w="451466"/>
                <a:gridCol w="526710"/>
                <a:gridCol w="422060"/>
                <a:gridCol w="461844"/>
                <a:gridCol w="395249"/>
                <a:gridCol w="451466"/>
              </a:tblGrid>
              <a:tr h="4106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</a:rPr>
                        <a:t> 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ABRIL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MAYO</a:t>
                      </a:r>
                      <a:r>
                        <a:rPr lang="es-CO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 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 smtClean="0">
                          <a:effectLst/>
                        </a:rPr>
                        <a:t>JUNIO </a:t>
                      </a: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</a:tr>
              <a:tr h="1092026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 smtClean="0">
                          <a:effectLst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410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413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1028</a:t>
                      </a:r>
                      <a:endParaRPr lang="es-CO" sz="900" u="none" strike="noStrike" dirty="0" smtClean="0">
                        <a:effectLst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1036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648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656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  <a:tr h="873621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413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413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1033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1036</a:t>
                      </a:r>
                      <a:endParaRPr lang="es-CO" sz="9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655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656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12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2195736" y="1628800"/>
            <a:ext cx="540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Gracias por su atención</a:t>
            </a:r>
            <a:endParaRPr lang="es-CO" sz="6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4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2125</TotalTime>
  <Words>498</Words>
  <Application>Microsoft Office PowerPoint</Application>
  <PresentationFormat>Presentación en pantalla (4:3)</PresentationFormat>
  <Paragraphs>83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2</vt:lpstr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SIAU E.S.E SAN SEBASTIAN</dc:creator>
  <cp:lastModifiedBy>SIAU E.S.E SAN SEBASTIAN</cp:lastModifiedBy>
  <cp:revision>97</cp:revision>
  <cp:lastPrinted>2021-04-29T17:32:49Z</cp:lastPrinted>
  <dcterms:created xsi:type="dcterms:W3CDTF">2019-07-30T13:40:40Z</dcterms:created>
  <dcterms:modified xsi:type="dcterms:W3CDTF">2023-08-14T15:44:38Z</dcterms:modified>
</cp:coreProperties>
</file>