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315200" cy="96012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5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Hoja1!$E$5:$E$7</c:f>
              <c:numCache>
                <c:formatCode>General</c:formatCode>
                <c:ptCount val="3"/>
              </c:numCache>
            </c:numRef>
          </c:cat>
          <c:val>
            <c:numRef>
              <c:f>Hoja1!$F$5:$F$7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Hoja1!$E$5:$E$8</c:f>
              <c:strCache>
                <c:ptCount val="4"/>
                <c:pt idx="0">
                  <c:v>Felicitación </c:v>
                </c:pt>
                <c:pt idx="1">
                  <c:v>Reclamos </c:v>
                </c:pt>
                <c:pt idx="2">
                  <c:v>Queja </c:v>
                </c:pt>
                <c:pt idx="3">
                  <c:v>Sugerencia </c:v>
                </c:pt>
              </c:strCache>
            </c:strRef>
          </c:cat>
          <c:val>
            <c:numRef>
              <c:f>Hoja1!$F$5:$F$8</c:f>
              <c:numCache>
                <c:formatCode>General</c:formatCode>
                <c:ptCount val="4"/>
                <c:pt idx="0">
                  <c:v>9</c:v>
                </c:pt>
                <c:pt idx="1">
                  <c:v>17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8333333333327"/>
                      <c:h val="0.1840974044911052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Hoja1!$B$2:$B$5</c:f>
              <c:strCache>
                <c:ptCount val="4"/>
                <c:pt idx="0">
                  <c:v>Buzón de sugerencias</c:v>
                </c:pt>
                <c:pt idx="1">
                  <c:v>Correo electrónico</c:v>
                </c:pt>
                <c:pt idx="2">
                  <c:v>Página WEB </c:v>
                </c:pt>
                <c:pt idx="3">
                  <c:v>Personalizada 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21</c:v>
                </c:pt>
                <c:pt idx="1">
                  <c:v>1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Hoja1!$D$4:$D$6</c:f>
              <c:strCache>
                <c:ptCount val="3"/>
                <c:pt idx="0">
                  <c:v>U.B.A Principal </c:v>
                </c:pt>
                <c:pt idx="1">
                  <c:v>U.B.A Camilo Torres </c:v>
                </c:pt>
                <c:pt idx="2">
                  <c:v>U.B.A Las Américas</c:v>
                </c:pt>
              </c:strCache>
            </c:strRef>
          </c:cat>
          <c:val>
            <c:numRef>
              <c:f>Hoja1!$E$4:$E$6</c:f>
              <c:numCache>
                <c:formatCode>General</c:formatCode>
                <c:ptCount val="3"/>
                <c:pt idx="0">
                  <c:v>21</c:v>
                </c:pt>
                <c:pt idx="1">
                  <c:v>7</c:v>
                </c:pt>
                <c:pt idx="2">
                  <c:v>4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5833333333333333"/>
                  <c:y val="0.14351851851851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6388888888888889"/>
                  <c:y val="6.48148148148148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9444444444444445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1"/>
                  <c:y val="1.8518518518518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Hoja1!$E$4:$E$11</c:f>
              <c:strCache>
                <c:ptCount val="8"/>
                <c:pt idx="0">
                  <c:v>Sanitas</c:v>
                </c:pt>
                <c:pt idx="1">
                  <c:v>Asmet Salud</c:v>
                </c:pt>
                <c:pt idx="2">
                  <c:v>Ecoopsos </c:v>
                </c:pt>
                <c:pt idx="3">
                  <c:v>A.I.C</c:v>
                </c:pt>
                <c:pt idx="4">
                  <c:v>Nueva EPS</c:v>
                </c:pt>
                <c:pt idx="5">
                  <c:v>Anónimo</c:v>
                </c:pt>
                <c:pt idx="6">
                  <c:v>Comunidad</c:v>
                </c:pt>
                <c:pt idx="7">
                  <c:v>Batallón </c:v>
                </c:pt>
              </c:strCache>
            </c:strRef>
          </c:cat>
          <c:val>
            <c:numRef>
              <c:f>Hoja1!$F$4:$F$11</c:f>
              <c:numCache>
                <c:formatCode>General</c:formatCode>
                <c:ptCount val="8"/>
                <c:pt idx="0">
                  <c:v>10</c:v>
                </c:pt>
                <c:pt idx="1">
                  <c:v>7</c:v>
                </c:pt>
                <c:pt idx="2">
                  <c:v>5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Hoja1!$E$5:$E$9</c:f>
              <c:strCache>
                <c:ptCount val="5"/>
                <c:pt idx="0">
                  <c:v>U.B.A Principal</c:v>
                </c:pt>
                <c:pt idx="1">
                  <c:v>U.B.A Camilo Torres</c:v>
                </c:pt>
                <c:pt idx="2">
                  <c:v>U.B.A Rayos X</c:v>
                </c:pt>
                <c:pt idx="3">
                  <c:v>U.B.A Belén </c:v>
                </c:pt>
                <c:pt idx="4">
                  <c:v>U.B.A Leticia</c:v>
                </c:pt>
              </c:strCache>
            </c:strRef>
          </c:cat>
          <c:val>
            <c:numRef>
              <c:f>Hoja1!$F$5:$F$9</c:f>
              <c:numCache>
                <c:formatCode>General</c:formatCode>
                <c:ptCount val="5"/>
                <c:pt idx="0">
                  <c:v>1691</c:v>
                </c:pt>
                <c:pt idx="1">
                  <c:v>693</c:v>
                </c:pt>
                <c:pt idx="2">
                  <c:v>387</c:v>
                </c:pt>
                <c:pt idx="3">
                  <c:v>658</c:v>
                </c:pt>
                <c:pt idx="4">
                  <c:v>143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24166666666666667"/>
                  <c:y val="2.77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Hoja1!$F$6:$F$13</c:f>
              <c:strCache>
                <c:ptCount val="8"/>
                <c:pt idx="0">
                  <c:v>Sanitas </c:v>
                </c:pt>
                <c:pt idx="1">
                  <c:v>Ecoopsos</c:v>
                </c:pt>
                <c:pt idx="2">
                  <c:v>Asmet Salud </c:v>
                </c:pt>
                <c:pt idx="3">
                  <c:v>Nueva EPS </c:v>
                </c:pt>
                <c:pt idx="4">
                  <c:v>Salud Total </c:v>
                </c:pt>
                <c:pt idx="5">
                  <c:v>A.I.C</c:v>
                </c:pt>
                <c:pt idx="6">
                  <c:v>Tolihuila</c:v>
                </c:pt>
                <c:pt idx="7">
                  <c:v>Otras EAPB</c:v>
                </c:pt>
              </c:strCache>
            </c:strRef>
          </c:cat>
          <c:val>
            <c:numRef>
              <c:f>Hoja1!$G$6:$G$13</c:f>
              <c:numCache>
                <c:formatCode>General</c:formatCode>
                <c:ptCount val="8"/>
                <c:pt idx="0">
                  <c:v>1338</c:v>
                </c:pt>
                <c:pt idx="1">
                  <c:v>594</c:v>
                </c:pt>
                <c:pt idx="2">
                  <c:v>664</c:v>
                </c:pt>
                <c:pt idx="3">
                  <c:v>421</c:v>
                </c:pt>
                <c:pt idx="4">
                  <c:v>155</c:v>
                </c:pt>
                <c:pt idx="5">
                  <c:v>324</c:v>
                </c:pt>
                <c:pt idx="6">
                  <c:v>65</c:v>
                </c:pt>
                <c:pt idx="7">
                  <c:v>11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28/04/2023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PRIMER TRIMESTRE 2023</a:t>
            </a:r>
          </a:p>
          <a:p>
            <a:endParaRPr lang="es-CO" sz="4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572217"/>
              </p:ext>
            </p:extLst>
          </p:nvPr>
        </p:nvGraphicFramePr>
        <p:xfrm>
          <a:off x="2252642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503548" y="4595888"/>
            <a:ext cx="70927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17 reclamos, 5 quejas, 9 felicitaciones, 1 sugerencia. Se identifica que el mayor motivo es dificultad en la solicitud de citas vía telefónica, no facturación y desinformación para toma de laboratorios, atención tardía, entrega tardía de ordenes médicas, ampliación de volumen de fichas para toma de laboratorios los días sábados para Usuarios de la zona rural 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20342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Tipo de manifestación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134343"/>
              </p:ext>
            </p:extLst>
          </p:nvPr>
        </p:nvGraphicFramePr>
        <p:xfrm>
          <a:off x="2252642" y="17746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466131"/>
              </p:ext>
            </p:extLst>
          </p:nvPr>
        </p:nvGraphicFramePr>
        <p:xfrm>
          <a:off x="2366683" y="184482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a través de la página WEB con un total de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buzones de sugerencias con 21,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 manera personalizada, 1 a través del correo electrónico.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017690"/>
              </p:ext>
            </p:extLst>
          </p:nvPr>
        </p:nvGraphicFramePr>
        <p:xfrm>
          <a:off x="2447365" y="9807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575739"/>
              </p:ext>
            </p:extLst>
          </p:nvPr>
        </p:nvGraphicFramePr>
        <p:xfrm>
          <a:off x="2286000" y="17728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2231740" y="360359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Sede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21, seguida de la U.B.A Camilo Torres con 7, y la U.B.A Las Américas con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31384"/>
              </p:ext>
            </p:extLst>
          </p:nvPr>
        </p:nvGraphicFramePr>
        <p:xfrm>
          <a:off x="2340260" y="5486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842322"/>
              </p:ext>
            </p:extLst>
          </p:nvPr>
        </p:nvGraphicFramePr>
        <p:xfrm>
          <a:off x="2319530" y="13368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21348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Sanitas con 10, sigue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con 7,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Ecoopsos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y A.I.C cada una  con 5,  Nueva EPS con 2, Anónimo, Batallón y Comunidad cada una con una.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992549"/>
              </p:ext>
            </p:extLst>
          </p:nvPr>
        </p:nvGraphicFramePr>
        <p:xfrm>
          <a:off x="2260282" y="133165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SATRISFACCION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3572 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1691 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693, en la U.B.A Belén 658, en la U.B.A Santa Leticia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Moscopán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143 encuestas y en la U.B.A Rayos X 387 encuestas.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433407"/>
              </p:ext>
            </p:extLst>
          </p:nvPr>
        </p:nvGraphicFramePr>
        <p:xfrm>
          <a:off x="2411760" y="1196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encuestas es Sanitas con 1338, sigue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con 664,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Ecoopsos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con 594, Nueva EPS 421,  A.I.C 324, Salud Total con 155, </a:t>
            </a:r>
            <a:r>
              <a:rPr lang="es-CO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Tolihuila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con 65 y Otras EAPB con 11 encuestas 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111378"/>
              </p:ext>
            </p:extLst>
          </p:nvPr>
        </p:nvGraphicFramePr>
        <p:xfrm>
          <a:off x="755576" y="133427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04992"/>
              </p:ext>
            </p:extLst>
          </p:nvPr>
        </p:nvGraphicFramePr>
        <p:xfrm>
          <a:off x="1187623" y="2276872"/>
          <a:ext cx="6696745" cy="248370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41359"/>
                <a:gridCol w="934950"/>
                <a:gridCol w="433464"/>
                <a:gridCol w="376222"/>
                <a:gridCol w="601955"/>
                <a:gridCol w="451466"/>
                <a:gridCol w="526710"/>
                <a:gridCol w="422060"/>
                <a:gridCol w="461844"/>
                <a:gridCol w="395249"/>
                <a:gridCol w="451466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</a:rPr>
                        <a:t> 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baseline="0" dirty="0" smtClean="0">
                          <a:effectLst/>
                        </a:rPr>
                        <a:t>ENERO 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 smtClean="0">
                          <a:effectLst/>
                        </a:rPr>
                        <a:t>FEBRERO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 smtClean="0">
                          <a:effectLst/>
                        </a:rPr>
                        <a:t>MARZO</a:t>
                      </a:r>
                      <a:endParaRPr lang="es-CO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PORCENTAJE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 smtClean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847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872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1352</a:t>
                      </a: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1365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1329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1335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900" u="none" strike="noStrike" dirty="0">
                          <a:effectLst/>
                        </a:rPr>
                        <a:t>Número de usuarios que respondieron la pregunta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867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872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99%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1362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1365</a:t>
                      </a:r>
                    </a:p>
                    <a:p>
                      <a:pPr algn="ctr" fontAlgn="ctr"/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1330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1335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u="none" strike="noStrike" dirty="0" smtClean="0">
                          <a:effectLst/>
                        </a:rPr>
                        <a:t>100%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1599</TotalTime>
  <Words>460</Words>
  <Application>Microsoft Office PowerPoint</Application>
  <PresentationFormat>Presentación en pantalla (4:3)</PresentationFormat>
  <Paragraphs>78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88</cp:revision>
  <cp:lastPrinted>2021-04-29T17:32:49Z</cp:lastPrinted>
  <dcterms:created xsi:type="dcterms:W3CDTF">2019-07-30T13:40:40Z</dcterms:created>
  <dcterms:modified xsi:type="dcterms:W3CDTF">2023-04-28T21:39:10Z</dcterms:modified>
</cp:coreProperties>
</file>