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4" r:id="rId4"/>
    <p:sldId id="258" r:id="rId5"/>
    <p:sldId id="259" r:id="rId6"/>
    <p:sldId id="260" r:id="rId7"/>
    <p:sldId id="261" r:id="rId8"/>
    <p:sldId id="263" r:id="rId9"/>
    <p:sldId id="262" r:id="rId10"/>
  </p:sldIdLst>
  <p:sldSz cx="9144000" cy="6858000" type="screen4x3"/>
  <p:notesSz cx="7315200" cy="96012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9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Libro2"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Libro3"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Libro4"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Libro5"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1"/>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2"/>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extLst>
                <c:ext xmlns:c15="http://schemas.microsoft.com/office/drawing/2012/chart" uri="{CE6537A1-D6FC-4f65-9D91-7224C49458BB}">
                  <c15:layout>
                    <c:manualLayout>
                      <c:w val="0.25145822397200351"/>
                      <c:h val="0.18958333333333333"/>
                    </c:manualLayout>
                  </c15:layout>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Hoja1!$G$9:$G$11</c:f>
              <c:strCache>
                <c:ptCount val="3"/>
                <c:pt idx="0">
                  <c:v>Reclamo </c:v>
                </c:pt>
                <c:pt idx="1">
                  <c:v>Quejas </c:v>
                </c:pt>
                <c:pt idx="2">
                  <c:v>Felicitaciones </c:v>
                </c:pt>
              </c:strCache>
            </c:strRef>
          </c:cat>
          <c:val>
            <c:numRef>
              <c:f>Hoja1!$H$9:$H$11</c:f>
              <c:numCache>
                <c:formatCode>General</c:formatCode>
                <c:ptCount val="3"/>
                <c:pt idx="0">
                  <c:v>17</c:v>
                </c:pt>
                <c:pt idx="1">
                  <c:v>6</c:v>
                </c:pt>
                <c:pt idx="2">
                  <c:v>3</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1"/>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extLst>
                <c:ext xmlns:c15="http://schemas.microsoft.com/office/drawing/2012/chart" uri="{CE6537A1-D6FC-4f65-9D91-7224C49458BB}">
                  <c15:layout>
                    <c:manualLayout>
                      <c:w val="0.23095822397200344"/>
                      <c:h val="0.18958333333333333"/>
                    </c:manualLayout>
                  </c15:layout>
                </c:ext>
              </c:extLst>
            </c:dLbl>
            <c:dLbl>
              <c:idx val="2"/>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3"/>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4"/>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Hoja1!$F$11:$F$15</c:f>
              <c:strCache>
                <c:ptCount val="5"/>
                <c:pt idx="0">
                  <c:v>Buzón de sugerencias </c:v>
                </c:pt>
                <c:pt idx="1">
                  <c:v>Personalizada</c:v>
                </c:pt>
                <c:pt idx="2">
                  <c:v>Página WEB </c:v>
                </c:pt>
                <c:pt idx="3">
                  <c:v>Correo electrónico</c:v>
                </c:pt>
                <c:pt idx="4">
                  <c:v>Ventanilla única </c:v>
                </c:pt>
              </c:strCache>
            </c:strRef>
          </c:cat>
          <c:val>
            <c:numRef>
              <c:f>Hoja1!$G$11:$G$15</c:f>
              <c:numCache>
                <c:formatCode>General</c:formatCode>
                <c:ptCount val="5"/>
                <c:pt idx="0">
                  <c:v>11</c:v>
                </c:pt>
                <c:pt idx="1">
                  <c:v>9</c:v>
                </c:pt>
                <c:pt idx="2">
                  <c:v>3</c:v>
                </c:pt>
                <c:pt idx="3">
                  <c:v>2</c:v>
                </c:pt>
                <c:pt idx="4">
                  <c:v>1</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1"/>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extLst>
                <c:ext xmlns:c15="http://schemas.microsoft.com/office/drawing/2012/chart" uri="{CE6537A1-D6FC-4f65-9D91-7224C49458BB}">
                  <c15:layout>
                    <c:manualLayout>
                      <c:w val="0.20465288713910762"/>
                      <c:h val="0.24814814814814812"/>
                    </c:manualLayout>
                  </c15:layout>
                </c:ext>
              </c:extLst>
            </c:dLbl>
            <c:dLbl>
              <c:idx val="2"/>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extLst>
                <c:ext xmlns:c15="http://schemas.microsoft.com/office/drawing/2012/chart" uri="{CE6537A1-D6FC-4f65-9D91-7224C49458BB}">
                  <c15:layout>
                    <c:manualLayout>
                      <c:w val="0.21933333333333332"/>
                      <c:h val="0.13101851851851851"/>
                    </c:manualLayout>
                  </c15:layout>
                </c:ext>
              </c:extLst>
            </c:dLbl>
            <c:dLbl>
              <c:idx val="3"/>
              <c:layout>
                <c:manualLayout>
                  <c:x val="0.14861111111111111"/>
                  <c:y val="4.6296296296296294E-3"/>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manualLayout>
                      <c:w val="0.22893066491688541"/>
                      <c:h val="0.18958333333333333"/>
                    </c:manualLayout>
                  </c15:layout>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Hoja1!$G$9:$G$12</c:f>
              <c:strCache>
                <c:ptCount val="4"/>
                <c:pt idx="0">
                  <c:v>U.B.A Principal </c:v>
                </c:pt>
                <c:pt idx="1">
                  <c:v>U.B.A Camilo Torres</c:v>
                </c:pt>
                <c:pt idx="2">
                  <c:v>U.B.A Belén</c:v>
                </c:pt>
                <c:pt idx="3">
                  <c:v>U.B.A Rayos X</c:v>
                </c:pt>
              </c:strCache>
            </c:strRef>
          </c:cat>
          <c:val>
            <c:numRef>
              <c:f>Hoja1!$H$9:$H$12</c:f>
              <c:numCache>
                <c:formatCode>General</c:formatCode>
                <c:ptCount val="4"/>
                <c:pt idx="0">
                  <c:v>19</c:v>
                </c:pt>
                <c:pt idx="1">
                  <c:v>4</c:v>
                </c:pt>
                <c:pt idx="2">
                  <c:v>2</c:v>
                </c:pt>
                <c:pt idx="3">
                  <c:v>1</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Pt>
            <c:idx val="5"/>
            <c:bubble3D val="0"/>
            <c:spPr>
              <a:solidFill>
                <a:schemeClr val="accent6"/>
              </a:solidFill>
              <a:ln>
                <a:noFill/>
              </a:ln>
              <a:effectLst>
                <a:outerShdw blurRad="63500" sx="102000" sy="102000" algn="ctr" rotWithShape="0">
                  <a:prstClr val="black">
                    <a:alpha val="20000"/>
                  </a:prstClr>
                </a:outerShdw>
              </a:effectLst>
            </c:spPr>
          </c:dPt>
          <c:dPt>
            <c:idx val="6"/>
            <c:bubble3D val="0"/>
            <c:spPr>
              <a:solidFill>
                <a:schemeClr val="accent1">
                  <a:lumMod val="60000"/>
                </a:schemeClr>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1"/>
              <c:layout>
                <c:manualLayout>
                  <c:x val="6.1111111111111012E-2"/>
                  <c:y val="1.8518518518518514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0.10277777777777768"/>
                  <c:y val="2.7777777777777755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3"/>
              <c:layout>
                <c:manualLayout>
                  <c:x val="4.4444444444444342E-2"/>
                  <c:y val="6.481481481481477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4"/>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5"/>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6"/>
              <c:layout>
                <c:manualLayout>
                  <c:x val="-0.16666666666666671"/>
                  <c:y val="0"/>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Hoja1!$F$4:$F$10</c:f>
              <c:strCache>
                <c:ptCount val="7"/>
                <c:pt idx="0">
                  <c:v>Anónimo</c:v>
                </c:pt>
                <c:pt idx="1">
                  <c:v>A.I.C</c:v>
                </c:pt>
                <c:pt idx="2">
                  <c:v>Asmet Salud</c:v>
                </c:pt>
                <c:pt idx="3">
                  <c:v>Ecoopsos </c:v>
                </c:pt>
                <c:pt idx="4">
                  <c:v>Nueva EPS </c:v>
                </c:pt>
                <c:pt idx="5">
                  <c:v>Sanitas</c:v>
                </c:pt>
                <c:pt idx="6">
                  <c:v>U.T Popayán</c:v>
                </c:pt>
              </c:strCache>
            </c:strRef>
          </c:cat>
          <c:val>
            <c:numRef>
              <c:f>Hoja1!$G$4:$G$10</c:f>
              <c:numCache>
                <c:formatCode>General</c:formatCode>
                <c:ptCount val="7"/>
                <c:pt idx="0">
                  <c:v>1</c:v>
                </c:pt>
                <c:pt idx="1">
                  <c:v>2</c:v>
                </c:pt>
                <c:pt idx="2">
                  <c:v>1</c:v>
                </c:pt>
                <c:pt idx="3">
                  <c:v>2</c:v>
                </c:pt>
                <c:pt idx="4">
                  <c:v>6</c:v>
                </c:pt>
                <c:pt idx="5">
                  <c:v>13</c:v>
                </c:pt>
                <c:pt idx="6">
                  <c:v>1</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1"/>
              <c:layout>
                <c:manualLayout>
                  <c:x val="-0.15000000000000005"/>
                  <c:y val="0.16666666666666666"/>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0.11111111111111112"/>
                  <c:y val="0"/>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3"/>
              <c:layout>
                <c:manualLayout>
                  <c:x val="0.1555555555555555"/>
                  <c:y val="0"/>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manualLayout>
                      <c:w val="0.20793066491688542"/>
                      <c:h val="0.18958333333333333"/>
                    </c:manualLayout>
                  </c15:layout>
                </c:ext>
              </c:extLst>
            </c:dLbl>
            <c:dLbl>
              <c:idx val="4"/>
              <c:layout>
                <c:manualLayout>
                  <c:x val="0.30277777777777776"/>
                  <c:y val="9.2592592592592587E-3"/>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Hoja1!$F$7:$F$11</c:f>
              <c:strCache>
                <c:ptCount val="5"/>
                <c:pt idx="0">
                  <c:v>U.B.A Principal </c:v>
                </c:pt>
                <c:pt idx="1">
                  <c:v>U.B.A Camilo Torres</c:v>
                </c:pt>
                <c:pt idx="2">
                  <c:v>U.B.A Las Américas</c:v>
                </c:pt>
                <c:pt idx="3">
                  <c:v>U.B.A Leticia </c:v>
                </c:pt>
                <c:pt idx="4">
                  <c:v>U.B.A Rayos X</c:v>
                </c:pt>
              </c:strCache>
            </c:strRef>
          </c:cat>
          <c:val>
            <c:numRef>
              <c:f>Hoja1!$G$7:$G$11</c:f>
              <c:numCache>
                <c:formatCode>General</c:formatCode>
                <c:ptCount val="5"/>
                <c:pt idx="0">
                  <c:v>1936</c:v>
                </c:pt>
                <c:pt idx="1">
                  <c:v>180</c:v>
                </c:pt>
                <c:pt idx="2">
                  <c:v>5</c:v>
                </c:pt>
                <c:pt idx="3">
                  <c:v>86</c:v>
                </c:pt>
                <c:pt idx="4">
                  <c:v>108</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Pt>
            <c:idx val="5"/>
            <c:bubble3D val="0"/>
            <c:spPr>
              <a:solidFill>
                <a:schemeClr val="accent6"/>
              </a:solidFill>
              <a:ln>
                <a:noFill/>
              </a:ln>
              <a:effectLst>
                <a:outerShdw blurRad="63500" sx="102000" sy="102000" algn="ctr" rotWithShape="0">
                  <a:prstClr val="black">
                    <a:alpha val="20000"/>
                  </a:prstClr>
                </a:outerShdw>
              </a:effectLst>
            </c:spPr>
          </c:dPt>
          <c:dPt>
            <c:idx val="6"/>
            <c:bubble3D val="0"/>
            <c:spPr>
              <a:solidFill>
                <a:schemeClr val="accent1">
                  <a:lumMod val="60000"/>
                </a:schemeClr>
              </a:solidFill>
              <a:ln>
                <a:noFill/>
              </a:ln>
              <a:effectLst>
                <a:outerShdw blurRad="63500" sx="102000" sy="102000" algn="ctr" rotWithShape="0">
                  <a:prstClr val="black">
                    <a:alpha val="20000"/>
                  </a:prstClr>
                </a:outerShdw>
              </a:effectLst>
            </c:spPr>
          </c:dPt>
          <c:dPt>
            <c:idx val="7"/>
            <c:bubble3D val="0"/>
            <c:spPr>
              <a:solidFill>
                <a:schemeClr val="accent2">
                  <a:lumMod val="60000"/>
                </a:schemeClr>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1"/>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2"/>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3"/>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4"/>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5"/>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6"/>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7"/>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Hoja1!$F$7:$F$14</c:f>
              <c:strCache>
                <c:ptCount val="8"/>
                <c:pt idx="0">
                  <c:v>Asmet salud </c:v>
                </c:pt>
                <c:pt idx="1">
                  <c:v>A.I.C </c:v>
                </c:pt>
                <c:pt idx="2">
                  <c:v>Otras EAPB</c:v>
                </c:pt>
                <c:pt idx="3">
                  <c:v>Ecoopsos </c:v>
                </c:pt>
                <c:pt idx="4">
                  <c:v>Sanitas </c:v>
                </c:pt>
                <c:pt idx="5">
                  <c:v>Salud Total </c:v>
                </c:pt>
                <c:pt idx="6">
                  <c:v>Nueva EPS </c:v>
                </c:pt>
                <c:pt idx="7">
                  <c:v>Tolihuila </c:v>
                </c:pt>
              </c:strCache>
            </c:strRef>
          </c:cat>
          <c:val>
            <c:numRef>
              <c:f>Hoja1!$G$7:$G$14</c:f>
              <c:numCache>
                <c:formatCode>General</c:formatCode>
                <c:ptCount val="8"/>
                <c:pt idx="0">
                  <c:v>420</c:v>
                </c:pt>
                <c:pt idx="1">
                  <c:v>198</c:v>
                </c:pt>
                <c:pt idx="2">
                  <c:v>11</c:v>
                </c:pt>
                <c:pt idx="3">
                  <c:v>430</c:v>
                </c:pt>
                <c:pt idx="4">
                  <c:v>890</c:v>
                </c:pt>
                <c:pt idx="5">
                  <c:v>114</c:v>
                </c:pt>
                <c:pt idx="6">
                  <c:v>239</c:v>
                </c:pt>
                <c:pt idx="7">
                  <c:v>13</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6AD684ED-305F-420F-899D-B39E7241B19E}" type="datetimeFigureOut">
              <a:rPr lang="es-CO" smtClean="0"/>
              <a:t>23/01/2023</a:t>
            </a:fld>
            <a:endParaRPr lang="es-CO"/>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s-CO"/>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FEF592A2-4F5A-45A4-8CCF-2402054143D1}" type="slidenum">
              <a:rPr lang="es-CO" smtClean="0"/>
              <a:t>‹Nº›</a:t>
            </a:fld>
            <a:endParaRPr lang="es-CO"/>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AD684ED-305F-420F-899D-B39E7241B19E}" type="datetimeFigureOut">
              <a:rPr lang="es-CO" smtClean="0"/>
              <a:t>23/01/2023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AD684ED-305F-420F-899D-B39E7241B19E}" type="datetimeFigureOut">
              <a:rPr lang="es-CO" smtClean="0"/>
              <a:t>23/01/2023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6AD684ED-305F-420F-899D-B39E7241B19E}" type="datetimeFigureOut">
              <a:rPr lang="es-CO" smtClean="0"/>
              <a:t>23/01/2023</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FEF592A2-4F5A-45A4-8CCF-2402054143D1}" type="slidenum">
              <a:rPr lang="es-CO" smtClean="0"/>
              <a:t>‹Nº›</a:t>
            </a:fld>
            <a:endParaRPr lang="es-CO"/>
          </a:p>
        </p:txBody>
      </p:sp>
      <p:sp>
        <p:nvSpPr>
          <p:cNvPr id="9" name="Content Placeholder 8"/>
          <p:cNvSpPr>
            <a:spLocks noGrp="1"/>
          </p:cNvSpPr>
          <p:nvPr>
            <p:ph sz="quarter" idx="13"/>
          </p:nvPr>
        </p:nvSpPr>
        <p:spPr>
          <a:xfrm>
            <a:off x="1042416" y="2313432"/>
            <a:ext cx="3419856" cy="349300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6AD684ED-305F-420F-899D-B39E7241B19E}" type="datetimeFigureOut">
              <a:rPr lang="es-CO" smtClean="0"/>
              <a:t>23/01/2023</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6AD684ED-305F-420F-899D-B39E7241B19E}" type="datetimeFigureOut">
              <a:rPr lang="es-CO" smtClean="0"/>
              <a:t>23/01/2023</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D684ED-305F-420F-899D-B39E7241B19E}" type="datetimeFigureOut">
              <a:rPr lang="es-CO" smtClean="0"/>
              <a:t>23/01/2023</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AD684ED-305F-420F-899D-B39E7241B19E}" type="datetimeFigureOut">
              <a:rPr lang="es-CO" smtClean="0"/>
              <a:t>23/01/2023</a:t>
            </a:fld>
            <a:endParaRPr lang="es-CO"/>
          </a:p>
        </p:txBody>
      </p:sp>
      <p:sp>
        <p:nvSpPr>
          <p:cNvPr id="7" name="Slide Number Placeholder 6"/>
          <p:cNvSpPr>
            <a:spLocks noGrp="1"/>
          </p:cNvSpPr>
          <p:nvPr>
            <p:ph type="sldNum" sz="quarter" idx="12"/>
          </p:nvPr>
        </p:nvSpPr>
        <p:spPr/>
        <p:txBody>
          <a:bodyPr/>
          <a:lstStyle/>
          <a:p>
            <a:fld id="{FEF592A2-4F5A-45A4-8CCF-2402054143D1}" type="slidenum">
              <a:rPr lang="es-CO" smtClean="0"/>
              <a:t>‹Nº›</a:t>
            </a:fld>
            <a:endParaRPr lang="es-CO"/>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s-CO"/>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s-ES" smtClean="0"/>
              <a:t>Haga clic para modificar el estilo de título del patrón</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s-ES" smtClean="0"/>
              <a:t>Haga clic para modificar el estilo de título del patrón</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AD684ED-305F-420F-899D-B39E7241B19E}" type="datetimeFigureOut">
              <a:rPr lang="es-CO" smtClean="0"/>
              <a:t>23/01/2023</a:t>
            </a:fld>
            <a:endParaRPr lang="es-CO"/>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s-CO"/>
          </a:p>
        </p:txBody>
      </p:sp>
      <p:sp>
        <p:nvSpPr>
          <p:cNvPr id="7" name="Slide Number Placeholder 6"/>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AD684ED-305F-420F-899D-B39E7241B19E}" type="datetimeFigureOut">
              <a:rPr lang="es-CO" smtClean="0"/>
              <a:t>23/01/2023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AD684ED-305F-420F-899D-B39E7241B19E}" type="datetimeFigureOut">
              <a:rPr lang="es-CO" smtClean="0"/>
              <a:t>23/01/2023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FEF592A2-4F5A-45A4-8CCF-2402054143D1}" type="slidenum">
              <a:rPr lang="es-CO" smtClean="0"/>
              <a:t>‹Nº›</a:t>
            </a:fld>
            <a:endParaRPr lang="es-C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6AD684ED-305F-420F-899D-B39E7241B19E}" type="datetimeFigureOut">
              <a:rPr lang="es-CO" smtClean="0"/>
              <a:t>23/01/2023</a:t>
            </a:fld>
            <a:endParaRPr lang="es-CO"/>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s-CO"/>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FEF592A2-4F5A-45A4-8CCF-2402054143D1}" type="slidenum">
              <a:rPr lang="es-CO" smtClean="0"/>
              <a:t>‹Nº›</a:t>
            </a:fld>
            <a:endParaRPr lang="es-CO"/>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chart" Target="../charts/chart6.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9" name="8 CuadroTexto"/>
          <p:cNvSpPr txBox="1"/>
          <p:nvPr/>
        </p:nvSpPr>
        <p:spPr>
          <a:xfrm>
            <a:off x="1187624" y="1340768"/>
            <a:ext cx="6408712" cy="5016758"/>
          </a:xfrm>
          <a:prstGeom prst="rect">
            <a:avLst/>
          </a:prstGeom>
          <a:noFill/>
        </p:spPr>
        <p:txBody>
          <a:bodyPr wrap="square" rtlCol="0">
            <a:spAutoFit/>
          </a:bodyPr>
          <a:lstStyle/>
          <a:p>
            <a:pPr algn="ctr"/>
            <a:r>
              <a:rPr lang="es-CO" sz="4000" b="1" dirty="0" smtClean="0">
                <a:solidFill>
                  <a:schemeClr val="accent1">
                    <a:lumMod val="50000"/>
                  </a:schemeClr>
                </a:solidFill>
                <a:latin typeface="Arial" pitchFamily="34" charset="0"/>
                <a:cs typeface="Arial" pitchFamily="34" charset="0"/>
              </a:rPr>
              <a:t>PQRSDF Y RESULTADO DE ENCUESTAS DE SATISFACCIÓN AL USUARIO</a:t>
            </a:r>
          </a:p>
          <a:p>
            <a:endParaRPr lang="es-CO" sz="4000" dirty="0">
              <a:solidFill>
                <a:schemeClr val="accent1">
                  <a:lumMod val="50000"/>
                </a:schemeClr>
              </a:solidFill>
              <a:latin typeface="Arial" pitchFamily="34" charset="0"/>
              <a:cs typeface="Arial" pitchFamily="34" charset="0"/>
            </a:endParaRPr>
          </a:p>
          <a:p>
            <a:r>
              <a:rPr lang="es-CO" sz="4000" b="1" dirty="0" smtClean="0">
                <a:solidFill>
                  <a:schemeClr val="accent1">
                    <a:lumMod val="50000"/>
                  </a:schemeClr>
                </a:solidFill>
                <a:latin typeface="Arial" pitchFamily="34" charset="0"/>
                <a:cs typeface="Arial" pitchFamily="34" charset="0"/>
              </a:rPr>
              <a:t>CUARTO TRIMESTRE 2022</a:t>
            </a:r>
          </a:p>
          <a:p>
            <a:r>
              <a:rPr lang="es-CO" sz="4000" b="1" dirty="0" smtClean="0">
                <a:solidFill>
                  <a:schemeClr val="accent1">
                    <a:lumMod val="50000"/>
                  </a:schemeClr>
                </a:solidFill>
                <a:latin typeface="Arial" pitchFamily="34" charset="0"/>
                <a:cs typeface="Arial" pitchFamily="34" charset="0"/>
              </a:rPr>
              <a:t> </a:t>
            </a:r>
          </a:p>
        </p:txBody>
      </p:sp>
    </p:spTree>
    <p:extLst>
      <p:ext uri="{BB962C8B-B14F-4D97-AF65-F5344CB8AC3E}">
        <p14:creationId xmlns:p14="http://schemas.microsoft.com/office/powerpoint/2010/main" val="1951188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13" name="12 CuadroTexto"/>
          <p:cNvSpPr txBox="1"/>
          <p:nvPr/>
        </p:nvSpPr>
        <p:spPr>
          <a:xfrm>
            <a:off x="503548" y="4595888"/>
            <a:ext cx="7092788" cy="1015663"/>
          </a:xfrm>
          <a:prstGeom prst="rect">
            <a:avLst/>
          </a:prstGeom>
          <a:noFill/>
        </p:spPr>
        <p:txBody>
          <a:bodyPr wrap="square" rtlCol="0">
            <a:spAutoFit/>
          </a:bodyPr>
          <a:lstStyle/>
          <a:p>
            <a:pPr algn="just"/>
            <a:r>
              <a:rPr lang="es-CO" sz="2000" dirty="0" smtClean="0">
                <a:solidFill>
                  <a:schemeClr val="accent1">
                    <a:lumMod val="50000"/>
                  </a:schemeClr>
                </a:solidFill>
                <a:latin typeface="Arial" pitchFamily="34" charset="0"/>
                <a:cs typeface="Arial" pitchFamily="34" charset="0"/>
              </a:rPr>
              <a:t>1</a:t>
            </a:r>
            <a:r>
              <a:rPr lang="es-CO" sz="2000" dirty="0">
                <a:solidFill>
                  <a:schemeClr val="accent1">
                    <a:lumMod val="50000"/>
                  </a:schemeClr>
                </a:solidFill>
                <a:latin typeface="Arial" pitchFamily="34" charset="0"/>
                <a:cs typeface="Arial" pitchFamily="34" charset="0"/>
              </a:rPr>
              <a:t>7</a:t>
            </a:r>
            <a:r>
              <a:rPr lang="es-CO" sz="2000" dirty="0" smtClean="0">
                <a:solidFill>
                  <a:schemeClr val="accent1">
                    <a:lumMod val="50000"/>
                  </a:schemeClr>
                </a:solidFill>
                <a:latin typeface="Arial" pitchFamily="34" charset="0"/>
                <a:cs typeface="Arial" pitchFamily="34" charset="0"/>
              </a:rPr>
              <a:t> reclamos, </a:t>
            </a:r>
            <a:r>
              <a:rPr lang="es-CO" sz="2000" dirty="0">
                <a:solidFill>
                  <a:schemeClr val="accent1">
                    <a:lumMod val="50000"/>
                  </a:schemeClr>
                </a:solidFill>
                <a:latin typeface="Arial" pitchFamily="34" charset="0"/>
                <a:cs typeface="Arial" pitchFamily="34" charset="0"/>
              </a:rPr>
              <a:t>6</a:t>
            </a:r>
            <a:r>
              <a:rPr lang="es-CO" sz="2000" dirty="0" smtClean="0">
                <a:solidFill>
                  <a:schemeClr val="accent1">
                    <a:lumMod val="50000"/>
                  </a:schemeClr>
                </a:solidFill>
                <a:latin typeface="Arial" pitchFamily="34" charset="0"/>
                <a:cs typeface="Arial" pitchFamily="34" charset="0"/>
              </a:rPr>
              <a:t> quejas, 3 felicitaciones. Se identifica que el mayor motivo es dificultad en la solicitud de citas vía telefónica.</a:t>
            </a:r>
            <a:endParaRPr lang="es-CO" sz="2000" dirty="0">
              <a:solidFill>
                <a:schemeClr val="accent1">
                  <a:lumMod val="50000"/>
                </a:schemeClr>
              </a:solidFill>
              <a:latin typeface="Arial" pitchFamily="34" charset="0"/>
              <a:cs typeface="Arial" pitchFamily="34" charset="0"/>
            </a:endParaRPr>
          </a:p>
        </p:txBody>
      </p:sp>
      <p:sp>
        <p:nvSpPr>
          <p:cNvPr id="14" name="13 CuadroTexto"/>
          <p:cNvSpPr txBox="1"/>
          <p:nvPr/>
        </p:nvSpPr>
        <p:spPr>
          <a:xfrm>
            <a:off x="755576" y="1203422"/>
            <a:ext cx="4536504" cy="369332"/>
          </a:xfrm>
          <a:prstGeom prst="rect">
            <a:avLst/>
          </a:prstGeom>
          <a:noFill/>
        </p:spPr>
        <p:txBody>
          <a:bodyPr wrap="square" rtlCol="0">
            <a:spAutoFit/>
          </a:bodyPr>
          <a:lstStyle/>
          <a:p>
            <a:r>
              <a:rPr lang="es-CO" dirty="0" smtClean="0">
                <a:solidFill>
                  <a:schemeClr val="accent1">
                    <a:lumMod val="50000"/>
                  </a:schemeClr>
                </a:solidFill>
                <a:latin typeface="Arial" pitchFamily="34" charset="0"/>
                <a:cs typeface="Arial" pitchFamily="34" charset="0"/>
              </a:rPr>
              <a:t>Tipo de manifestación</a:t>
            </a:r>
            <a:endParaRPr lang="es-CO" dirty="0"/>
          </a:p>
        </p:txBody>
      </p:sp>
      <p:sp>
        <p:nvSpPr>
          <p:cNvPr id="15" name="14 CuadroTexto"/>
          <p:cNvSpPr txBox="1"/>
          <p:nvPr/>
        </p:nvSpPr>
        <p:spPr>
          <a:xfrm>
            <a:off x="1547664" y="463664"/>
            <a:ext cx="6048672" cy="461665"/>
          </a:xfrm>
          <a:prstGeom prst="rect">
            <a:avLst/>
          </a:prstGeom>
          <a:noFill/>
        </p:spPr>
        <p:txBody>
          <a:bodyPr wrap="square" rtlCol="0">
            <a:spAutoFit/>
          </a:bodyPr>
          <a:lstStyle/>
          <a:p>
            <a:pPr algn="ctr"/>
            <a:r>
              <a:rPr lang="es-CO" sz="2400" b="1" dirty="0" smtClean="0">
                <a:solidFill>
                  <a:schemeClr val="accent1">
                    <a:lumMod val="50000"/>
                  </a:schemeClr>
                </a:solidFill>
                <a:latin typeface="Arial" pitchFamily="34" charset="0"/>
                <a:cs typeface="Arial" pitchFamily="34" charset="0"/>
              </a:rPr>
              <a:t>PQRSDF</a:t>
            </a:r>
            <a:endParaRPr lang="es-CO" sz="2400" b="1" dirty="0">
              <a:solidFill>
                <a:schemeClr val="accent1">
                  <a:lumMod val="50000"/>
                </a:schemeClr>
              </a:solidFill>
              <a:latin typeface="Arial" pitchFamily="34" charset="0"/>
              <a:cs typeface="Arial" pitchFamily="34" charset="0"/>
            </a:endParaRPr>
          </a:p>
        </p:txBody>
      </p:sp>
      <p:graphicFrame>
        <p:nvGraphicFramePr>
          <p:cNvPr id="16" name="Gráfico 15"/>
          <p:cNvGraphicFramePr>
            <a:graphicFrameLocks/>
          </p:cNvGraphicFramePr>
          <p:nvPr>
            <p:extLst>
              <p:ext uri="{D42A27DB-BD31-4B8C-83A1-F6EECF244321}">
                <p14:modId xmlns:p14="http://schemas.microsoft.com/office/powerpoint/2010/main" val="2257763573"/>
              </p:ext>
            </p:extLst>
          </p:nvPr>
        </p:nvGraphicFramePr>
        <p:xfrm>
          <a:off x="2250281" y="1725649"/>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34644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13" name="12 CuadroTexto"/>
          <p:cNvSpPr txBox="1"/>
          <p:nvPr/>
        </p:nvSpPr>
        <p:spPr>
          <a:xfrm>
            <a:off x="503548" y="4677470"/>
            <a:ext cx="7092788" cy="1631216"/>
          </a:xfrm>
          <a:prstGeom prst="rect">
            <a:avLst/>
          </a:prstGeom>
          <a:noFill/>
        </p:spPr>
        <p:txBody>
          <a:bodyPr wrap="square" rtlCol="0">
            <a:spAutoFit/>
          </a:bodyPr>
          <a:lstStyle/>
          <a:p>
            <a:pPr algn="just"/>
            <a:r>
              <a:rPr lang="es-CO" sz="2000" dirty="0" smtClean="0">
                <a:solidFill>
                  <a:schemeClr val="accent1">
                    <a:lumMod val="50000"/>
                  </a:schemeClr>
                </a:solidFill>
                <a:latin typeface="Arial" pitchFamily="34" charset="0"/>
                <a:cs typeface="Arial" pitchFamily="34" charset="0"/>
              </a:rPr>
              <a:t>La herramienta con mayor demanda para instaurar manifestaciones en este periodo en fueron el buzón de sugerencias con 11, continua la presencial con 9, posteriormente página WEB con 3, 2 a través del correo electrónico y 1 por ventanilla única.</a:t>
            </a:r>
            <a:endParaRPr lang="es-CO" sz="2000" dirty="0">
              <a:solidFill>
                <a:schemeClr val="accent1">
                  <a:lumMod val="50000"/>
                </a:schemeClr>
              </a:solidFill>
              <a:latin typeface="Arial" pitchFamily="34" charset="0"/>
              <a:cs typeface="Arial" pitchFamily="34" charset="0"/>
            </a:endParaRPr>
          </a:p>
        </p:txBody>
      </p:sp>
      <p:sp>
        <p:nvSpPr>
          <p:cNvPr id="14" name="13 CuadroTexto"/>
          <p:cNvSpPr txBox="1"/>
          <p:nvPr/>
        </p:nvSpPr>
        <p:spPr>
          <a:xfrm>
            <a:off x="755576" y="1145997"/>
            <a:ext cx="4536504" cy="369332"/>
          </a:xfrm>
          <a:prstGeom prst="rect">
            <a:avLst/>
          </a:prstGeom>
          <a:noFill/>
        </p:spPr>
        <p:txBody>
          <a:bodyPr wrap="square" rtlCol="0">
            <a:spAutoFit/>
          </a:bodyPr>
          <a:lstStyle/>
          <a:p>
            <a:r>
              <a:rPr lang="es-CO" dirty="0" smtClean="0">
                <a:solidFill>
                  <a:schemeClr val="accent1">
                    <a:lumMod val="50000"/>
                  </a:schemeClr>
                </a:solidFill>
                <a:latin typeface="Arial" pitchFamily="34" charset="0"/>
                <a:cs typeface="Arial" pitchFamily="34" charset="0"/>
              </a:rPr>
              <a:t>Herramienta utilizada</a:t>
            </a:r>
            <a:r>
              <a:rPr lang="es-CO" dirty="0" smtClean="0"/>
              <a:t> </a:t>
            </a:r>
            <a:endParaRPr lang="es-CO" dirty="0"/>
          </a:p>
        </p:txBody>
      </p:sp>
      <p:sp>
        <p:nvSpPr>
          <p:cNvPr id="15" name="14 CuadroTexto"/>
          <p:cNvSpPr txBox="1"/>
          <p:nvPr/>
        </p:nvSpPr>
        <p:spPr>
          <a:xfrm>
            <a:off x="1547664" y="463664"/>
            <a:ext cx="6048672" cy="461665"/>
          </a:xfrm>
          <a:prstGeom prst="rect">
            <a:avLst/>
          </a:prstGeom>
          <a:noFill/>
        </p:spPr>
        <p:txBody>
          <a:bodyPr wrap="square" rtlCol="0">
            <a:spAutoFit/>
          </a:bodyPr>
          <a:lstStyle/>
          <a:p>
            <a:pPr algn="ctr"/>
            <a:r>
              <a:rPr lang="es-CO" sz="2400" b="1" dirty="0" smtClean="0">
                <a:solidFill>
                  <a:schemeClr val="accent1">
                    <a:lumMod val="50000"/>
                  </a:schemeClr>
                </a:solidFill>
                <a:latin typeface="Arial" pitchFamily="34" charset="0"/>
                <a:cs typeface="Arial" pitchFamily="34" charset="0"/>
              </a:rPr>
              <a:t>PQRSDF</a:t>
            </a:r>
            <a:endParaRPr lang="es-CO" sz="2400" b="1" dirty="0">
              <a:solidFill>
                <a:schemeClr val="accent1">
                  <a:lumMod val="50000"/>
                </a:schemeClr>
              </a:solidFill>
              <a:latin typeface="Arial" pitchFamily="34" charset="0"/>
              <a:cs typeface="Arial" pitchFamily="34" charset="0"/>
            </a:endParaRPr>
          </a:p>
        </p:txBody>
      </p:sp>
      <p:graphicFrame>
        <p:nvGraphicFramePr>
          <p:cNvPr id="17" name="Gráfico 16"/>
          <p:cNvGraphicFramePr>
            <a:graphicFrameLocks/>
          </p:cNvGraphicFramePr>
          <p:nvPr>
            <p:extLst>
              <p:ext uri="{D42A27DB-BD31-4B8C-83A1-F6EECF244321}">
                <p14:modId xmlns:p14="http://schemas.microsoft.com/office/powerpoint/2010/main" val="3711709961"/>
              </p:ext>
            </p:extLst>
          </p:nvPr>
        </p:nvGraphicFramePr>
        <p:xfrm>
          <a:off x="2250281" y="1725493"/>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713665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13" name="12 CuadroTexto"/>
          <p:cNvSpPr txBox="1"/>
          <p:nvPr/>
        </p:nvSpPr>
        <p:spPr>
          <a:xfrm>
            <a:off x="2231740" y="360359"/>
            <a:ext cx="4680520" cy="461665"/>
          </a:xfrm>
          <a:prstGeom prst="rect">
            <a:avLst/>
          </a:prstGeom>
          <a:noFill/>
        </p:spPr>
        <p:txBody>
          <a:bodyPr wrap="square" rtlCol="0">
            <a:spAutoFit/>
          </a:bodyPr>
          <a:lstStyle/>
          <a:p>
            <a:pPr algn="ctr"/>
            <a:r>
              <a:rPr lang="es-CO" sz="2400" b="1" dirty="0" smtClean="0">
                <a:solidFill>
                  <a:schemeClr val="accent1">
                    <a:lumMod val="50000"/>
                  </a:schemeClr>
                </a:solidFill>
                <a:latin typeface="Arial" pitchFamily="34" charset="0"/>
                <a:cs typeface="Arial" pitchFamily="34" charset="0"/>
              </a:rPr>
              <a:t>Manifestaciones por Sede</a:t>
            </a:r>
            <a:endParaRPr lang="es-CO" sz="2400" b="1" dirty="0">
              <a:solidFill>
                <a:schemeClr val="accent1">
                  <a:lumMod val="50000"/>
                </a:schemeClr>
              </a:solidFill>
              <a:latin typeface="Arial" pitchFamily="34" charset="0"/>
              <a:cs typeface="Arial" pitchFamily="34" charset="0"/>
            </a:endParaRPr>
          </a:p>
        </p:txBody>
      </p:sp>
      <p:sp>
        <p:nvSpPr>
          <p:cNvPr id="14" name="13 CuadroTexto"/>
          <p:cNvSpPr txBox="1"/>
          <p:nvPr/>
        </p:nvSpPr>
        <p:spPr>
          <a:xfrm>
            <a:off x="827584" y="4437112"/>
            <a:ext cx="7272808" cy="1384995"/>
          </a:xfrm>
          <a:prstGeom prst="rect">
            <a:avLst/>
          </a:prstGeom>
          <a:noFill/>
        </p:spPr>
        <p:txBody>
          <a:bodyPr wrap="square" rtlCol="0">
            <a:spAutoFit/>
          </a:bodyPr>
          <a:lstStyle/>
          <a:p>
            <a:pPr algn="just"/>
            <a:r>
              <a:rPr lang="es-CO" sz="2000" dirty="0" smtClean="0">
                <a:solidFill>
                  <a:schemeClr val="accent1">
                    <a:lumMod val="50000"/>
                  </a:schemeClr>
                </a:solidFill>
                <a:latin typeface="Arial" pitchFamily="34" charset="0"/>
                <a:cs typeface="Arial" pitchFamily="34" charset="0"/>
              </a:rPr>
              <a:t>Por afluencia de pacientes la Unidad Básica de Atención con  que presento mayor volumen de manifestaciones fue la Principal con 19, seguida de la U.B.A Camilo Torres con 4, continua la U.B.A Belén con 2 y la U.B.A</a:t>
            </a:r>
            <a:r>
              <a:rPr lang="es-CO" sz="2000" dirty="0">
                <a:solidFill>
                  <a:schemeClr val="accent1">
                    <a:lumMod val="50000"/>
                  </a:schemeClr>
                </a:solidFill>
                <a:latin typeface="Arial" pitchFamily="34" charset="0"/>
                <a:cs typeface="Arial" pitchFamily="34" charset="0"/>
              </a:rPr>
              <a:t> </a:t>
            </a:r>
            <a:r>
              <a:rPr lang="es-CO" sz="2000" dirty="0" smtClean="0">
                <a:solidFill>
                  <a:schemeClr val="accent1">
                    <a:lumMod val="50000"/>
                  </a:schemeClr>
                </a:solidFill>
                <a:latin typeface="Arial" pitchFamily="34" charset="0"/>
                <a:cs typeface="Arial" pitchFamily="34" charset="0"/>
              </a:rPr>
              <a:t>Rayos X con </a:t>
            </a:r>
            <a:r>
              <a:rPr lang="es-CO" sz="2000" dirty="0">
                <a:solidFill>
                  <a:schemeClr val="accent1">
                    <a:lumMod val="50000"/>
                  </a:schemeClr>
                </a:solidFill>
                <a:latin typeface="Arial" pitchFamily="34" charset="0"/>
                <a:cs typeface="Arial" pitchFamily="34" charset="0"/>
              </a:rPr>
              <a:t>1</a:t>
            </a:r>
            <a:r>
              <a:rPr lang="es-CO" sz="2400" dirty="0" smtClean="0">
                <a:solidFill>
                  <a:schemeClr val="accent1">
                    <a:lumMod val="50000"/>
                  </a:schemeClr>
                </a:solidFill>
                <a:latin typeface="Arial" pitchFamily="34" charset="0"/>
                <a:cs typeface="Arial" pitchFamily="34" charset="0"/>
              </a:rPr>
              <a:t>.</a:t>
            </a:r>
            <a:endParaRPr lang="es-CO" sz="2400" dirty="0">
              <a:solidFill>
                <a:schemeClr val="accent1">
                  <a:lumMod val="50000"/>
                </a:schemeClr>
              </a:solidFill>
              <a:latin typeface="Arial" pitchFamily="34" charset="0"/>
              <a:cs typeface="Arial" pitchFamily="34" charset="0"/>
            </a:endParaRPr>
          </a:p>
        </p:txBody>
      </p:sp>
      <p:graphicFrame>
        <p:nvGraphicFramePr>
          <p:cNvPr id="12" name="Gráfico 11"/>
          <p:cNvGraphicFramePr>
            <a:graphicFrameLocks/>
          </p:cNvGraphicFramePr>
          <p:nvPr>
            <p:extLst>
              <p:ext uri="{D42A27DB-BD31-4B8C-83A1-F6EECF244321}">
                <p14:modId xmlns:p14="http://schemas.microsoft.com/office/powerpoint/2010/main" val="2672617750"/>
              </p:ext>
            </p:extLst>
          </p:nvPr>
        </p:nvGraphicFramePr>
        <p:xfrm>
          <a:off x="2250281" y="1412150"/>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68061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21348" y="0"/>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9" name="8 CuadroTexto"/>
          <p:cNvSpPr txBox="1"/>
          <p:nvPr/>
        </p:nvSpPr>
        <p:spPr>
          <a:xfrm>
            <a:off x="1754671" y="476672"/>
            <a:ext cx="5634657" cy="461665"/>
          </a:xfrm>
          <a:prstGeom prst="rect">
            <a:avLst/>
          </a:prstGeom>
          <a:noFill/>
        </p:spPr>
        <p:txBody>
          <a:bodyPr wrap="square" rtlCol="0">
            <a:spAutoFit/>
          </a:bodyPr>
          <a:lstStyle/>
          <a:p>
            <a:pPr algn="ctr"/>
            <a:r>
              <a:rPr lang="es-CO" sz="2400" b="1" dirty="0" smtClean="0">
                <a:solidFill>
                  <a:schemeClr val="accent1">
                    <a:lumMod val="50000"/>
                  </a:schemeClr>
                </a:solidFill>
                <a:latin typeface="Arial" pitchFamily="34" charset="0"/>
                <a:cs typeface="Arial" pitchFamily="34" charset="0"/>
              </a:rPr>
              <a:t>Manifestaciones por EAPB</a:t>
            </a:r>
            <a:endParaRPr lang="es-CO" sz="2400" b="1" dirty="0">
              <a:solidFill>
                <a:schemeClr val="accent1">
                  <a:lumMod val="50000"/>
                </a:schemeClr>
              </a:solidFill>
              <a:latin typeface="Arial" pitchFamily="34" charset="0"/>
              <a:cs typeface="Arial" pitchFamily="34" charset="0"/>
            </a:endParaRPr>
          </a:p>
        </p:txBody>
      </p:sp>
      <p:sp>
        <p:nvSpPr>
          <p:cNvPr id="11" name="10 CuadroTexto"/>
          <p:cNvSpPr txBox="1"/>
          <p:nvPr/>
        </p:nvSpPr>
        <p:spPr>
          <a:xfrm>
            <a:off x="683568" y="4293096"/>
            <a:ext cx="7200800" cy="923330"/>
          </a:xfrm>
          <a:prstGeom prst="rect">
            <a:avLst/>
          </a:prstGeom>
          <a:noFill/>
        </p:spPr>
        <p:txBody>
          <a:bodyPr wrap="square" rtlCol="0">
            <a:spAutoFit/>
          </a:bodyPr>
          <a:lstStyle/>
          <a:p>
            <a:pPr algn="just"/>
            <a:r>
              <a:rPr lang="es-CO" dirty="0" smtClean="0">
                <a:solidFill>
                  <a:schemeClr val="accent1">
                    <a:lumMod val="50000"/>
                  </a:schemeClr>
                </a:solidFill>
                <a:latin typeface="Arial" pitchFamily="34" charset="0"/>
                <a:cs typeface="Arial" pitchFamily="34" charset="0"/>
              </a:rPr>
              <a:t>La EAPB con mayor número de manifestaciones es Sanitas con 13, Nueva EPS con 6, A.IC y Ecoopsos cada una con 2, Anónimo, </a:t>
            </a:r>
            <a:r>
              <a:rPr lang="es-CO" dirty="0" err="1" smtClean="0">
                <a:solidFill>
                  <a:schemeClr val="accent1">
                    <a:lumMod val="50000"/>
                  </a:schemeClr>
                </a:solidFill>
                <a:latin typeface="Arial" pitchFamily="34" charset="0"/>
                <a:cs typeface="Arial" pitchFamily="34" charset="0"/>
              </a:rPr>
              <a:t>Asmet</a:t>
            </a:r>
            <a:r>
              <a:rPr lang="es-CO" dirty="0" smtClean="0">
                <a:solidFill>
                  <a:schemeClr val="accent1">
                    <a:lumMod val="50000"/>
                  </a:schemeClr>
                </a:solidFill>
                <a:latin typeface="Arial" pitchFamily="34" charset="0"/>
                <a:cs typeface="Arial" pitchFamily="34" charset="0"/>
              </a:rPr>
              <a:t> Salud y U.T Popayán cada una con 1.</a:t>
            </a:r>
            <a:endParaRPr lang="es-CO" dirty="0">
              <a:solidFill>
                <a:schemeClr val="accent1">
                  <a:lumMod val="50000"/>
                </a:schemeClr>
              </a:solidFill>
              <a:latin typeface="Arial" pitchFamily="34" charset="0"/>
              <a:cs typeface="Arial" pitchFamily="34" charset="0"/>
            </a:endParaRPr>
          </a:p>
        </p:txBody>
      </p:sp>
      <p:graphicFrame>
        <p:nvGraphicFramePr>
          <p:cNvPr id="15" name="Gráfico 14"/>
          <p:cNvGraphicFramePr>
            <a:graphicFrameLocks/>
          </p:cNvGraphicFramePr>
          <p:nvPr>
            <p:extLst>
              <p:ext uri="{D42A27DB-BD31-4B8C-83A1-F6EECF244321}">
                <p14:modId xmlns:p14="http://schemas.microsoft.com/office/powerpoint/2010/main" val="4215139230"/>
              </p:ext>
            </p:extLst>
          </p:nvPr>
        </p:nvGraphicFramePr>
        <p:xfrm>
          <a:off x="2123728" y="1426720"/>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88843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9" name="8 CuadroTexto"/>
          <p:cNvSpPr txBox="1"/>
          <p:nvPr/>
        </p:nvSpPr>
        <p:spPr>
          <a:xfrm>
            <a:off x="935596" y="461863"/>
            <a:ext cx="7272808" cy="461665"/>
          </a:xfrm>
          <a:prstGeom prst="rect">
            <a:avLst/>
          </a:prstGeom>
          <a:noFill/>
        </p:spPr>
        <p:txBody>
          <a:bodyPr wrap="square" rtlCol="0">
            <a:spAutoFit/>
          </a:bodyPr>
          <a:lstStyle/>
          <a:p>
            <a:pPr algn="ctr"/>
            <a:r>
              <a:rPr lang="es-CO" sz="2400" b="1" dirty="0" smtClean="0">
                <a:solidFill>
                  <a:schemeClr val="accent1">
                    <a:lumMod val="50000"/>
                  </a:schemeClr>
                </a:solidFill>
                <a:latin typeface="Arial" pitchFamily="34" charset="0"/>
                <a:cs typeface="Arial" pitchFamily="34" charset="0"/>
              </a:rPr>
              <a:t>ENCUESTAS DE SATRISFACCION AL USUARIO </a:t>
            </a:r>
            <a:endParaRPr lang="es-CO" sz="2400" b="1" dirty="0">
              <a:solidFill>
                <a:schemeClr val="accent1">
                  <a:lumMod val="50000"/>
                </a:schemeClr>
              </a:solidFill>
              <a:latin typeface="Arial" pitchFamily="34" charset="0"/>
              <a:cs typeface="Arial" pitchFamily="34" charset="0"/>
            </a:endParaRPr>
          </a:p>
        </p:txBody>
      </p:sp>
      <p:sp>
        <p:nvSpPr>
          <p:cNvPr id="11" name="10 CuadroTexto"/>
          <p:cNvSpPr txBox="1"/>
          <p:nvPr/>
        </p:nvSpPr>
        <p:spPr>
          <a:xfrm>
            <a:off x="827584" y="4354305"/>
            <a:ext cx="6264695" cy="1477328"/>
          </a:xfrm>
          <a:prstGeom prst="rect">
            <a:avLst/>
          </a:prstGeom>
          <a:noFill/>
        </p:spPr>
        <p:txBody>
          <a:bodyPr wrap="square" rtlCol="0">
            <a:spAutoFit/>
          </a:bodyPr>
          <a:lstStyle/>
          <a:p>
            <a:pPr algn="just"/>
            <a:r>
              <a:rPr lang="es-CO" dirty="0" smtClean="0">
                <a:solidFill>
                  <a:schemeClr val="accent1">
                    <a:lumMod val="50000"/>
                  </a:schemeClr>
                </a:solidFill>
                <a:latin typeface="Arial" pitchFamily="34" charset="0"/>
                <a:cs typeface="Arial" pitchFamily="34" charset="0"/>
              </a:rPr>
              <a:t>Se realizaron un total de </a:t>
            </a:r>
            <a:r>
              <a:rPr lang="es-CO" dirty="0" smtClean="0">
                <a:solidFill>
                  <a:schemeClr val="accent1">
                    <a:lumMod val="50000"/>
                  </a:schemeClr>
                </a:solidFill>
                <a:latin typeface="Arial" pitchFamily="34" charset="0"/>
                <a:cs typeface="Arial" pitchFamily="34" charset="0"/>
              </a:rPr>
              <a:t>2315 </a:t>
            </a:r>
            <a:r>
              <a:rPr lang="es-CO" dirty="0" smtClean="0">
                <a:solidFill>
                  <a:schemeClr val="accent1">
                    <a:lumMod val="50000"/>
                  </a:schemeClr>
                </a:solidFill>
                <a:latin typeface="Arial" pitchFamily="34" charset="0"/>
                <a:cs typeface="Arial" pitchFamily="34" charset="0"/>
              </a:rPr>
              <a:t>encuestas. En los diferentes servicios de la institución, en la U.B.A </a:t>
            </a:r>
            <a:r>
              <a:rPr lang="es-CO" dirty="0">
                <a:solidFill>
                  <a:schemeClr val="accent1">
                    <a:lumMod val="50000"/>
                  </a:schemeClr>
                </a:solidFill>
                <a:latin typeface="Arial" pitchFamily="34" charset="0"/>
                <a:cs typeface="Arial" pitchFamily="34" charset="0"/>
              </a:rPr>
              <a:t>P</a:t>
            </a:r>
            <a:r>
              <a:rPr lang="es-CO" dirty="0" smtClean="0">
                <a:solidFill>
                  <a:schemeClr val="accent1">
                    <a:lumMod val="50000"/>
                  </a:schemeClr>
                </a:solidFill>
                <a:latin typeface="Arial" pitchFamily="34" charset="0"/>
                <a:cs typeface="Arial" pitchFamily="34" charset="0"/>
              </a:rPr>
              <a:t>rincipal </a:t>
            </a:r>
            <a:r>
              <a:rPr lang="es-CO" dirty="0" smtClean="0">
                <a:solidFill>
                  <a:schemeClr val="accent1">
                    <a:lumMod val="50000"/>
                  </a:schemeClr>
                </a:solidFill>
                <a:latin typeface="Arial" pitchFamily="34" charset="0"/>
                <a:cs typeface="Arial" pitchFamily="34" charset="0"/>
              </a:rPr>
              <a:t>1936</a:t>
            </a:r>
            <a:r>
              <a:rPr lang="es-CO" dirty="0" smtClean="0">
                <a:solidFill>
                  <a:schemeClr val="accent1">
                    <a:lumMod val="50000"/>
                  </a:schemeClr>
                </a:solidFill>
                <a:latin typeface="Arial" pitchFamily="34" charset="0"/>
                <a:cs typeface="Arial" pitchFamily="34" charset="0"/>
              </a:rPr>
              <a:t> </a:t>
            </a:r>
            <a:r>
              <a:rPr lang="es-CO" dirty="0" smtClean="0">
                <a:solidFill>
                  <a:schemeClr val="accent1">
                    <a:lumMod val="50000"/>
                  </a:schemeClr>
                </a:solidFill>
                <a:latin typeface="Arial" pitchFamily="34" charset="0"/>
                <a:cs typeface="Arial" pitchFamily="34" charset="0"/>
              </a:rPr>
              <a:t>encuestas</a:t>
            </a:r>
            <a:r>
              <a:rPr lang="es-CO" dirty="0">
                <a:solidFill>
                  <a:schemeClr val="accent1">
                    <a:lumMod val="50000"/>
                  </a:schemeClr>
                </a:solidFill>
                <a:latin typeface="Arial" pitchFamily="34" charset="0"/>
                <a:cs typeface="Arial" pitchFamily="34" charset="0"/>
              </a:rPr>
              <a:t>, en la U.B.A </a:t>
            </a:r>
            <a:r>
              <a:rPr lang="es-CO" dirty="0" smtClean="0">
                <a:solidFill>
                  <a:schemeClr val="accent1">
                    <a:lumMod val="50000"/>
                  </a:schemeClr>
                </a:solidFill>
                <a:latin typeface="Arial" pitchFamily="34" charset="0"/>
                <a:cs typeface="Arial" pitchFamily="34" charset="0"/>
              </a:rPr>
              <a:t>Camilo Torres </a:t>
            </a:r>
            <a:r>
              <a:rPr lang="es-CO" dirty="0" smtClean="0">
                <a:solidFill>
                  <a:schemeClr val="accent1">
                    <a:lumMod val="50000"/>
                  </a:schemeClr>
                </a:solidFill>
                <a:latin typeface="Arial" pitchFamily="34" charset="0"/>
                <a:cs typeface="Arial" pitchFamily="34" charset="0"/>
              </a:rPr>
              <a:t>180, en </a:t>
            </a:r>
            <a:r>
              <a:rPr lang="es-CO" dirty="0" smtClean="0">
                <a:solidFill>
                  <a:schemeClr val="accent1">
                    <a:lumMod val="50000"/>
                  </a:schemeClr>
                </a:solidFill>
                <a:latin typeface="Arial" pitchFamily="34" charset="0"/>
                <a:cs typeface="Arial" pitchFamily="34" charset="0"/>
              </a:rPr>
              <a:t>la U.B.A Santa Leticia Moscopán </a:t>
            </a:r>
            <a:r>
              <a:rPr lang="es-CO" dirty="0" smtClean="0">
                <a:solidFill>
                  <a:schemeClr val="accent1">
                    <a:lumMod val="50000"/>
                  </a:schemeClr>
                </a:solidFill>
                <a:latin typeface="Arial" pitchFamily="34" charset="0"/>
                <a:cs typeface="Arial" pitchFamily="34" charset="0"/>
              </a:rPr>
              <a:t>86 </a:t>
            </a:r>
            <a:r>
              <a:rPr lang="es-CO" dirty="0" smtClean="0">
                <a:solidFill>
                  <a:schemeClr val="accent1">
                    <a:lumMod val="50000"/>
                  </a:schemeClr>
                </a:solidFill>
                <a:latin typeface="Arial" pitchFamily="34" charset="0"/>
                <a:cs typeface="Arial" pitchFamily="34" charset="0"/>
              </a:rPr>
              <a:t>encuestas, en la U.B.A Rayos X </a:t>
            </a:r>
            <a:r>
              <a:rPr lang="es-CO" dirty="0" smtClean="0">
                <a:solidFill>
                  <a:schemeClr val="accent1">
                    <a:lumMod val="50000"/>
                  </a:schemeClr>
                </a:solidFill>
                <a:latin typeface="Arial" pitchFamily="34" charset="0"/>
                <a:cs typeface="Arial" pitchFamily="34" charset="0"/>
              </a:rPr>
              <a:t>108 </a:t>
            </a:r>
            <a:r>
              <a:rPr lang="es-CO" dirty="0" smtClean="0">
                <a:solidFill>
                  <a:schemeClr val="accent1">
                    <a:lumMod val="50000"/>
                  </a:schemeClr>
                </a:solidFill>
                <a:latin typeface="Arial" pitchFamily="34" charset="0"/>
                <a:cs typeface="Arial" pitchFamily="34" charset="0"/>
              </a:rPr>
              <a:t>encuestas y en la U.B.A Las Américas 5</a:t>
            </a:r>
            <a:endParaRPr lang="es-CO" dirty="0">
              <a:solidFill>
                <a:schemeClr val="accent1">
                  <a:lumMod val="50000"/>
                </a:schemeClr>
              </a:solidFill>
              <a:latin typeface="Arial" pitchFamily="34" charset="0"/>
              <a:cs typeface="Arial" pitchFamily="34" charset="0"/>
            </a:endParaRPr>
          </a:p>
        </p:txBody>
      </p:sp>
      <p:graphicFrame>
        <p:nvGraphicFramePr>
          <p:cNvPr id="12" name="Gráfico 11"/>
          <p:cNvGraphicFramePr>
            <a:graphicFrameLocks/>
          </p:cNvGraphicFramePr>
          <p:nvPr>
            <p:extLst>
              <p:ext uri="{D42A27DB-BD31-4B8C-83A1-F6EECF244321}">
                <p14:modId xmlns:p14="http://schemas.microsoft.com/office/powerpoint/2010/main" val="1311924014"/>
              </p:ext>
            </p:extLst>
          </p:nvPr>
        </p:nvGraphicFramePr>
        <p:xfrm>
          <a:off x="2302525" y="1128719"/>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9874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160" y="1340768"/>
            <a:ext cx="2448272" cy="2287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10 CuadroTexto"/>
          <p:cNvSpPr txBox="1"/>
          <p:nvPr/>
        </p:nvSpPr>
        <p:spPr>
          <a:xfrm>
            <a:off x="1763688" y="404664"/>
            <a:ext cx="5616624" cy="461665"/>
          </a:xfrm>
          <a:prstGeom prst="rect">
            <a:avLst/>
          </a:prstGeom>
          <a:noFill/>
        </p:spPr>
        <p:txBody>
          <a:bodyPr wrap="square" rtlCol="0">
            <a:spAutoFit/>
          </a:bodyPr>
          <a:lstStyle/>
          <a:p>
            <a:r>
              <a:rPr lang="es-CO" sz="2400" b="1" dirty="0" smtClean="0">
                <a:solidFill>
                  <a:schemeClr val="accent1">
                    <a:lumMod val="50000"/>
                  </a:schemeClr>
                </a:solidFill>
                <a:latin typeface="Arial" pitchFamily="34" charset="0"/>
                <a:cs typeface="Arial" pitchFamily="34" charset="0"/>
              </a:rPr>
              <a:t>ENCUESTAS APLICADAS POR EAPB</a:t>
            </a:r>
            <a:endParaRPr lang="es-CO" sz="2400" b="1" dirty="0">
              <a:solidFill>
                <a:schemeClr val="accent1">
                  <a:lumMod val="50000"/>
                </a:schemeClr>
              </a:solidFill>
              <a:latin typeface="Arial" pitchFamily="34" charset="0"/>
              <a:cs typeface="Arial" pitchFamily="34" charset="0"/>
            </a:endParaRPr>
          </a:p>
        </p:txBody>
      </p:sp>
      <p:sp>
        <p:nvSpPr>
          <p:cNvPr id="12" name="11 CuadroTexto"/>
          <p:cNvSpPr txBox="1"/>
          <p:nvPr/>
        </p:nvSpPr>
        <p:spPr>
          <a:xfrm>
            <a:off x="951370" y="4653136"/>
            <a:ext cx="6860990" cy="1477328"/>
          </a:xfrm>
          <a:prstGeom prst="rect">
            <a:avLst/>
          </a:prstGeom>
          <a:noFill/>
        </p:spPr>
        <p:txBody>
          <a:bodyPr wrap="square" rtlCol="0">
            <a:spAutoFit/>
          </a:bodyPr>
          <a:lstStyle/>
          <a:p>
            <a:pPr algn="just"/>
            <a:r>
              <a:rPr lang="es-CO" dirty="0" smtClean="0">
                <a:solidFill>
                  <a:schemeClr val="accent1">
                    <a:lumMod val="50000"/>
                  </a:schemeClr>
                </a:solidFill>
                <a:latin typeface="Arial" pitchFamily="34" charset="0"/>
                <a:cs typeface="Arial" pitchFamily="34" charset="0"/>
              </a:rPr>
              <a:t>La EAPB con mayor número de encuestas es </a:t>
            </a:r>
            <a:r>
              <a:rPr lang="es-CO" dirty="0" smtClean="0">
                <a:solidFill>
                  <a:schemeClr val="accent1">
                    <a:lumMod val="50000"/>
                  </a:schemeClr>
                </a:solidFill>
                <a:latin typeface="Arial" pitchFamily="34" charset="0"/>
                <a:cs typeface="Arial" pitchFamily="34" charset="0"/>
              </a:rPr>
              <a:t>Sanitas con 890</a:t>
            </a:r>
            <a:r>
              <a:rPr lang="es-CO" dirty="0" smtClean="0">
                <a:solidFill>
                  <a:schemeClr val="accent1">
                    <a:lumMod val="50000"/>
                  </a:schemeClr>
                </a:solidFill>
                <a:latin typeface="Arial" pitchFamily="34" charset="0"/>
                <a:cs typeface="Arial" pitchFamily="34" charset="0"/>
              </a:rPr>
              <a:t> sigue Ecoopsos con 430, </a:t>
            </a:r>
            <a:r>
              <a:rPr lang="es-CO" dirty="0" err="1" smtClean="0">
                <a:solidFill>
                  <a:schemeClr val="accent1">
                    <a:lumMod val="50000"/>
                  </a:schemeClr>
                </a:solidFill>
                <a:latin typeface="Arial" pitchFamily="34" charset="0"/>
                <a:cs typeface="Arial" pitchFamily="34" charset="0"/>
              </a:rPr>
              <a:t>Asmet</a:t>
            </a:r>
            <a:r>
              <a:rPr lang="es-CO" dirty="0" smtClean="0">
                <a:solidFill>
                  <a:schemeClr val="accent1">
                    <a:lumMod val="50000"/>
                  </a:schemeClr>
                </a:solidFill>
                <a:latin typeface="Arial" pitchFamily="34" charset="0"/>
                <a:cs typeface="Arial" pitchFamily="34" charset="0"/>
              </a:rPr>
              <a:t> salud </a:t>
            </a:r>
            <a:r>
              <a:rPr lang="es-CO" dirty="0" smtClean="0">
                <a:solidFill>
                  <a:schemeClr val="accent1">
                    <a:lumMod val="50000"/>
                  </a:schemeClr>
                </a:solidFill>
                <a:latin typeface="Arial" pitchFamily="34" charset="0"/>
                <a:cs typeface="Arial" pitchFamily="34" charset="0"/>
              </a:rPr>
              <a:t>con </a:t>
            </a:r>
            <a:r>
              <a:rPr lang="es-CO" dirty="0" smtClean="0">
                <a:solidFill>
                  <a:schemeClr val="accent1">
                    <a:lumMod val="50000"/>
                  </a:schemeClr>
                </a:solidFill>
                <a:latin typeface="Arial" pitchFamily="34" charset="0"/>
                <a:cs typeface="Arial" pitchFamily="34" charset="0"/>
              </a:rPr>
              <a:t>420,  Nueva EPS 239, Salud Total con 114, A.I.C con 198, Tolihuila con 13 y Otras </a:t>
            </a:r>
            <a:r>
              <a:rPr lang="es-CO" dirty="0" smtClean="0">
                <a:solidFill>
                  <a:schemeClr val="accent1">
                    <a:lumMod val="50000"/>
                  </a:schemeClr>
                </a:solidFill>
                <a:latin typeface="Arial" pitchFamily="34" charset="0"/>
                <a:cs typeface="Arial" pitchFamily="34" charset="0"/>
              </a:rPr>
              <a:t>EAPB con </a:t>
            </a:r>
            <a:r>
              <a:rPr lang="es-CO" dirty="0" smtClean="0">
                <a:solidFill>
                  <a:schemeClr val="accent1">
                    <a:lumMod val="50000"/>
                  </a:schemeClr>
                </a:solidFill>
                <a:latin typeface="Arial" pitchFamily="34" charset="0"/>
                <a:cs typeface="Arial" pitchFamily="34" charset="0"/>
              </a:rPr>
              <a:t>11.</a:t>
            </a:r>
            <a:endParaRPr lang="es-CO" dirty="0" smtClean="0">
              <a:solidFill>
                <a:schemeClr val="accent1">
                  <a:lumMod val="50000"/>
                </a:schemeClr>
              </a:solidFill>
              <a:latin typeface="Arial" pitchFamily="34" charset="0"/>
              <a:cs typeface="Arial" pitchFamily="34" charset="0"/>
            </a:endParaRPr>
          </a:p>
          <a:p>
            <a:pPr algn="just"/>
            <a:endParaRPr lang="es-CO" dirty="0">
              <a:solidFill>
                <a:schemeClr val="accent1">
                  <a:lumMod val="50000"/>
                </a:schemeClr>
              </a:solidFill>
              <a:latin typeface="Arial" pitchFamily="34" charset="0"/>
              <a:cs typeface="Arial" pitchFamily="34" charset="0"/>
            </a:endParaRPr>
          </a:p>
        </p:txBody>
      </p:sp>
      <p:graphicFrame>
        <p:nvGraphicFramePr>
          <p:cNvPr id="14" name="Gráfico 13"/>
          <p:cNvGraphicFramePr>
            <a:graphicFrameLocks/>
          </p:cNvGraphicFramePr>
          <p:nvPr>
            <p:extLst>
              <p:ext uri="{D42A27DB-BD31-4B8C-83A1-F6EECF244321}">
                <p14:modId xmlns:p14="http://schemas.microsoft.com/office/powerpoint/2010/main" val="2217683005"/>
              </p:ext>
            </p:extLst>
          </p:nvPr>
        </p:nvGraphicFramePr>
        <p:xfrm>
          <a:off x="1099156" y="1532185"/>
          <a:ext cx="4572000"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2424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11" name="10 CuadroTexto"/>
          <p:cNvSpPr txBox="1"/>
          <p:nvPr/>
        </p:nvSpPr>
        <p:spPr>
          <a:xfrm>
            <a:off x="1763688" y="404664"/>
            <a:ext cx="5616624" cy="461665"/>
          </a:xfrm>
          <a:prstGeom prst="rect">
            <a:avLst/>
          </a:prstGeom>
          <a:noFill/>
        </p:spPr>
        <p:txBody>
          <a:bodyPr wrap="square" rtlCol="0">
            <a:spAutoFit/>
          </a:bodyPr>
          <a:lstStyle/>
          <a:p>
            <a:r>
              <a:rPr lang="es-CO" sz="2400" b="1" dirty="0" smtClean="0">
                <a:solidFill>
                  <a:schemeClr val="accent1">
                    <a:lumMod val="50000"/>
                  </a:schemeClr>
                </a:solidFill>
                <a:latin typeface="Arial" pitchFamily="34" charset="0"/>
                <a:cs typeface="Arial" pitchFamily="34" charset="0"/>
              </a:rPr>
              <a:t>Consolidado Resolución 256 de 2016</a:t>
            </a:r>
            <a:endParaRPr lang="es-CO" sz="2400" b="1" dirty="0">
              <a:solidFill>
                <a:schemeClr val="accent1">
                  <a:lumMod val="50000"/>
                </a:schemeClr>
              </a:solidFill>
              <a:latin typeface="Arial" pitchFamily="34" charset="0"/>
              <a:cs typeface="Arial" pitchFamily="34" charset="0"/>
            </a:endParaRPr>
          </a:p>
        </p:txBody>
      </p:sp>
      <p:graphicFrame>
        <p:nvGraphicFramePr>
          <p:cNvPr id="9" name="8 Tabla"/>
          <p:cNvGraphicFramePr>
            <a:graphicFrameLocks noGrp="1"/>
          </p:cNvGraphicFramePr>
          <p:nvPr>
            <p:extLst>
              <p:ext uri="{D42A27DB-BD31-4B8C-83A1-F6EECF244321}">
                <p14:modId xmlns:p14="http://schemas.microsoft.com/office/powerpoint/2010/main" val="3959758063"/>
              </p:ext>
            </p:extLst>
          </p:nvPr>
        </p:nvGraphicFramePr>
        <p:xfrm>
          <a:off x="1187623" y="2276872"/>
          <a:ext cx="6696745" cy="2384971"/>
        </p:xfrm>
        <a:graphic>
          <a:graphicData uri="http://schemas.openxmlformats.org/drawingml/2006/table">
            <a:tbl>
              <a:tblPr>
                <a:tableStyleId>{5C22544A-7EE6-4342-B048-85BDC9FD1C3A}</a:tableStyleId>
              </a:tblPr>
              <a:tblGrid>
                <a:gridCol w="1641359"/>
                <a:gridCol w="934950"/>
                <a:gridCol w="433464"/>
                <a:gridCol w="376222"/>
                <a:gridCol w="601955"/>
                <a:gridCol w="451466"/>
                <a:gridCol w="526710"/>
                <a:gridCol w="422060"/>
                <a:gridCol w="461844"/>
                <a:gridCol w="395249"/>
                <a:gridCol w="451466"/>
              </a:tblGrid>
              <a:tr h="410618">
                <a:tc gridSpan="2">
                  <a:txBody>
                    <a:bodyPr/>
                    <a:lstStyle/>
                    <a:p>
                      <a:pPr algn="ctr" fontAlgn="b"/>
                      <a:r>
                        <a:rPr lang="es-CO" sz="900" u="none" strike="noStrike" dirty="0">
                          <a:effectLst/>
                          <a:latin typeface="Arial" pitchFamily="34" charset="0"/>
                          <a:cs typeface="Arial" pitchFamily="34" charset="0"/>
                        </a:rPr>
                        <a:t> </a:t>
                      </a:r>
                      <a:endParaRPr lang="es-CO" sz="900" b="0" i="0" u="none" strike="noStrike" dirty="0">
                        <a:solidFill>
                          <a:srgbClr val="000000"/>
                        </a:solidFill>
                        <a:effectLst/>
                        <a:latin typeface="Arial" pitchFamily="34" charset="0"/>
                        <a:cs typeface="Arial" pitchFamily="34" charset="0"/>
                      </a:endParaRPr>
                    </a:p>
                  </a:txBody>
                  <a:tcPr marL="7844" marR="7844" marT="7844" marB="0" anchor="b"/>
                </a:tc>
                <a:tc hMerge="1">
                  <a:txBody>
                    <a:bodyPr/>
                    <a:lstStyle/>
                    <a:p>
                      <a:endParaRPr lang="es-CO"/>
                    </a:p>
                  </a:txBody>
                  <a:tcPr/>
                </a:tc>
                <a:tc gridSpan="2">
                  <a:txBody>
                    <a:bodyPr/>
                    <a:lstStyle/>
                    <a:p>
                      <a:pPr algn="ctr" fontAlgn="b"/>
                      <a:r>
                        <a:rPr lang="es-CO" sz="900" b="1" i="0" u="none" strike="noStrike" baseline="0" dirty="0" smtClean="0">
                          <a:solidFill>
                            <a:schemeClr val="dk1"/>
                          </a:solidFill>
                          <a:effectLst/>
                          <a:latin typeface="Arial" pitchFamily="34" charset="0"/>
                          <a:cs typeface="Arial" pitchFamily="34" charset="0"/>
                        </a:rPr>
                        <a:t>OCTUBRE   </a:t>
                      </a:r>
                      <a:r>
                        <a:rPr lang="es-CO" sz="900" b="0" i="0" u="none" strike="noStrike" baseline="0" dirty="0" smtClean="0">
                          <a:solidFill>
                            <a:schemeClr val="dk1"/>
                          </a:solidFill>
                          <a:effectLst/>
                          <a:latin typeface="Arial" pitchFamily="34" charset="0"/>
                          <a:cs typeface="Arial" pitchFamily="34" charset="0"/>
                        </a:rPr>
                        <a:t> </a:t>
                      </a:r>
                      <a:endParaRPr lang="es-CO" sz="900" b="0" i="0" u="none" strike="noStrike" dirty="0">
                        <a:solidFill>
                          <a:srgbClr val="000000"/>
                        </a:solidFill>
                        <a:effectLst/>
                        <a:latin typeface="Arial" pitchFamily="34" charset="0"/>
                        <a:cs typeface="Arial" pitchFamily="34" charset="0"/>
                      </a:endParaRPr>
                    </a:p>
                  </a:txBody>
                  <a:tcPr marL="7844" marR="7844" marT="7844" marB="0" anchor="b"/>
                </a:tc>
                <a:tc hMerge="1">
                  <a:txBody>
                    <a:bodyPr/>
                    <a:lstStyle/>
                    <a:p>
                      <a:endParaRPr lang="es-CO"/>
                    </a:p>
                  </a:txBody>
                  <a:tcPr/>
                </a:tc>
                <a:tc>
                  <a:txBody>
                    <a:bodyPr/>
                    <a:lstStyle/>
                    <a:p>
                      <a:pPr algn="l" fontAlgn="b"/>
                      <a:r>
                        <a:rPr lang="es-CO" sz="900" u="none" strike="noStrike">
                          <a:effectLst/>
                          <a:latin typeface="Arial" pitchFamily="34" charset="0"/>
                          <a:cs typeface="Arial" pitchFamily="34" charset="0"/>
                        </a:rPr>
                        <a:t>PORCENTAJE </a:t>
                      </a:r>
                      <a:endParaRPr lang="es-CO" sz="900" b="0" i="0" u="none" strike="noStrike">
                        <a:solidFill>
                          <a:srgbClr val="000000"/>
                        </a:solidFill>
                        <a:effectLst/>
                        <a:latin typeface="Arial" pitchFamily="34" charset="0"/>
                        <a:cs typeface="Arial" pitchFamily="34" charset="0"/>
                      </a:endParaRPr>
                    </a:p>
                  </a:txBody>
                  <a:tcPr marL="7844" marR="7844" marT="7844" marB="0" anchor="b"/>
                </a:tc>
                <a:tc gridSpan="2">
                  <a:txBody>
                    <a:bodyPr/>
                    <a:lstStyle/>
                    <a:p>
                      <a:pPr algn="ctr" fontAlgn="b"/>
                      <a:r>
                        <a:rPr lang="es-CO" sz="900" b="1" u="none" strike="noStrike" dirty="0" smtClean="0">
                          <a:effectLst/>
                          <a:latin typeface="Arial" pitchFamily="34" charset="0"/>
                          <a:cs typeface="Arial" pitchFamily="34" charset="0"/>
                        </a:rPr>
                        <a:t>NOVIEMBRE</a:t>
                      </a:r>
                      <a:endParaRPr lang="es-CO" sz="900" b="1" i="0" u="none" strike="noStrike" dirty="0">
                        <a:solidFill>
                          <a:srgbClr val="000000"/>
                        </a:solidFill>
                        <a:effectLst/>
                        <a:latin typeface="Arial" pitchFamily="34" charset="0"/>
                        <a:cs typeface="Arial" pitchFamily="34" charset="0"/>
                      </a:endParaRPr>
                    </a:p>
                  </a:txBody>
                  <a:tcPr marL="7844" marR="7844" marT="7844" marB="0" anchor="b"/>
                </a:tc>
                <a:tc hMerge="1">
                  <a:txBody>
                    <a:bodyPr/>
                    <a:lstStyle/>
                    <a:p>
                      <a:endParaRPr lang="es-CO"/>
                    </a:p>
                  </a:txBody>
                  <a:tcPr/>
                </a:tc>
                <a:tc>
                  <a:txBody>
                    <a:bodyPr/>
                    <a:lstStyle/>
                    <a:p>
                      <a:pPr algn="l" fontAlgn="b"/>
                      <a:r>
                        <a:rPr lang="es-CO" sz="900" u="none" strike="noStrike">
                          <a:effectLst/>
                          <a:latin typeface="Arial" pitchFamily="34" charset="0"/>
                          <a:cs typeface="Arial" pitchFamily="34" charset="0"/>
                        </a:rPr>
                        <a:t>PORCENTAJE </a:t>
                      </a:r>
                      <a:endParaRPr lang="es-CO" sz="900" b="0" i="0" u="none" strike="noStrike">
                        <a:solidFill>
                          <a:srgbClr val="000000"/>
                        </a:solidFill>
                        <a:effectLst/>
                        <a:latin typeface="Arial" pitchFamily="34" charset="0"/>
                        <a:cs typeface="Arial" pitchFamily="34" charset="0"/>
                      </a:endParaRPr>
                    </a:p>
                  </a:txBody>
                  <a:tcPr marL="7844" marR="7844" marT="7844" marB="0" anchor="b"/>
                </a:tc>
                <a:tc gridSpan="2">
                  <a:txBody>
                    <a:bodyPr/>
                    <a:lstStyle/>
                    <a:p>
                      <a:pPr algn="ctr" fontAlgn="b"/>
                      <a:r>
                        <a:rPr lang="es-CO" sz="900" b="1" i="0" u="none" strike="noStrike" dirty="0" smtClean="0">
                          <a:solidFill>
                            <a:srgbClr val="000000"/>
                          </a:solidFill>
                          <a:effectLst/>
                          <a:latin typeface="Arial" pitchFamily="34" charset="0"/>
                          <a:cs typeface="Arial" pitchFamily="34" charset="0"/>
                        </a:rPr>
                        <a:t>DICIEMBRE </a:t>
                      </a:r>
                      <a:endParaRPr lang="es-CO" sz="900" b="1" i="0" u="none" strike="noStrike" dirty="0">
                        <a:solidFill>
                          <a:srgbClr val="000000"/>
                        </a:solidFill>
                        <a:effectLst/>
                        <a:latin typeface="Arial" pitchFamily="34" charset="0"/>
                        <a:cs typeface="Arial" pitchFamily="34" charset="0"/>
                      </a:endParaRPr>
                    </a:p>
                  </a:txBody>
                  <a:tcPr marL="7844" marR="7844" marT="7844" marB="0" anchor="b"/>
                </a:tc>
                <a:tc hMerge="1">
                  <a:txBody>
                    <a:bodyPr/>
                    <a:lstStyle/>
                    <a:p>
                      <a:endParaRPr lang="es-CO"/>
                    </a:p>
                  </a:txBody>
                  <a:tcPr/>
                </a:tc>
                <a:tc>
                  <a:txBody>
                    <a:bodyPr/>
                    <a:lstStyle/>
                    <a:p>
                      <a:pPr algn="l" fontAlgn="b"/>
                      <a:r>
                        <a:rPr lang="es-CO" sz="900" u="none" strike="noStrike">
                          <a:effectLst/>
                          <a:latin typeface="Arial" pitchFamily="34" charset="0"/>
                          <a:cs typeface="Arial" pitchFamily="34" charset="0"/>
                        </a:rPr>
                        <a:t>PORCENTAJE </a:t>
                      </a:r>
                      <a:endParaRPr lang="es-CO" sz="900" b="0" i="0" u="none" strike="noStrike">
                        <a:solidFill>
                          <a:srgbClr val="000000"/>
                        </a:solidFill>
                        <a:effectLst/>
                        <a:latin typeface="Arial" pitchFamily="34" charset="0"/>
                        <a:cs typeface="Arial" pitchFamily="34" charset="0"/>
                      </a:endParaRPr>
                    </a:p>
                  </a:txBody>
                  <a:tcPr marL="7844" marR="7844" marT="7844" marB="0" anchor="b"/>
                </a:tc>
              </a:tr>
              <a:tr h="1092026">
                <a:tc>
                  <a:txBody>
                    <a:bodyPr/>
                    <a:lstStyle/>
                    <a:p>
                      <a:pPr algn="just" fontAlgn="auto"/>
                      <a:r>
                        <a:rPr lang="es-CO" sz="900" u="none" strike="noStrike" dirty="0">
                          <a:effectLst/>
                          <a:latin typeface="Arial" pitchFamily="34" charset="0"/>
                          <a:cs typeface="Arial" pitchFamily="34" charset="0"/>
                        </a:rPr>
                        <a:t>Número de usuarios que respondieron “muy buena” o “buena” a la pregunta: ¿cómo calificaría su experiencia global respecto a los servicios de salud que ha recibido a través de su IPS?”</a:t>
                      </a:r>
                      <a:endParaRPr lang="es-CO" sz="900" b="0" i="0" u="none" strike="noStrike" dirty="0">
                        <a:solidFill>
                          <a:srgbClr val="000000"/>
                        </a:solidFill>
                        <a:effectLst/>
                        <a:latin typeface="Arial" pitchFamily="34" charset="0"/>
                        <a:cs typeface="Arial" pitchFamily="34" charset="0"/>
                      </a:endParaRPr>
                    </a:p>
                  </a:txBody>
                  <a:tcPr marL="7844" marR="7844" marT="7844" marB="0" anchor="b"/>
                </a:tc>
                <a:tc>
                  <a:txBody>
                    <a:bodyPr/>
                    <a:lstStyle/>
                    <a:p>
                      <a:pPr algn="just" fontAlgn="auto"/>
                      <a:r>
                        <a:rPr lang="es-CO" sz="900" u="none" strike="noStrike" dirty="0">
                          <a:effectLst/>
                          <a:latin typeface="Arial" pitchFamily="34" charset="0"/>
                          <a:cs typeface="Arial" pitchFamily="34" charset="0"/>
                        </a:rPr>
                        <a:t>Número de usuarios que respondieron la pregunta</a:t>
                      </a:r>
                      <a:endParaRPr lang="es-CO" sz="900" b="0" i="0" u="none" strike="noStrike" dirty="0">
                        <a:solidFill>
                          <a:srgbClr val="000000"/>
                        </a:solidFill>
                        <a:effectLst/>
                        <a:latin typeface="Arial" pitchFamily="34" charset="0"/>
                        <a:cs typeface="Arial" pitchFamily="34" charset="0"/>
                      </a:endParaRPr>
                    </a:p>
                  </a:txBody>
                  <a:tcPr marL="7844" marR="7844" marT="7844" marB="0" anchor="b"/>
                </a:tc>
                <a:tc>
                  <a:txBody>
                    <a:bodyPr/>
                    <a:lstStyle/>
                    <a:p>
                      <a:pPr algn="ctr" fontAlgn="ctr"/>
                      <a:r>
                        <a:rPr lang="es-CO" sz="900" b="0" i="0" u="none" strike="noStrike" dirty="0" smtClean="0">
                          <a:solidFill>
                            <a:schemeClr val="dk1"/>
                          </a:solidFill>
                          <a:effectLst/>
                          <a:latin typeface="Arial" pitchFamily="34" charset="0"/>
                          <a:cs typeface="Arial" pitchFamily="34" charset="0"/>
                        </a:rPr>
                        <a:t>770</a:t>
                      </a:r>
                      <a:endParaRPr lang="es-CO" sz="900" b="0" i="0" u="none" strike="noStrike" dirty="0">
                        <a:solidFill>
                          <a:srgbClr val="000000"/>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rgbClr val="000000"/>
                          </a:solidFill>
                          <a:effectLst/>
                          <a:latin typeface="Arial" pitchFamily="34" charset="0"/>
                          <a:cs typeface="Arial" pitchFamily="34" charset="0"/>
                        </a:rPr>
                        <a:t>771</a:t>
                      </a:r>
                      <a:endParaRPr lang="es-CO" sz="900" b="0" i="0" u="none" strike="noStrike" dirty="0">
                        <a:solidFill>
                          <a:srgbClr val="000000"/>
                        </a:solidFill>
                        <a:effectLst/>
                        <a:latin typeface="Arial" pitchFamily="34" charset="0"/>
                        <a:cs typeface="Arial" pitchFamily="34" charset="0"/>
                      </a:endParaRPr>
                    </a:p>
                  </a:txBody>
                  <a:tcPr marL="7844" marR="7844" marT="7844" marB="0" anchor="ctr"/>
                </a:tc>
                <a:tc>
                  <a:txBody>
                    <a:bodyPr/>
                    <a:lstStyle/>
                    <a:p>
                      <a:pPr algn="ctr" fontAlgn="ctr"/>
                      <a:r>
                        <a:rPr lang="es-CO" sz="900" u="none" strike="noStrike" dirty="0" smtClean="0">
                          <a:effectLst/>
                          <a:latin typeface="Arial" pitchFamily="34" charset="0"/>
                          <a:cs typeface="Arial" pitchFamily="34" charset="0"/>
                        </a:rPr>
                        <a:t>100%</a:t>
                      </a:r>
                      <a:endParaRPr lang="es-CO" sz="900" b="0" i="0" u="none" strike="noStrike" dirty="0">
                        <a:solidFill>
                          <a:srgbClr val="000000"/>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dk1"/>
                          </a:solidFill>
                          <a:effectLst/>
                          <a:latin typeface="Arial" pitchFamily="34" charset="0"/>
                          <a:cs typeface="Arial" pitchFamily="34" charset="0"/>
                        </a:rPr>
                        <a:t>840</a:t>
                      </a:r>
                      <a:endParaRPr lang="es-CO" sz="900" b="0" i="0" u="none" strike="noStrike" dirty="0">
                        <a:solidFill>
                          <a:srgbClr val="000000"/>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dk1"/>
                          </a:solidFill>
                          <a:effectLst/>
                          <a:latin typeface="Arial" pitchFamily="34" charset="0"/>
                          <a:cs typeface="Arial" pitchFamily="34" charset="0"/>
                        </a:rPr>
                        <a:t>841</a:t>
                      </a:r>
                      <a:endParaRPr lang="es-CO" sz="900" b="0" i="0" u="none" strike="noStrike" dirty="0">
                        <a:solidFill>
                          <a:srgbClr val="000000"/>
                        </a:solidFill>
                        <a:effectLst/>
                        <a:latin typeface="Arial" pitchFamily="34" charset="0"/>
                        <a:cs typeface="Arial" pitchFamily="34" charset="0"/>
                      </a:endParaRPr>
                    </a:p>
                  </a:txBody>
                  <a:tcPr marL="7844" marR="7844" marT="7844" marB="0" anchor="ctr"/>
                </a:tc>
                <a:tc>
                  <a:txBody>
                    <a:bodyPr/>
                    <a:lstStyle/>
                    <a:p>
                      <a:pPr algn="ctr" fontAlgn="ctr"/>
                      <a:r>
                        <a:rPr lang="es-CO" sz="900" u="none" strike="noStrike" dirty="0" smtClean="0">
                          <a:effectLst/>
                          <a:latin typeface="Arial" pitchFamily="34" charset="0"/>
                          <a:cs typeface="Arial" pitchFamily="34" charset="0"/>
                        </a:rPr>
                        <a:t>100%</a:t>
                      </a:r>
                      <a:endParaRPr lang="es-CO" sz="900" b="0" i="0" u="none" strike="noStrike" dirty="0">
                        <a:solidFill>
                          <a:srgbClr val="000000"/>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dk1"/>
                          </a:solidFill>
                          <a:effectLst/>
                          <a:latin typeface="Arial" pitchFamily="34" charset="0"/>
                          <a:cs typeface="Arial" pitchFamily="34" charset="0"/>
                        </a:rPr>
                        <a:t>702</a:t>
                      </a:r>
                      <a:endParaRPr lang="es-CO" sz="900" b="0" i="0" u="none" strike="noStrike" dirty="0">
                        <a:solidFill>
                          <a:srgbClr val="000000"/>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dk1"/>
                          </a:solidFill>
                          <a:effectLst/>
                          <a:latin typeface="Arial" pitchFamily="34" charset="0"/>
                          <a:cs typeface="Arial" pitchFamily="34" charset="0"/>
                        </a:rPr>
                        <a:t>703</a:t>
                      </a:r>
                      <a:endParaRPr lang="es-CO" sz="900" b="0" i="0" u="none" strike="noStrike" dirty="0">
                        <a:solidFill>
                          <a:srgbClr val="000000"/>
                        </a:solidFill>
                        <a:effectLst/>
                        <a:latin typeface="Arial" pitchFamily="34" charset="0"/>
                        <a:cs typeface="Arial" pitchFamily="34" charset="0"/>
                      </a:endParaRPr>
                    </a:p>
                  </a:txBody>
                  <a:tcPr marL="7844" marR="7844" marT="7844" marB="0" anchor="ctr"/>
                </a:tc>
                <a:tc>
                  <a:txBody>
                    <a:bodyPr/>
                    <a:lstStyle/>
                    <a:p>
                      <a:pPr algn="ctr" fontAlgn="ctr"/>
                      <a:r>
                        <a:rPr lang="es-CO" sz="900" u="none" strike="noStrike" dirty="0" smtClean="0">
                          <a:effectLst/>
                          <a:latin typeface="Arial" pitchFamily="34" charset="0"/>
                          <a:cs typeface="Arial" pitchFamily="34" charset="0"/>
                        </a:rPr>
                        <a:t>100%</a:t>
                      </a:r>
                      <a:endParaRPr lang="es-CO" sz="900" b="0" i="0" u="none" strike="noStrike" dirty="0">
                        <a:solidFill>
                          <a:srgbClr val="000000"/>
                        </a:solidFill>
                        <a:effectLst/>
                        <a:latin typeface="Arial" pitchFamily="34" charset="0"/>
                        <a:cs typeface="Arial" pitchFamily="34" charset="0"/>
                      </a:endParaRPr>
                    </a:p>
                  </a:txBody>
                  <a:tcPr marL="7844" marR="7844" marT="7844" marB="0" anchor="ctr"/>
                </a:tc>
              </a:tr>
              <a:tr h="873621">
                <a:tc>
                  <a:txBody>
                    <a:bodyPr/>
                    <a:lstStyle/>
                    <a:p>
                      <a:pPr algn="just" fontAlgn="auto"/>
                      <a:r>
                        <a:rPr lang="es-CO" sz="900" u="none" strike="noStrike" dirty="0">
                          <a:effectLst/>
                          <a:latin typeface="Arial" pitchFamily="34" charset="0"/>
                          <a:cs typeface="Arial" pitchFamily="34" charset="0"/>
                        </a:rPr>
                        <a:t>Número de usuarios que respondieron “definitivamente sí” o “probablemente sí” a la pregunta:” ¿recomendaría a sus familiares y amigos esta IPS?”</a:t>
                      </a:r>
                      <a:endParaRPr lang="es-CO" sz="900" b="0" i="0" u="none" strike="noStrike" dirty="0">
                        <a:solidFill>
                          <a:srgbClr val="000000"/>
                        </a:solidFill>
                        <a:effectLst/>
                        <a:latin typeface="Arial" pitchFamily="34" charset="0"/>
                        <a:cs typeface="Arial" pitchFamily="34" charset="0"/>
                      </a:endParaRPr>
                    </a:p>
                  </a:txBody>
                  <a:tcPr marL="7844" marR="7844" marT="7844" marB="0" anchor="b"/>
                </a:tc>
                <a:tc>
                  <a:txBody>
                    <a:bodyPr/>
                    <a:lstStyle/>
                    <a:p>
                      <a:pPr algn="just" fontAlgn="auto"/>
                      <a:r>
                        <a:rPr lang="es-CO" sz="900" u="none" strike="noStrike" dirty="0">
                          <a:effectLst/>
                          <a:latin typeface="Arial" pitchFamily="34" charset="0"/>
                          <a:cs typeface="Arial" pitchFamily="34" charset="0"/>
                        </a:rPr>
                        <a:t>Número de usuarios que respondieron la pregunta</a:t>
                      </a:r>
                      <a:endParaRPr lang="es-CO" sz="900" b="0" i="0" u="none" strike="noStrike" dirty="0">
                        <a:solidFill>
                          <a:srgbClr val="000000"/>
                        </a:solidFill>
                        <a:effectLst/>
                        <a:latin typeface="Arial" pitchFamily="34" charset="0"/>
                        <a:cs typeface="Arial" pitchFamily="34" charset="0"/>
                      </a:endParaRPr>
                    </a:p>
                  </a:txBody>
                  <a:tcPr marL="7844" marR="7844" marT="7844" marB="0" anchor="b"/>
                </a:tc>
                <a:tc>
                  <a:txBody>
                    <a:bodyPr/>
                    <a:lstStyle/>
                    <a:p>
                      <a:pPr algn="ctr" fontAlgn="ctr"/>
                      <a:r>
                        <a:rPr lang="es-CO" sz="900" b="0" i="0" u="none" strike="noStrike" dirty="0" smtClean="0">
                          <a:solidFill>
                            <a:schemeClr val="dk1"/>
                          </a:solidFill>
                          <a:effectLst/>
                          <a:latin typeface="Arial" pitchFamily="34" charset="0"/>
                          <a:cs typeface="Arial" pitchFamily="34" charset="0"/>
                        </a:rPr>
                        <a:t>771</a:t>
                      </a:r>
                      <a:endParaRPr lang="es-CO" sz="900" b="0" i="0" u="none" strike="noStrike" dirty="0">
                        <a:solidFill>
                          <a:srgbClr val="000000"/>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dk1"/>
                          </a:solidFill>
                          <a:effectLst/>
                          <a:latin typeface="Arial" pitchFamily="34" charset="0"/>
                          <a:cs typeface="Arial" pitchFamily="34" charset="0"/>
                        </a:rPr>
                        <a:t>771</a:t>
                      </a:r>
                      <a:endParaRPr lang="es-CO" sz="900" b="0" i="0" u="none" strike="noStrike" dirty="0">
                        <a:solidFill>
                          <a:srgbClr val="000000"/>
                        </a:solidFill>
                        <a:effectLst/>
                        <a:latin typeface="Arial" pitchFamily="34" charset="0"/>
                        <a:cs typeface="Arial" pitchFamily="34" charset="0"/>
                      </a:endParaRPr>
                    </a:p>
                  </a:txBody>
                  <a:tcPr marL="7844" marR="7844" marT="7844" marB="0" anchor="ctr"/>
                </a:tc>
                <a:tc>
                  <a:txBody>
                    <a:bodyPr/>
                    <a:lstStyle/>
                    <a:p>
                      <a:pPr algn="ctr" fontAlgn="ctr"/>
                      <a:r>
                        <a:rPr lang="es-CO" sz="900" u="none" strike="noStrike" dirty="0" smtClean="0">
                          <a:effectLst/>
                          <a:latin typeface="Arial" pitchFamily="34" charset="0"/>
                          <a:cs typeface="Arial" pitchFamily="34" charset="0"/>
                        </a:rPr>
                        <a:t>100%</a:t>
                      </a:r>
                      <a:endParaRPr lang="es-CO" sz="900" b="0" i="0" u="none" strike="noStrike" dirty="0">
                        <a:solidFill>
                          <a:srgbClr val="000000"/>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dk1"/>
                          </a:solidFill>
                          <a:effectLst/>
                          <a:latin typeface="Arial" pitchFamily="34" charset="0"/>
                          <a:cs typeface="Arial" pitchFamily="34" charset="0"/>
                        </a:rPr>
                        <a:t>841</a:t>
                      </a:r>
                      <a:endParaRPr lang="es-CO" sz="900" b="0" i="0" u="none" strike="noStrike" dirty="0">
                        <a:solidFill>
                          <a:srgbClr val="000000"/>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dk1"/>
                          </a:solidFill>
                          <a:effectLst/>
                          <a:latin typeface="Arial" pitchFamily="34" charset="0"/>
                          <a:cs typeface="Arial" pitchFamily="34" charset="0"/>
                        </a:rPr>
                        <a:t>841</a:t>
                      </a:r>
                      <a:endParaRPr lang="es-CO" sz="900" b="0" i="0" u="none" strike="noStrike" dirty="0">
                        <a:solidFill>
                          <a:srgbClr val="000000"/>
                        </a:solidFill>
                        <a:effectLst/>
                        <a:latin typeface="Arial" pitchFamily="34" charset="0"/>
                        <a:cs typeface="Arial" pitchFamily="34" charset="0"/>
                      </a:endParaRPr>
                    </a:p>
                  </a:txBody>
                  <a:tcPr marL="7844" marR="7844" marT="7844" marB="0" anchor="ctr"/>
                </a:tc>
                <a:tc>
                  <a:txBody>
                    <a:bodyPr/>
                    <a:lstStyle/>
                    <a:p>
                      <a:pPr algn="ctr" fontAlgn="ctr"/>
                      <a:r>
                        <a:rPr lang="es-CO" sz="900" u="none" strike="noStrike" dirty="0" smtClean="0">
                          <a:effectLst/>
                          <a:latin typeface="Arial" pitchFamily="34" charset="0"/>
                          <a:cs typeface="Arial" pitchFamily="34" charset="0"/>
                        </a:rPr>
                        <a:t>100%</a:t>
                      </a:r>
                      <a:endParaRPr lang="es-CO" sz="900" b="0" i="0" u="none" strike="noStrike" dirty="0">
                        <a:solidFill>
                          <a:srgbClr val="000000"/>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dk1"/>
                          </a:solidFill>
                          <a:effectLst/>
                          <a:latin typeface="Arial" pitchFamily="34" charset="0"/>
                          <a:cs typeface="Arial" pitchFamily="34" charset="0"/>
                        </a:rPr>
                        <a:t>703</a:t>
                      </a:r>
                      <a:endParaRPr lang="es-CO" sz="900" b="0" i="0" u="none" strike="noStrike" dirty="0">
                        <a:solidFill>
                          <a:srgbClr val="000000"/>
                        </a:solidFill>
                        <a:effectLst/>
                        <a:latin typeface="Arial" pitchFamily="34" charset="0"/>
                        <a:cs typeface="Arial" pitchFamily="34" charset="0"/>
                      </a:endParaRPr>
                    </a:p>
                  </a:txBody>
                  <a:tcPr marL="7844" marR="7844" marT="7844" marB="0" anchor="ctr"/>
                </a:tc>
                <a:tc>
                  <a:txBody>
                    <a:bodyPr/>
                    <a:lstStyle/>
                    <a:p>
                      <a:pPr algn="ctr" fontAlgn="ctr"/>
                      <a:r>
                        <a:rPr lang="es-CO" sz="900" b="0" i="0" u="none" strike="noStrike" dirty="0" smtClean="0">
                          <a:solidFill>
                            <a:schemeClr val="dk1"/>
                          </a:solidFill>
                          <a:effectLst/>
                          <a:latin typeface="Arial" pitchFamily="34" charset="0"/>
                          <a:cs typeface="Arial" pitchFamily="34" charset="0"/>
                        </a:rPr>
                        <a:t>703</a:t>
                      </a:r>
                    </a:p>
                  </a:txBody>
                  <a:tcPr marL="7844" marR="7844" marT="7844" marB="0" anchor="ctr"/>
                </a:tc>
                <a:tc>
                  <a:txBody>
                    <a:bodyPr/>
                    <a:lstStyle/>
                    <a:p>
                      <a:pPr algn="ctr" fontAlgn="ctr"/>
                      <a:r>
                        <a:rPr lang="es-CO" sz="900" u="none" strike="noStrike" dirty="0" smtClean="0">
                          <a:effectLst/>
                          <a:latin typeface="Arial" pitchFamily="34" charset="0"/>
                          <a:cs typeface="Arial" pitchFamily="34" charset="0"/>
                        </a:rPr>
                        <a:t>100%</a:t>
                      </a:r>
                      <a:endParaRPr lang="es-CO" sz="900" b="0" i="0" u="none" strike="noStrike" dirty="0">
                        <a:solidFill>
                          <a:srgbClr val="000000"/>
                        </a:solidFill>
                        <a:effectLst/>
                        <a:latin typeface="Arial" pitchFamily="34" charset="0"/>
                        <a:cs typeface="Arial" pitchFamily="34" charset="0"/>
                      </a:endParaRPr>
                    </a:p>
                  </a:txBody>
                  <a:tcPr marL="7844" marR="7844" marT="7844" marB="0" anchor="ctr"/>
                </a:tc>
              </a:tr>
            </a:tbl>
          </a:graphicData>
        </a:graphic>
      </p:graphicFrame>
    </p:spTree>
    <p:extLst>
      <p:ext uri="{BB962C8B-B14F-4D97-AF65-F5344CB8AC3E}">
        <p14:creationId xmlns:p14="http://schemas.microsoft.com/office/powerpoint/2010/main" val="2039412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dirty="0"/>
          </a:p>
        </p:txBody>
      </p:sp>
      <p:sp>
        <p:nvSpPr>
          <p:cNvPr id="3" name="2 Subtítulo"/>
          <p:cNvSpPr>
            <a:spLocks noGrp="1"/>
          </p:cNvSpPr>
          <p:nvPr>
            <p:ph type="subTitle" idx="1"/>
          </p:nvPr>
        </p:nvSpPr>
        <p:spPr/>
        <p:txBody>
          <a:bodyPr/>
          <a:lstStyle/>
          <a:p>
            <a:endParaRPr lang="es-CO"/>
          </a:p>
        </p:txBody>
      </p:sp>
      <p:grpSp>
        <p:nvGrpSpPr>
          <p:cNvPr id="4" name="10 Grupo"/>
          <p:cNvGrpSpPr/>
          <p:nvPr/>
        </p:nvGrpSpPr>
        <p:grpSpPr>
          <a:xfrm>
            <a:off x="0" y="1"/>
            <a:ext cx="9144000" cy="6858000"/>
            <a:chOff x="0" y="1"/>
            <a:chExt cx="9144000" cy="6858000"/>
          </a:xfrm>
        </p:grpSpPr>
        <p:pic>
          <p:nvPicPr>
            <p:cNvPr id="5" name="Picture 2" descr="C:\Users\PIC\Pictures\Logo ESE.JPG"/>
            <p:cNvPicPr>
              <a:picLocks noChangeAspect="1" noChangeArrowheads="1"/>
            </p:cNvPicPr>
            <p:nvPr/>
          </p:nvPicPr>
          <p:blipFill>
            <a:blip r:embed="rId2">
              <a:lum bright="70000" contrast="-70000"/>
            </a:blip>
            <a:srcRect l="7720" r="5882" b="4044"/>
            <a:stretch>
              <a:fillRect/>
            </a:stretch>
          </p:blipFill>
          <p:spPr bwMode="auto">
            <a:xfrm>
              <a:off x="0" y="1"/>
              <a:ext cx="9144000" cy="6858000"/>
            </a:xfrm>
            <a:prstGeom prst="rect">
              <a:avLst/>
            </a:prstGeom>
            <a:noFill/>
          </p:spPr>
        </p:pic>
        <p:grpSp>
          <p:nvGrpSpPr>
            <p:cNvPr id="6" name="7 Grupo"/>
            <p:cNvGrpSpPr/>
            <p:nvPr/>
          </p:nvGrpSpPr>
          <p:grpSpPr>
            <a:xfrm>
              <a:off x="0" y="5000636"/>
              <a:ext cx="9144000" cy="1857364"/>
              <a:chOff x="0" y="5000636"/>
              <a:chExt cx="9144000" cy="1857364"/>
            </a:xfrm>
          </p:grpSpPr>
          <p:pic>
            <p:nvPicPr>
              <p:cNvPr id="7" name="Picture 2"/>
              <p:cNvPicPr>
                <a:picLocks noChangeAspect="1" noChangeArrowheads="1"/>
              </p:cNvPicPr>
              <p:nvPr/>
            </p:nvPicPr>
            <p:blipFill>
              <a:blip r:embed="rId3">
                <a:clrChange>
                  <a:clrFrom>
                    <a:srgbClr val="FFFFFF"/>
                  </a:clrFrom>
                  <a:clrTo>
                    <a:srgbClr val="FFFFFF">
                      <a:alpha val="0"/>
                    </a:srgbClr>
                  </a:clrTo>
                </a:clrChange>
              </a:blip>
              <a:srcRect l="15922" t="39063" r="12701"/>
              <a:stretch>
                <a:fillRect/>
              </a:stretch>
            </p:blipFill>
            <p:spPr bwMode="auto">
              <a:xfrm>
                <a:off x="4500562" y="5000636"/>
                <a:ext cx="4643438" cy="1857364"/>
              </a:xfrm>
              <a:prstGeom prst="rect">
                <a:avLst/>
              </a:prstGeom>
              <a:noFill/>
              <a:ln w="9525">
                <a:noFill/>
                <a:miter lim="800000"/>
                <a:headEnd/>
                <a:tailEnd/>
              </a:ln>
              <a:effectLst/>
            </p:spPr>
          </p:pic>
          <p:pic>
            <p:nvPicPr>
              <p:cNvPr id="8" name="Picture 2"/>
              <p:cNvPicPr>
                <a:picLocks noChangeAspect="1" noChangeArrowheads="1"/>
              </p:cNvPicPr>
              <p:nvPr/>
            </p:nvPicPr>
            <p:blipFill>
              <a:blip r:embed="rId3">
                <a:clrChange>
                  <a:clrFrom>
                    <a:srgbClr val="FFFFFF"/>
                  </a:clrFrom>
                  <a:clrTo>
                    <a:srgbClr val="FFFFFF">
                      <a:alpha val="0"/>
                    </a:srgbClr>
                  </a:clrTo>
                </a:clrChange>
              </a:blip>
              <a:srcRect l="22797" t="39063" r="39517"/>
              <a:stretch>
                <a:fillRect/>
              </a:stretch>
            </p:blipFill>
            <p:spPr bwMode="auto">
              <a:xfrm>
                <a:off x="0" y="5000636"/>
                <a:ext cx="4572000" cy="1857364"/>
              </a:xfrm>
              <a:prstGeom prst="rect">
                <a:avLst/>
              </a:prstGeom>
              <a:noFill/>
              <a:ln w="9525">
                <a:noFill/>
                <a:miter lim="800000"/>
                <a:headEnd/>
                <a:tailEnd/>
              </a:ln>
              <a:effectLst/>
            </p:spPr>
          </p:pic>
        </p:grpSp>
      </p:grpSp>
      <p:sp>
        <p:nvSpPr>
          <p:cNvPr id="9" name="8 CuadroTexto"/>
          <p:cNvSpPr txBox="1"/>
          <p:nvPr/>
        </p:nvSpPr>
        <p:spPr>
          <a:xfrm>
            <a:off x="2195736" y="1628800"/>
            <a:ext cx="5400600" cy="2123658"/>
          </a:xfrm>
          <a:prstGeom prst="rect">
            <a:avLst/>
          </a:prstGeom>
          <a:noFill/>
        </p:spPr>
        <p:txBody>
          <a:bodyPr wrap="square" rtlCol="0">
            <a:spAutoFit/>
          </a:bodyPr>
          <a:lstStyle/>
          <a:p>
            <a:pPr algn="ctr"/>
            <a:r>
              <a:rPr lang="es-CO" sz="6600" dirty="0" smtClean="0">
                <a:solidFill>
                  <a:schemeClr val="accent1">
                    <a:lumMod val="50000"/>
                  </a:schemeClr>
                </a:solidFill>
                <a:latin typeface="Arial" pitchFamily="34" charset="0"/>
                <a:cs typeface="Arial" pitchFamily="34" charset="0"/>
              </a:rPr>
              <a:t>Gracias por su atención</a:t>
            </a:r>
            <a:endParaRPr lang="es-CO" sz="6600" dirty="0">
              <a:solidFill>
                <a:schemeClr val="accent1">
                  <a:lumMod val="50000"/>
                </a:schemeClr>
              </a:solidFill>
              <a:latin typeface="Arial" pitchFamily="34" charset="0"/>
              <a:cs typeface="Arial" pitchFamily="34" charset="0"/>
            </a:endParaRPr>
          </a:p>
        </p:txBody>
      </p:sp>
    </p:spTree>
    <p:extLst>
      <p:ext uri="{BB962C8B-B14F-4D97-AF65-F5344CB8AC3E}">
        <p14:creationId xmlns:p14="http://schemas.microsoft.com/office/powerpoint/2010/main" val="30243498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1869</TotalTime>
  <Words>429</Words>
  <Application>Microsoft Office PowerPoint</Application>
  <PresentationFormat>Presentación en pantalla (4:3)</PresentationFormat>
  <Paragraphs>77</Paragraphs>
  <Slides>9</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9</vt:i4>
      </vt:variant>
    </vt:vector>
  </HeadingPairs>
  <TitlesOfParts>
    <vt:vector size="13" baseType="lpstr">
      <vt:lpstr>Arial</vt:lpstr>
      <vt:lpstr>Century Gothic</vt:lpstr>
      <vt:lpstr>Wingdings 2</vt:lpstr>
      <vt:lpstr>Austin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SIAU E.S.E SAN SEBASTIAN</dc:creator>
  <cp:lastModifiedBy>SIAU E.S.E SAN SEBASTIAN</cp:lastModifiedBy>
  <cp:revision>107</cp:revision>
  <cp:lastPrinted>2021-04-29T17:32:49Z</cp:lastPrinted>
  <dcterms:created xsi:type="dcterms:W3CDTF">2019-07-30T13:40:40Z</dcterms:created>
  <dcterms:modified xsi:type="dcterms:W3CDTF">2023-01-23T14:20:48Z</dcterms:modified>
</cp:coreProperties>
</file>