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3" r:id="rId9"/>
    <p:sldId id="262" r:id="rId10"/>
  </p:sldIdLst>
  <p:sldSz cx="9144000" cy="6858000" type="screen4x3"/>
  <p:notesSz cx="7315200" cy="96012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09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Libro2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Libro3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216666666666662"/>
                      <c:h val="0.18409740449110529"/>
                    </c:manualLayout>
                  </c15:layout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0.1"/>
                  <c:y val="4.166666666666666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spc="0" baseline="0">
                    <a:solidFill>
                      <a:schemeClr val="accen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Hoja1!$E$2:$E$6</c:f>
              <c:strCache>
                <c:ptCount val="5"/>
                <c:pt idx="0">
                  <c:v>Felicitaciones</c:v>
                </c:pt>
                <c:pt idx="1">
                  <c:v>Queja</c:v>
                </c:pt>
                <c:pt idx="2">
                  <c:v>Reclamo </c:v>
                </c:pt>
                <c:pt idx="3">
                  <c:v>Sugerencia</c:v>
                </c:pt>
                <c:pt idx="4">
                  <c:v>Petición </c:v>
                </c:pt>
              </c:strCache>
            </c:strRef>
          </c:cat>
          <c:val>
            <c:numRef>
              <c:f>Hoja1!$F$2:$F$6</c:f>
              <c:numCache>
                <c:formatCode>General</c:formatCode>
                <c:ptCount val="5"/>
                <c:pt idx="0">
                  <c:v>7</c:v>
                </c:pt>
                <c:pt idx="1">
                  <c:v>3</c:v>
                </c:pt>
                <c:pt idx="2">
                  <c:v>28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095822397200344"/>
                      <c:h val="0.18958333333333333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spc="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Hoja1!$E$2:$E$5</c:f>
              <c:strCache>
                <c:ptCount val="4"/>
                <c:pt idx="0">
                  <c:v>Buzón de sugerencias </c:v>
                </c:pt>
                <c:pt idx="1">
                  <c:v>Correo electrónico</c:v>
                </c:pt>
                <c:pt idx="2">
                  <c:v>Página WEB </c:v>
                </c:pt>
                <c:pt idx="3">
                  <c:v>Personalizado</c:v>
                </c:pt>
              </c:strCache>
            </c:strRef>
          </c:cat>
          <c:val>
            <c:numRef>
              <c:f>Hoja1!$F$2:$F$5</c:f>
              <c:numCache>
                <c:formatCode>General</c:formatCode>
                <c:ptCount val="4"/>
                <c:pt idx="0">
                  <c:v>25</c:v>
                </c:pt>
                <c:pt idx="1">
                  <c:v>3</c:v>
                </c:pt>
                <c:pt idx="2">
                  <c:v>8</c:v>
                </c:pt>
                <c:pt idx="3">
                  <c:v>4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-0.13333333333333333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2500131233595796"/>
                  <c:y val="1.8226888305628463E-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187532808398944"/>
                      <c:h val="0.2481481481481481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.14444444444444435"/>
                  <c:y val="0.2222222222222222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0.11111111111111113"/>
                  <c:y val="9.259259259259258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11388888888888891"/>
                  <c:y val="1.388888888888888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spc="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Hoja1!$F$3:$F$8</c:f>
              <c:strCache>
                <c:ptCount val="6"/>
                <c:pt idx="0">
                  <c:v>U.B.A Belén</c:v>
                </c:pt>
                <c:pt idx="1">
                  <c:v>U.B.A Camilo Torres</c:v>
                </c:pt>
                <c:pt idx="2">
                  <c:v>U.B.A Las Américas</c:v>
                </c:pt>
                <c:pt idx="3">
                  <c:v>U.B.A Principal</c:v>
                </c:pt>
                <c:pt idx="4">
                  <c:v>U.B.A Rayos X</c:v>
                </c:pt>
                <c:pt idx="5">
                  <c:v>U.B.A Leticia</c:v>
                </c:pt>
              </c:strCache>
            </c:strRef>
          </c:cat>
          <c:val>
            <c:numRef>
              <c:f>Hoja1!$G$3:$G$8</c:f>
              <c:numCache>
                <c:formatCode>General</c:formatCode>
                <c:ptCount val="6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28</c:v>
                </c:pt>
                <c:pt idx="4">
                  <c:v>2</c:v>
                </c:pt>
                <c:pt idx="5">
                  <c:v>5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-3.3333333333333333E-2"/>
                  <c:y val="6.481481481481481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spc="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Hoja1!$D$2:$D$11</c:f>
              <c:strCache>
                <c:ptCount val="10"/>
                <c:pt idx="0">
                  <c:v>A.I.C</c:v>
                </c:pt>
                <c:pt idx="1">
                  <c:v>Anónimo</c:v>
                </c:pt>
                <c:pt idx="2">
                  <c:v>Asmet salud</c:v>
                </c:pt>
                <c:pt idx="3">
                  <c:v>Comfamiliar </c:v>
                </c:pt>
                <c:pt idx="4">
                  <c:v>Ecoopsos</c:v>
                </c:pt>
                <c:pt idx="5">
                  <c:v>Nueva EPS </c:v>
                </c:pt>
                <c:pt idx="6">
                  <c:v>Salud total </c:v>
                </c:pt>
                <c:pt idx="7">
                  <c:v>Sanitas </c:v>
                </c:pt>
                <c:pt idx="8">
                  <c:v>Tolihuila</c:v>
                </c:pt>
                <c:pt idx="9">
                  <c:v>Otras EAPB </c:v>
                </c:pt>
              </c:strCache>
            </c:strRef>
          </c:cat>
          <c:val>
            <c:numRef>
              <c:f>Hoja1!$E$2:$E$11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6</c:v>
                </c:pt>
                <c:pt idx="3">
                  <c:v>1</c:v>
                </c:pt>
                <c:pt idx="4">
                  <c:v>8</c:v>
                </c:pt>
                <c:pt idx="5">
                  <c:v>3</c:v>
                </c:pt>
                <c:pt idx="6">
                  <c:v>2</c:v>
                </c:pt>
                <c:pt idx="7">
                  <c:v>12</c:v>
                </c:pt>
                <c:pt idx="8">
                  <c:v>1</c:v>
                </c:pt>
                <c:pt idx="9">
                  <c:v>4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0.11388888888888889"/>
                  <c:y val="-1.851851851851852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7777777777777797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498622047244091"/>
                      <c:h val="0.18409740449110529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0.27777777777777779"/>
                  <c:y val="6.481481481481481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spc="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Hoja1!$G$4:$G$9</c:f>
              <c:strCache>
                <c:ptCount val="6"/>
                <c:pt idx="0">
                  <c:v>U.B.A Principal </c:v>
                </c:pt>
                <c:pt idx="1">
                  <c:v>U.B.A Camilo Torres </c:v>
                </c:pt>
                <c:pt idx="2">
                  <c:v>U.B.A Belén</c:v>
                </c:pt>
                <c:pt idx="3">
                  <c:v>U.B.A Leticia </c:v>
                </c:pt>
                <c:pt idx="4">
                  <c:v>U.B.A Rayos X</c:v>
                </c:pt>
                <c:pt idx="5">
                  <c:v>U.B.A Las Américas</c:v>
                </c:pt>
              </c:strCache>
            </c:strRef>
          </c:cat>
          <c:val>
            <c:numRef>
              <c:f>Hoja1!$H$4:$H$9</c:f>
              <c:numCache>
                <c:formatCode>General</c:formatCode>
                <c:ptCount val="6"/>
                <c:pt idx="0">
                  <c:v>1226</c:v>
                </c:pt>
                <c:pt idx="1">
                  <c:v>237</c:v>
                </c:pt>
                <c:pt idx="2">
                  <c:v>30</c:v>
                </c:pt>
                <c:pt idx="3">
                  <c:v>254</c:v>
                </c:pt>
                <c:pt idx="4">
                  <c:v>49</c:v>
                </c:pt>
                <c:pt idx="5">
                  <c:v>5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7.2222222222222215E-2"/>
                  <c:y val="-0.1712962962962963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spc="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Hoja1!$G$2:$G$9</c:f>
              <c:strCache>
                <c:ptCount val="8"/>
                <c:pt idx="0">
                  <c:v>Asmet salud </c:v>
                </c:pt>
                <c:pt idx="1">
                  <c:v>A.I.C</c:v>
                </c:pt>
                <c:pt idx="2">
                  <c:v>Comfamiliar</c:v>
                </c:pt>
                <c:pt idx="3">
                  <c:v>Ecoopsos</c:v>
                </c:pt>
                <c:pt idx="4">
                  <c:v>Nueva EPS </c:v>
                </c:pt>
                <c:pt idx="5">
                  <c:v>Salud Total </c:v>
                </c:pt>
                <c:pt idx="6">
                  <c:v>Sanitas </c:v>
                </c:pt>
                <c:pt idx="7">
                  <c:v>Otras EAPB</c:v>
                </c:pt>
              </c:strCache>
            </c:strRef>
          </c:cat>
          <c:val>
            <c:numRef>
              <c:f>Hoja1!$H$2:$H$9</c:f>
              <c:numCache>
                <c:formatCode>General</c:formatCode>
                <c:ptCount val="8"/>
                <c:pt idx="0">
                  <c:v>389</c:v>
                </c:pt>
                <c:pt idx="1">
                  <c:v>161</c:v>
                </c:pt>
                <c:pt idx="2">
                  <c:v>482</c:v>
                </c:pt>
                <c:pt idx="3">
                  <c:v>299</c:v>
                </c:pt>
                <c:pt idx="4">
                  <c:v>33</c:v>
                </c:pt>
                <c:pt idx="5">
                  <c:v>8</c:v>
                </c:pt>
                <c:pt idx="6">
                  <c:v>335</c:v>
                </c:pt>
                <c:pt idx="7">
                  <c:v>94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6AD684ED-305F-420F-899D-B39E7241B19E}" type="datetimeFigureOut">
              <a:rPr lang="es-CO" smtClean="0"/>
              <a:t>31/10/2022</a:t>
            </a:fld>
            <a:endParaRPr lang="es-CO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31/10/2022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31/10/2022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31/10/2022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31/10/2022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31/10/2022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31/10/2022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31/10/2022</a:t>
            </a:fld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C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31/10/2022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31/10/2022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31/10/2022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6AD684ED-305F-420F-899D-B39E7241B19E}" type="datetimeFigureOut">
              <a:rPr lang="es-CO" smtClean="0"/>
              <a:t>31/10/2022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6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1187624" y="1340768"/>
            <a:ext cx="640871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PQRSDF Y RESULTADO DE ENCUESTAS DE SATISFACCIÓN AL USUARIO</a:t>
            </a:r>
          </a:p>
          <a:p>
            <a:endParaRPr lang="es-CO" sz="4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s-CO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TERCER TRIMESTRE 2022</a:t>
            </a:r>
          </a:p>
          <a:p>
            <a:r>
              <a:rPr lang="es-CO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1188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13" name="12 CuadroTexto"/>
          <p:cNvSpPr txBox="1"/>
          <p:nvPr/>
        </p:nvSpPr>
        <p:spPr>
          <a:xfrm>
            <a:off x="503548" y="4595888"/>
            <a:ext cx="70927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28 reclamos, 3 quejas, 7 felicitaciones, </a:t>
            </a:r>
            <a:r>
              <a:rPr lang="es-CO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petición y 1 sugerencia. Se identifica que el mayor motivo es dificultad en la solicitud de citas vía telefónica</a:t>
            </a:r>
            <a:r>
              <a:rPr lang="es-CO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y demora en la atención en los servicios de ecografías </a:t>
            </a:r>
          </a:p>
          <a:p>
            <a:pPr algn="just"/>
            <a:endParaRPr lang="es-CO" sz="2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755576" y="1203422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Tipo de manifestación</a:t>
            </a:r>
            <a:endParaRPr lang="es-CO" dirty="0"/>
          </a:p>
        </p:txBody>
      </p:sp>
      <p:sp>
        <p:nvSpPr>
          <p:cNvPr id="15" name="14 CuadroTexto"/>
          <p:cNvSpPr txBox="1"/>
          <p:nvPr/>
        </p:nvSpPr>
        <p:spPr>
          <a:xfrm>
            <a:off x="1547664" y="463664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PQRSDF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8" name="Gráfico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5557497"/>
              </p:ext>
            </p:extLst>
          </p:nvPr>
        </p:nvGraphicFramePr>
        <p:xfrm>
          <a:off x="2330964" y="174756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34644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13" name="12 CuadroTexto"/>
          <p:cNvSpPr txBox="1"/>
          <p:nvPr/>
        </p:nvSpPr>
        <p:spPr>
          <a:xfrm>
            <a:off x="503548" y="4677470"/>
            <a:ext cx="70927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 herramienta con mayor demanda para instaurar manifestaciones en este periodo en fueron el buzón de sugerencias con 25, continua la presencial con </a:t>
            </a:r>
            <a:r>
              <a:rPr lang="es-CO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cada uno, posteriormente página WEB con 8 y 3 a través del correo electrónico.</a:t>
            </a:r>
            <a:endParaRPr lang="es-CO" sz="2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755576" y="1145997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Herramienta utilizada</a:t>
            </a:r>
            <a:r>
              <a:rPr lang="es-CO" dirty="0" smtClean="0"/>
              <a:t> </a:t>
            </a:r>
            <a:endParaRPr lang="es-CO" dirty="0"/>
          </a:p>
        </p:txBody>
      </p:sp>
      <p:sp>
        <p:nvSpPr>
          <p:cNvPr id="15" name="14 CuadroTexto"/>
          <p:cNvSpPr txBox="1"/>
          <p:nvPr/>
        </p:nvSpPr>
        <p:spPr>
          <a:xfrm>
            <a:off x="1547664" y="463664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PQRSDF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1019866"/>
              </p:ext>
            </p:extLst>
          </p:nvPr>
        </p:nvGraphicFramePr>
        <p:xfrm>
          <a:off x="2214562" y="150488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13665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13" name="12 CuadroTexto"/>
          <p:cNvSpPr txBox="1"/>
          <p:nvPr/>
        </p:nvSpPr>
        <p:spPr>
          <a:xfrm>
            <a:off x="2231740" y="360359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Manifestaciones por Sede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827584" y="4437112"/>
            <a:ext cx="72728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Por afluencia de pacientes la Unidad Básica de Atención con  que presento mayor volumen de manifestaciones fue la Principal con 28, seguida de la U.B.A Leticia con </a:t>
            </a:r>
            <a:r>
              <a:rPr lang="es-CO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y las </a:t>
            </a:r>
            <a:r>
              <a:rPr lang="es-CO" sz="20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U.B.A´s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Belén, Américas y Rayos X cada una con </a:t>
            </a:r>
            <a:r>
              <a:rPr lang="es-CO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s-CO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CO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5258211"/>
              </p:ext>
            </p:extLst>
          </p:nvPr>
        </p:nvGraphicFramePr>
        <p:xfrm>
          <a:off x="2250281" y="119647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68061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21348" y="0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1754671" y="476672"/>
            <a:ext cx="5634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Manifestaciones por EAPB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683568" y="4293096"/>
            <a:ext cx="72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 EAPB con mayor número de manifestaciones es Sanitas con 12, Ecoopsos con 8, </a:t>
            </a:r>
            <a:r>
              <a:rPr lang="es-CO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Asmet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salud con 6, Nueva EPS con 3, Anónimo y Salud total cada uno con 2, Tolihuila y Comfamiliar con 1 y otras EPS con 4.</a:t>
            </a:r>
            <a:endParaRPr lang="es-CO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9537332"/>
              </p:ext>
            </p:extLst>
          </p:nvPr>
        </p:nvGraphicFramePr>
        <p:xfrm>
          <a:off x="2235910" y="125489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88843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935596" y="461863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 DE SATRISFACCION AL USUARIO 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827584" y="4354305"/>
            <a:ext cx="626469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 realizaron un total de 1801 encuestas. En los diferentes servicios de la institución, en la U.B.A </a:t>
            </a:r>
            <a:r>
              <a:rPr lang="es-CO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rincipal 1226 encuestas</a:t>
            </a:r>
            <a:r>
              <a:rPr lang="es-CO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en la U.B.A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Camilo Torres 237, en la U.B.A Belén 30, en la U.B.A Santa Leticia Moscopán 254 encuestas, en la U.B.A Rayos X 49 encuestas y en la U.B.A Las Américas 5</a:t>
            </a:r>
            <a:endParaRPr lang="es-CO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1458440"/>
              </p:ext>
            </p:extLst>
          </p:nvPr>
        </p:nvGraphicFramePr>
        <p:xfrm>
          <a:off x="2298508" y="125111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9874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340768"/>
            <a:ext cx="2448272" cy="2287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1763688" y="404664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 APLICADAS POR EAPB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951370" y="4653136"/>
            <a:ext cx="68609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 EAPB con mayor número de encuestas es Comfamiliar con 482 encuestas, sigue </a:t>
            </a:r>
            <a:r>
              <a:rPr lang="es-CO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Asmet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salud con 389, Ecoopsos con 299,  A.I.C 161, Sanitas con 335 encuestas, Nueva EPS con 33, Otras EAPB con 6 encuestas 94 y Salud Total con 8.</a:t>
            </a:r>
          </a:p>
          <a:p>
            <a:pPr algn="just"/>
            <a:endParaRPr lang="es-CO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872723"/>
              </p:ext>
            </p:extLst>
          </p:nvPr>
        </p:nvGraphicFramePr>
        <p:xfrm>
          <a:off x="951370" y="131764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2424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11" name="10 CuadroTexto"/>
          <p:cNvSpPr txBox="1"/>
          <p:nvPr/>
        </p:nvSpPr>
        <p:spPr>
          <a:xfrm>
            <a:off x="1763688" y="404664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Consolidado Resolución 256 de 2016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5385965"/>
              </p:ext>
            </p:extLst>
          </p:nvPr>
        </p:nvGraphicFramePr>
        <p:xfrm>
          <a:off x="1187623" y="2276872"/>
          <a:ext cx="6696745" cy="23849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1359"/>
                <a:gridCol w="934950"/>
                <a:gridCol w="433464"/>
                <a:gridCol w="376222"/>
                <a:gridCol w="601955"/>
                <a:gridCol w="451466"/>
                <a:gridCol w="526710"/>
                <a:gridCol w="422060"/>
                <a:gridCol w="461844"/>
                <a:gridCol w="395249"/>
                <a:gridCol w="451466"/>
              </a:tblGrid>
              <a:tr h="41061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JULIO   </a:t>
                      </a:r>
                      <a:r>
                        <a:rPr lang="es-CO" sz="9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PORCENTAJE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9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AGOSTO</a:t>
                      </a:r>
                      <a:endParaRPr lang="es-CO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PORCENTAJE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SEPTIEMBRE </a:t>
                      </a:r>
                      <a:endParaRPr lang="es-CO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PORCENTAJE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</a:tr>
              <a:tr h="1092026"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9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Número de usuarios que respondieron “muy buena” o “buena” a la pregunta: ¿cómo calificaría su experiencia global respecto a los servicios de salud que ha recibido a través de su IPS?”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9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Número de usuarios que respondieron la pregunta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778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778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729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731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291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292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</a:tr>
              <a:tr h="873621"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9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Número de usuarios que respondieron “definitivamente sí” o “probablemente sí” a la pregunta:” ¿recomendaría a sus familiares y amigos esta IPS?”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9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Número de usuarios que respondieron la pregunta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777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778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732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731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291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292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9412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2195736" y="1628800"/>
            <a:ext cx="5400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Gracias por su atención</a:t>
            </a:r>
            <a:endParaRPr lang="es-CO" sz="66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3498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1487</TotalTime>
  <Words>457</Words>
  <Application>Microsoft Office PowerPoint</Application>
  <PresentationFormat>Presentación en pantalla (4:3)</PresentationFormat>
  <Paragraphs>74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2</vt:lpstr>
      <vt:lpstr>Austin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SIAU E.S.E SAN SEBASTIAN</dc:creator>
  <cp:lastModifiedBy>SIAU E.S.E SAN SEBASTIAN</cp:lastModifiedBy>
  <cp:revision>95</cp:revision>
  <cp:lastPrinted>2021-04-29T17:32:49Z</cp:lastPrinted>
  <dcterms:created xsi:type="dcterms:W3CDTF">2019-07-30T13:40:40Z</dcterms:created>
  <dcterms:modified xsi:type="dcterms:W3CDTF">2022-10-31T21:41:27Z</dcterms:modified>
</cp:coreProperties>
</file>