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3" r:id="rId9"/>
    <p:sldId id="262" r:id="rId10"/>
  </p:sldIdLst>
  <p:sldSz cx="9144000" cy="6858000" type="screen4x3"/>
  <p:notesSz cx="7315200" cy="96012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3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Libro1" TargetMode="External"/><Relationship Id="rId1" Type="http://schemas.openxmlformats.org/officeDocument/2006/relationships/themeOverride" Target="../theme/themeOverride1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numRef>
              <c:f>Hoja1!$E$5:$E$7</c:f>
              <c:numCache>
                <c:formatCode>General</c:formatCode>
                <c:ptCount val="3"/>
              </c:numCache>
            </c:numRef>
          </c:cat>
          <c:val>
            <c:numRef>
              <c:f>Hoja1!$F$5:$F$7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Hoja1!$C$3:$C$6</c:f>
              <c:strCache>
                <c:ptCount val="4"/>
                <c:pt idx="0">
                  <c:v>Queja</c:v>
                </c:pt>
                <c:pt idx="1">
                  <c:v>Reclamo</c:v>
                </c:pt>
                <c:pt idx="2">
                  <c:v>Sugerencia</c:v>
                </c:pt>
                <c:pt idx="3">
                  <c:v>Felicitación</c:v>
                </c:pt>
              </c:strCache>
            </c:strRef>
          </c:cat>
          <c:val>
            <c:numRef>
              <c:f>Hoja1!$D$3:$D$6</c:f>
              <c:numCache>
                <c:formatCode>General</c:formatCode>
                <c:ptCount val="4"/>
                <c:pt idx="0">
                  <c:v>4</c:v>
                </c:pt>
                <c:pt idx="1">
                  <c:v>12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numRef>
              <c:f>Hoja1!$E$5:$E$7</c:f>
              <c:numCache>
                <c:formatCode>General</c:formatCode>
                <c:ptCount val="3"/>
              </c:numCache>
            </c:numRef>
          </c:cat>
          <c:val>
            <c:numRef>
              <c:f>Hoja1!$F$5:$F$7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Hoja1!$D$6:$D$9</c:f>
              <c:strCache>
                <c:ptCount val="4"/>
                <c:pt idx="0">
                  <c:v>Buzón de sugerencias </c:v>
                </c:pt>
                <c:pt idx="1">
                  <c:v>Presencial</c:v>
                </c:pt>
                <c:pt idx="2">
                  <c:v>Correo electrónico </c:v>
                </c:pt>
                <c:pt idx="3">
                  <c:v>Telefónico</c:v>
                </c:pt>
              </c:strCache>
            </c:strRef>
          </c:cat>
          <c:val>
            <c:numRef>
              <c:f>Hoja1!$E$6:$E$9</c:f>
              <c:numCache>
                <c:formatCode>General</c:formatCode>
                <c:ptCount val="4"/>
                <c:pt idx="0">
                  <c:v>6</c:v>
                </c:pt>
                <c:pt idx="1">
                  <c:v>10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dLbl>
              <c:idx val="3"/>
              <c:layout>
                <c:manualLayout>
                  <c:x val="0.22083234908136484"/>
                  <c:y val="5.555555555555555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Hoja1!$E$9:$E$12</c:f>
              <c:strCache>
                <c:ptCount val="4"/>
                <c:pt idx="0">
                  <c:v>U.A Principal </c:v>
                </c:pt>
                <c:pt idx="1">
                  <c:v>U.A Camilo Torres</c:v>
                </c:pt>
                <c:pt idx="2">
                  <c:v>U.A Belén </c:v>
                </c:pt>
                <c:pt idx="3">
                  <c:v>U.A Leticia</c:v>
                </c:pt>
              </c:strCache>
            </c:strRef>
          </c:cat>
          <c:val>
            <c:numRef>
              <c:f>Hoja1!$F$9:$F$12</c:f>
              <c:numCache>
                <c:formatCode>General</c:formatCode>
                <c:ptCount val="4"/>
                <c:pt idx="0">
                  <c:v>16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Hoja1!$C$4:$C$10</c:f>
              <c:strCache>
                <c:ptCount val="7"/>
                <c:pt idx="0">
                  <c:v>Comfamiliar </c:v>
                </c:pt>
                <c:pt idx="1">
                  <c:v>Asmet salud </c:v>
                </c:pt>
                <c:pt idx="2">
                  <c:v>Ecoopsos </c:v>
                </c:pt>
                <c:pt idx="3">
                  <c:v>Nueva EPS </c:v>
                </c:pt>
                <c:pt idx="4">
                  <c:v>Medimás </c:v>
                </c:pt>
                <c:pt idx="5">
                  <c:v>A.I.C</c:v>
                </c:pt>
                <c:pt idx="6">
                  <c:v>Tolihuila</c:v>
                </c:pt>
              </c:strCache>
            </c:strRef>
          </c:cat>
          <c:val>
            <c:numRef>
              <c:f>Hoja1!$D$4:$D$10</c:f>
              <c:numCache>
                <c:formatCode>General</c:formatCode>
                <c:ptCount val="7"/>
                <c:pt idx="0">
                  <c:v>7</c:v>
                </c:pt>
                <c:pt idx="1">
                  <c:v>1</c:v>
                </c:pt>
                <c:pt idx="2">
                  <c:v>1</c:v>
                </c:pt>
                <c:pt idx="3">
                  <c:v>5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Hoja1!$D$3:$D$7</c:f>
              <c:strCache>
                <c:ptCount val="5"/>
                <c:pt idx="0">
                  <c:v>U.A Principal </c:v>
                </c:pt>
                <c:pt idx="1">
                  <c:v>U.A Camilo Torres</c:v>
                </c:pt>
                <c:pt idx="2">
                  <c:v>U.A Rayos X </c:v>
                </c:pt>
                <c:pt idx="3">
                  <c:v>U.A Belén</c:v>
                </c:pt>
                <c:pt idx="4">
                  <c:v>U.A Leticia</c:v>
                </c:pt>
              </c:strCache>
            </c:strRef>
          </c:cat>
          <c:val>
            <c:numRef>
              <c:f>Hoja1!$E$3:$E$7</c:f>
              <c:numCache>
                <c:formatCode>General</c:formatCode>
                <c:ptCount val="5"/>
                <c:pt idx="0">
                  <c:v>2207</c:v>
                </c:pt>
                <c:pt idx="1">
                  <c:v>101</c:v>
                </c:pt>
                <c:pt idx="2">
                  <c:v>28</c:v>
                </c:pt>
                <c:pt idx="3">
                  <c:v>256</c:v>
                </c:pt>
                <c:pt idx="4">
                  <c:v>218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Hoja1!$D$3:$D$11</c:f>
              <c:strCache>
                <c:ptCount val="9"/>
                <c:pt idx="0">
                  <c:v>Asmet salud </c:v>
                </c:pt>
                <c:pt idx="1">
                  <c:v>A.I.C </c:v>
                </c:pt>
                <c:pt idx="2">
                  <c:v>Comfamiliar</c:v>
                </c:pt>
                <c:pt idx="3">
                  <c:v>Ecoopsos </c:v>
                </c:pt>
                <c:pt idx="4">
                  <c:v>Medimás</c:v>
                </c:pt>
                <c:pt idx="5">
                  <c:v>Nueva EPS </c:v>
                </c:pt>
                <c:pt idx="6">
                  <c:v>Batallón </c:v>
                </c:pt>
                <c:pt idx="7">
                  <c:v>Tolihuila</c:v>
                </c:pt>
                <c:pt idx="8">
                  <c:v>Otros</c:v>
                </c:pt>
              </c:strCache>
            </c:strRef>
          </c:cat>
          <c:val>
            <c:numRef>
              <c:f>Hoja1!$E$3:$E$11</c:f>
              <c:numCache>
                <c:formatCode>General</c:formatCode>
                <c:ptCount val="9"/>
                <c:pt idx="0">
                  <c:v>536</c:v>
                </c:pt>
                <c:pt idx="1">
                  <c:v>226</c:v>
                </c:pt>
                <c:pt idx="2">
                  <c:v>902</c:v>
                </c:pt>
                <c:pt idx="3">
                  <c:v>424</c:v>
                </c:pt>
                <c:pt idx="4">
                  <c:v>411</c:v>
                </c:pt>
                <c:pt idx="5">
                  <c:v>275</c:v>
                </c:pt>
                <c:pt idx="6">
                  <c:v>23</c:v>
                </c:pt>
                <c:pt idx="7">
                  <c:v>5</c:v>
                </c:pt>
                <c:pt idx="8">
                  <c:v>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6AD684ED-305F-420F-899D-B39E7241B19E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C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6AD684ED-305F-420F-899D-B39E7241B19E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3.png"/><Relationship Id="rId7" Type="http://schemas.openxmlformats.org/officeDocument/2006/relationships/chart" Target="../charts/char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Relationship Id="rId9" Type="http://schemas.openxmlformats.org/officeDocument/2006/relationships/chart" Target="../charts/char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1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6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1187624" y="1340768"/>
            <a:ext cx="64087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 Y RESULTADO DE ENCUESTAS DE SATISFACCIÓN AL USUARIO</a:t>
            </a:r>
          </a:p>
          <a:p>
            <a:endParaRPr lang="es-CO" sz="4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SEGUNDO</a:t>
            </a:r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TRIMESTRE 2021 </a:t>
            </a:r>
          </a:p>
        </p:txBody>
      </p:sp>
    </p:spTree>
    <p:extLst>
      <p:ext uri="{BB962C8B-B14F-4D97-AF65-F5344CB8AC3E}">
        <p14:creationId xmlns:p14="http://schemas.microsoft.com/office/powerpoint/2010/main" val="1951188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graphicFrame>
        <p:nvGraphicFramePr>
          <p:cNvPr id="12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5572217"/>
              </p:ext>
            </p:extLst>
          </p:nvPr>
        </p:nvGraphicFramePr>
        <p:xfrm>
          <a:off x="2252642" y="18448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503548" y="4365104"/>
            <a:ext cx="70927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reclamos,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quejas, 1 felicitaciones, 1 sugerencia. Se identifica que el mayor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motivo de reclamo es la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dificultad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para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solicitud de citas vía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telefónica, el mayor motivo de queja cambio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 actitud por parte de algunos colaboradores. </a:t>
            </a:r>
            <a:endParaRPr lang="es-CO" sz="2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91580" y="1412776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Tipo de manifestación</a:t>
            </a:r>
            <a:endParaRPr lang="es-CO" dirty="0"/>
          </a:p>
        </p:txBody>
      </p:sp>
      <p:sp>
        <p:nvSpPr>
          <p:cNvPr id="15" name="14 CuadroTexto"/>
          <p:cNvSpPr txBox="1"/>
          <p:nvPr/>
        </p:nvSpPr>
        <p:spPr>
          <a:xfrm>
            <a:off x="1547664" y="463664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5258160"/>
              </p:ext>
            </p:extLst>
          </p:nvPr>
        </p:nvGraphicFramePr>
        <p:xfrm>
          <a:off x="2286000" y="196146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2176739"/>
              </p:ext>
            </p:extLst>
          </p:nvPr>
        </p:nvGraphicFramePr>
        <p:xfrm>
          <a:off x="2286000" y="2057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2117452"/>
              </p:ext>
            </p:extLst>
          </p:nvPr>
        </p:nvGraphicFramePr>
        <p:xfrm>
          <a:off x="2483768" y="1782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9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8554077"/>
              </p:ext>
            </p:extLst>
          </p:nvPr>
        </p:nvGraphicFramePr>
        <p:xfrm>
          <a:off x="2411760" y="178805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0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1892140"/>
              </p:ext>
            </p:extLst>
          </p:nvPr>
        </p:nvGraphicFramePr>
        <p:xfrm>
          <a:off x="2411760" y="178210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2734644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graphicFrame>
        <p:nvGraphicFramePr>
          <p:cNvPr id="12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8171799"/>
              </p:ext>
            </p:extLst>
          </p:nvPr>
        </p:nvGraphicFramePr>
        <p:xfrm>
          <a:off x="2252642" y="18448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503548" y="4677470"/>
            <a:ext cx="70927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herramienta de mayor demanda para instaurar manifestaciones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fue el mecanismo presencial con 10,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posteriormente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buzones de sugerencias 6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CO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manifestación a través de correo electrónico.</a:t>
            </a:r>
            <a:endParaRPr lang="es-CO" sz="2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91580" y="1412776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Herramienta utilizada</a:t>
            </a:r>
            <a:r>
              <a:rPr lang="es-CO" dirty="0" smtClean="0"/>
              <a:t> </a:t>
            </a:r>
            <a:endParaRPr lang="es-CO" dirty="0"/>
          </a:p>
        </p:txBody>
      </p:sp>
      <p:sp>
        <p:nvSpPr>
          <p:cNvPr id="15" name="14 CuadroTexto"/>
          <p:cNvSpPr txBox="1"/>
          <p:nvPr/>
        </p:nvSpPr>
        <p:spPr>
          <a:xfrm>
            <a:off x="1547664" y="463664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6706657"/>
              </p:ext>
            </p:extLst>
          </p:nvPr>
        </p:nvGraphicFramePr>
        <p:xfrm>
          <a:off x="2286000" y="191495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1 Gráfico"/>
          <p:cNvGraphicFramePr>
            <a:graphicFrameLocks/>
          </p:cNvGraphicFramePr>
          <p:nvPr/>
        </p:nvGraphicFramePr>
        <p:xfrm>
          <a:off x="2286000" y="2057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713665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graphicFrame>
        <p:nvGraphicFramePr>
          <p:cNvPr id="12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8743540"/>
              </p:ext>
            </p:extLst>
          </p:nvPr>
        </p:nvGraphicFramePr>
        <p:xfrm>
          <a:off x="2286000" y="126876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2231740" y="360359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Manifestaciones por Sede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827584" y="4437112"/>
            <a:ext cx="72728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Por afluencia de pacientes la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Unidad de Atención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que presento mayor volumen de manifestaciones fue la sede Principal con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16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seguida de la sede Santa Camilo Torres con 2</a:t>
            </a:r>
            <a:r>
              <a:rPr lang="es-CO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CO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7092751"/>
              </p:ext>
            </p:extLst>
          </p:nvPr>
        </p:nvGraphicFramePr>
        <p:xfrm>
          <a:off x="2340260" y="141277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8309066"/>
              </p:ext>
            </p:extLst>
          </p:nvPr>
        </p:nvGraphicFramePr>
        <p:xfrm>
          <a:off x="2252642" y="134076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1100156"/>
              </p:ext>
            </p:extLst>
          </p:nvPr>
        </p:nvGraphicFramePr>
        <p:xfrm>
          <a:off x="2286000" y="126876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068061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21348" y="0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1754671" y="476672"/>
            <a:ext cx="5634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Manifestaciones por EAPB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83568" y="4293096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EAPB con mayor número de manifestaciones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es Comfamiliar con 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sigue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Nueva EPS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 5,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Medimás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 2, </a:t>
            </a:r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Asmet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salud con 1, </a:t>
            </a:r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Ecoopsos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 1,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A.I.C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 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y 1 de </a:t>
            </a:r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Tolihuila</a:t>
            </a:r>
            <a:endParaRPr lang="es-CO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7950374"/>
              </p:ext>
            </p:extLst>
          </p:nvPr>
        </p:nvGraphicFramePr>
        <p:xfrm>
          <a:off x="2307348" y="141277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8884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935596" y="461863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DE SATRISFACCION AL USUARIO 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827584" y="4354305"/>
            <a:ext cx="62646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 realizaron un total de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2810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encuestas. En los diferentes servicios de la institución, en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Unidad de Atención Principal 2207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encuestas, en la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U.A Camilo Torres 101, en la U.A Rayos X 28 encuestas,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 la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U.A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Santa Leticia Moscopán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218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y en la U.A Belén 256 encuestas.</a:t>
            </a:r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1330691"/>
              </p:ext>
            </p:extLst>
          </p:nvPr>
        </p:nvGraphicFramePr>
        <p:xfrm>
          <a:off x="2123728" y="1340768"/>
          <a:ext cx="4572000" cy="2811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9874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40768"/>
            <a:ext cx="2448272" cy="2287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1763688" y="404664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APLICADAS POR EAPB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187624" y="4653136"/>
            <a:ext cx="6624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Comfamiliar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902 encuestas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CO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smet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salud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536,  </a:t>
            </a:r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Ecoopsos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454,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Medimás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411, 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A.I.C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226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encuestas, Nueva EPS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275, Batallón 23, </a:t>
            </a:r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Tolihuila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5 y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Otras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  <a:p>
            <a:pPr algn="just"/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4287384"/>
              </p:ext>
            </p:extLst>
          </p:nvPr>
        </p:nvGraphicFramePr>
        <p:xfrm>
          <a:off x="971600" y="134076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424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1" name="10 CuadroTexto"/>
          <p:cNvSpPr txBox="1"/>
          <p:nvPr/>
        </p:nvSpPr>
        <p:spPr>
          <a:xfrm>
            <a:off x="1763688" y="404664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Consolidado Resolución 256 de 2016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486838"/>
              </p:ext>
            </p:extLst>
          </p:nvPr>
        </p:nvGraphicFramePr>
        <p:xfrm>
          <a:off x="1187623" y="2276872"/>
          <a:ext cx="6696745" cy="23849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1359"/>
                <a:gridCol w="934950"/>
                <a:gridCol w="433464"/>
                <a:gridCol w="376222"/>
                <a:gridCol w="601955"/>
                <a:gridCol w="451466"/>
                <a:gridCol w="526710"/>
                <a:gridCol w="422060"/>
                <a:gridCol w="461844"/>
                <a:gridCol w="395249"/>
                <a:gridCol w="451466"/>
              </a:tblGrid>
              <a:tr h="41061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ABRIL  </a:t>
                      </a:r>
                      <a:r>
                        <a:rPr lang="es-CO" sz="9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MAYO</a:t>
                      </a:r>
                      <a:endParaRPr lang="es-CO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JUNIO </a:t>
                      </a: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</a:tr>
              <a:tr h="1092026"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Número de usuarios que respondieron “muy buena” o “buena” a la pregunta: ¿cómo calificaría su experiencia global respecto a los servicios de salud que ha recibido a través de su IPS?”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Número de usuarios que respondieron la pregunta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876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878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879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99%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1050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1053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</a:tr>
              <a:tr h="873621"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Número de usuarios que respondieron “definitivamente sí” o “probablemente sí” a la pregunta:” ¿recomendaría a sus familiares y amigos esta IPS?”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Número de usuarios que respondieron la pregunta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877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878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874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879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99%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1053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1053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412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2195736" y="1628800"/>
            <a:ext cx="5400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Gracias por su atención</a:t>
            </a:r>
            <a:endParaRPr lang="es-CO" sz="66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3498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ustin">
    <a:dk1>
      <a:sysClr val="windowText" lastClr="000000"/>
    </a:dk1>
    <a:lt1>
      <a:sysClr val="window" lastClr="FFFFFF"/>
    </a:lt1>
    <a:dk2>
      <a:srgbClr val="3E3D2D"/>
    </a:dk2>
    <a:lt2>
      <a:srgbClr val="CAF278"/>
    </a:lt2>
    <a:accent1>
      <a:srgbClr val="94C600"/>
    </a:accent1>
    <a:accent2>
      <a:srgbClr val="71685A"/>
    </a:accent2>
    <a:accent3>
      <a:srgbClr val="FF6700"/>
    </a:accent3>
    <a:accent4>
      <a:srgbClr val="909465"/>
    </a:accent4>
    <a:accent5>
      <a:srgbClr val="956B43"/>
    </a:accent5>
    <a:accent6>
      <a:srgbClr val="FEA022"/>
    </a:accent6>
    <a:hlink>
      <a:srgbClr val="E68200"/>
    </a:hlink>
    <a:folHlink>
      <a:srgbClr val="FFA94A"/>
    </a:folHlink>
  </a:clrScheme>
  <a:fontScheme name="Austin">
    <a:majorFont>
      <a:latin typeface="Century Gothic"/>
      <a:ea typeface=""/>
      <a:cs typeface=""/>
      <a:font script="Jpan" typeface="ＭＳ ゴシック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  <a:font script="Geor" typeface="Sylfaen"/>
    </a:minorFont>
  </a:fontScheme>
  <a:fmtScheme name="Austin">
    <a:fillStyleLst>
      <a:solidFill>
        <a:schemeClr val="phClr"/>
      </a:solidFill>
      <a:gradFill rotWithShape="1">
        <a:gsLst>
          <a:gs pos="0">
            <a:schemeClr val="phClr">
              <a:tint val="20000"/>
              <a:satMod val="180000"/>
              <a:lumMod val="98000"/>
            </a:schemeClr>
          </a:gs>
          <a:gs pos="40000">
            <a:schemeClr val="phClr">
              <a:tint val="30000"/>
              <a:satMod val="260000"/>
              <a:lumMod val="84000"/>
            </a:schemeClr>
          </a:gs>
          <a:gs pos="100000">
            <a:schemeClr val="phClr">
              <a:tint val="100000"/>
              <a:satMod val="110000"/>
              <a:lumMod val="100000"/>
            </a:schemeClr>
          </a:gs>
        </a:gsLst>
        <a:lin ang="5040000" scaled="1"/>
      </a:gradFill>
      <a:gradFill rotWithShape="1">
        <a:gsLst>
          <a:gs pos="0">
            <a:schemeClr val="phClr"/>
          </a:gs>
          <a:gs pos="100000">
            <a:schemeClr val="phClr">
              <a:shade val="75000"/>
              <a:satMod val="120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2225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a:effectStyle>
      <a:effectStyle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phClr">
              <a:shade val="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94000"/>
              <a:satMod val="114000"/>
              <a:lumMod val="96000"/>
            </a:schemeClr>
          </a:gs>
          <a:gs pos="62000">
            <a:schemeClr val="phClr">
              <a:tint val="92000"/>
              <a:shade val="66000"/>
              <a:satMod val="110000"/>
              <a:lumMod val="80000"/>
            </a:schemeClr>
          </a:gs>
          <a:gs pos="100000">
            <a:schemeClr val="phClr">
              <a:tint val="89000"/>
              <a:shade val="62000"/>
              <a:satMod val="110000"/>
              <a:lumMod val="72000"/>
            </a:schemeClr>
          </a:gs>
        </a:gsLst>
        <a:lin ang="5400000" scaled="0"/>
      </a:gradFill>
      <a:blipFill rotWithShape="1">
        <a:blip xmlns:r="http://schemas.openxmlformats.org/officeDocument/2006/relationships" r:embed="rId1">
          <a:duotone>
            <a:schemeClr val="phClr">
              <a:tint val="80000"/>
              <a:shade val="58000"/>
            </a:schemeClr>
            <a:schemeClr val="phClr">
              <a:tint val="73000"/>
              <a:shade val="68000"/>
              <a:satMod val="150000"/>
            </a:schemeClr>
          </a:duotone>
        </a:blip>
        <a:tile tx="0" ty="0" sx="100000" sy="10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1577</TotalTime>
  <Words>383</Words>
  <Application>Microsoft Office PowerPoint</Application>
  <PresentationFormat>Presentación en pantalla (4:3)</PresentationFormat>
  <Paragraphs>49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Austin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SIAU E.S.E SAN SEBASTIAN</dc:creator>
  <cp:lastModifiedBy>SIAU E.S.E SAN SEBASTIAN</cp:lastModifiedBy>
  <cp:revision>73</cp:revision>
  <cp:lastPrinted>2021-04-29T17:32:49Z</cp:lastPrinted>
  <dcterms:created xsi:type="dcterms:W3CDTF">2019-07-30T13:40:40Z</dcterms:created>
  <dcterms:modified xsi:type="dcterms:W3CDTF">2021-07-30T23:28:43Z</dcterms:modified>
</cp:coreProperties>
</file>